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9EE51-F89A-4E50-9A3C-22C993FBE06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A53E6-FA55-4175-A1BC-76F6E46CE11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  <a:latin typeface="Bell MT" pitchFamily="18" charset="0"/>
              </a:rPr>
              <a:t>CAMPYLOBACTER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Campylobacter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jejuni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Distinguishing Features: </a:t>
            </a:r>
            <a:endParaRPr lang="en-AU" b="1" dirty="0" smtClean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Gram-negative </a:t>
            </a:r>
            <a:r>
              <a:rPr lang="en-AU" dirty="0">
                <a:latin typeface="Bell MT" pitchFamily="18" charset="0"/>
              </a:rPr>
              <a:t>curved rods with polar </a:t>
            </a:r>
            <a:r>
              <a:rPr lang="en-AU" dirty="0" smtClean="0">
                <a:latin typeface="Bell MT" pitchFamily="18" charset="0"/>
              </a:rPr>
              <a:t>flagella (“</a:t>
            </a:r>
            <a:r>
              <a:rPr lang="en-AU" dirty="0">
                <a:latin typeface="Bell MT" pitchFamily="18" charset="0"/>
              </a:rPr>
              <a:t>gulls’ wings”); oxidase-positive; </a:t>
            </a:r>
            <a:r>
              <a:rPr lang="en-AU" dirty="0" err="1">
                <a:latin typeface="Bell MT" pitchFamily="18" charset="0"/>
              </a:rPr>
              <a:t>microaerophilic</a:t>
            </a:r>
            <a:r>
              <a:rPr lang="en-AU" dirty="0">
                <a:latin typeface="Bell MT" pitchFamily="18" charset="0"/>
              </a:rPr>
              <a:t>; grows at 42˚C on </a:t>
            </a:r>
            <a:r>
              <a:rPr lang="en-AU" dirty="0" smtClean="0">
                <a:latin typeface="Bell MT" pitchFamily="18" charset="0"/>
              </a:rPr>
              <a:t>Campy or </a:t>
            </a:r>
            <a:r>
              <a:rPr lang="en-AU" dirty="0" err="1">
                <a:latin typeface="Bell MT" pitchFamily="18" charset="0"/>
              </a:rPr>
              <a:t>Skirrow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agar.</a:t>
            </a:r>
          </a:p>
          <a:p>
            <a:r>
              <a:rPr lang="en-AU" b="1" dirty="0">
                <a:latin typeface="Bell MT" pitchFamily="18" charset="0"/>
              </a:rPr>
              <a:t>Reservoir: </a:t>
            </a:r>
            <a:r>
              <a:rPr lang="en-AU" dirty="0">
                <a:latin typeface="Bell MT" pitchFamily="18" charset="0"/>
              </a:rPr>
              <a:t>intestinal tracts of humans, cattle, sheep, dogs, cats, </a:t>
            </a:r>
            <a:r>
              <a:rPr lang="en-AU" dirty="0" smtClean="0">
                <a:latin typeface="Bell MT" pitchFamily="18" charset="0"/>
              </a:rPr>
              <a:t>poultry</a:t>
            </a:r>
            <a:r>
              <a:rPr lang="en-AU" b="1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Transmission: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F</a:t>
            </a:r>
            <a:r>
              <a:rPr lang="en-AU" dirty="0" err="1" smtClean="0">
                <a:latin typeface="Bell MT" pitchFamily="18" charset="0"/>
              </a:rPr>
              <a:t>ecal</a:t>
            </a:r>
            <a:r>
              <a:rPr lang="en-AU" dirty="0" smtClean="0">
                <a:latin typeface="Bell MT" pitchFamily="18" charset="0"/>
              </a:rPr>
              <a:t>-oral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err="1">
                <a:latin typeface="Bell MT" pitchFamily="18" charset="0"/>
              </a:rPr>
              <a:t>Skirrow</a:t>
            </a:r>
            <a:r>
              <a:rPr lang="en-AU" dirty="0">
                <a:latin typeface="Bell MT" pitchFamily="18" charset="0"/>
              </a:rPr>
              <a:t> agar primarily from </a:t>
            </a:r>
            <a:r>
              <a:rPr lang="en-AU" dirty="0" smtClean="0">
                <a:latin typeface="Bell MT" pitchFamily="18" charset="0"/>
              </a:rPr>
              <a:t>poultry.</a:t>
            </a:r>
          </a:p>
          <a:p>
            <a:r>
              <a:rPr lang="en-AU" b="1" dirty="0">
                <a:latin typeface="Bell MT" pitchFamily="18" charset="0"/>
              </a:rPr>
              <a:t>Pathogenesis: </a:t>
            </a:r>
            <a:r>
              <a:rPr lang="en-AU" dirty="0" smtClean="0">
                <a:latin typeface="Bell MT" pitchFamily="18" charset="0"/>
              </a:rPr>
              <a:t>Low </a:t>
            </a:r>
            <a:r>
              <a:rPr lang="en-AU" dirty="0">
                <a:latin typeface="Bell MT" pitchFamily="18" charset="0"/>
              </a:rPr>
              <a:t>infectious dose (as few as 500); invades mucosa of the </a:t>
            </a:r>
            <a:r>
              <a:rPr lang="en-AU" dirty="0" smtClean="0">
                <a:latin typeface="Bell MT" pitchFamily="18" charset="0"/>
              </a:rPr>
              <a:t>colon, destroying </a:t>
            </a:r>
            <a:r>
              <a:rPr lang="en-AU" dirty="0">
                <a:latin typeface="Bell MT" pitchFamily="18" charset="0"/>
              </a:rPr>
              <a:t>mucosal surfaces; blood and pus in stools (inflammatory </a:t>
            </a:r>
            <a:r>
              <a:rPr lang="en-AU" dirty="0" err="1">
                <a:latin typeface="Bell MT" pitchFamily="18" charset="0"/>
              </a:rPr>
              <a:t>diarrhea</a:t>
            </a:r>
            <a:r>
              <a:rPr lang="en-AU" dirty="0" smtClean="0">
                <a:latin typeface="Bell MT" pitchFamily="18" charset="0"/>
              </a:rPr>
              <a:t>); rarely </a:t>
            </a:r>
            <a:r>
              <a:rPr lang="en-AU" dirty="0">
                <a:latin typeface="Bell MT" pitchFamily="18" charset="0"/>
              </a:rPr>
              <a:t>penetrates to cause </a:t>
            </a:r>
            <a:r>
              <a:rPr lang="en-AU" dirty="0" err="1" smtClean="0">
                <a:latin typeface="Bell MT" pitchFamily="18" charset="0"/>
              </a:rPr>
              <a:t>septicemia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Disease: </a:t>
            </a:r>
            <a:endParaRPr lang="en-AU" b="1" dirty="0" smtClean="0">
              <a:latin typeface="Bell MT" pitchFamily="18" charset="0"/>
            </a:endParaRPr>
          </a:p>
          <a:p>
            <a:r>
              <a:rPr lang="en-AU" b="1" dirty="0" smtClean="0">
                <a:latin typeface="Bell MT" pitchFamily="18" charset="0"/>
              </a:rPr>
              <a:t>G</a:t>
            </a:r>
            <a:r>
              <a:rPr lang="en-AU" dirty="0" smtClean="0">
                <a:latin typeface="Bell MT" pitchFamily="18" charset="0"/>
              </a:rPr>
              <a:t>astroenteritis.</a:t>
            </a:r>
          </a:p>
          <a:p>
            <a:r>
              <a:rPr lang="en-AU" dirty="0" smtClean="0"/>
              <a:t> </a:t>
            </a:r>
            <a:r>
              <a:rPr lang="en-AU" dirty="0">
                <a:latin typeface="Bell MT" pitchFamily="18" charset="0"/>
              </a:rPr>
              <a:t>Common cause of infectious </a:t>
            </a:r>
            <a:r>
              <a:rPr lang="en-AU" dirty="0" err="1">
                <a:latin typeface="Bell MT" pitchFamily="18" charset="0"/>
              </a:rPr>
              <a:t>diarrhea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worldwide.</a:t>
            </a:r>
          </a:p>
          <a:p>
            <a:r>
              <a:rPr lang="en-AU" dirty="0">
                <a:latin typeface="Bell MT" pitchFamily="18" charset="0"/>
              </a:rPr>
              <a:t>Abdominal pain, fever, malaise, nausea, and </a:t>
            </a:r>
            <a:r>
              <a:rPr lang="en-AU" dirty="0" smtClean="0">
                <a:latin typeface="Bell MT" pitchFamily="18" charset="0"/>
              </a:rPr>
              <a:t>vomiting.</a:t>
            </a:r>
          </a:p>
          <a:p>
            <a:r>
              <a:rPr lang="en-AU" dirty="0">
                <a:latin typeface="Bell MT" pitchFamily="18" charset="0"/>
              </a:rPr>
              <a:t>Generally self-limiting in 3–5 days but may last </a:t>
            </a:r>
            <a:r>
              <a:rPr lang="en-AU" dirty="0" smtClean="0">
                <a:latin typeface="Bell MT" pitchFamily="18" charset="0"/>
              </a:rPr>
              <a:t>longer.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>
                <a:latin typeface="Bell MT" pitchFamily="18" charset="0"/>
              </a:rPr>
              <a:t>Complications: </a:t>
            </a:r>
          </a:p>
          <a:p>
            <a:r>
              <a:rPr lang="en-AU" dirty="0" err="1">
                <a:latin typeface="Bell MT" pitchFamily="18" charset="0"/>
              </a:rPr>
              <a:t>Guillain-Barre</a:t>
            </a:r>
            <a:r>
              <a:rPr lang="en-AU" dirty="0">
                <a:latin typeface="Bell MT" pitchFamily="18" charset="0"/>
              </a:rPr>
              <a:t> syndrome (GBS) → 30% of GBS in U.S. </a:t>
            </a:r>
            <a:r>
              <a:rPr lang="en-AU" dirty="0" smtClean="0">
                <a:latin typeface="Bell MT" pitchFamily="18" charset="0"/>
              </a:rPr>
              <a:t>Serotype O:19</a:t>
            </a:r>
            <a:r>
              <a:rPr lang="en-AU" dirty="0">
                <a:latin typeface="Bell MT" pitchFamily="18" charset="0"/>
              </a:rPr>
              <a:t>, antigenic cross-reactivity between Campylobacter </a:t>
            </a:r>
            <a:r>
              <a:rPr lang="en-AU" dirty="0" smtClean="0">
                <a:latin typeface="Bell MT" pitchFamily="18" charset="0"/>
              </a:rPr>
              <a:t>oligosaccharides and </a:t>
            </a:r>
            <a:r>
              <a:rPr lang="en-AU" dirty="0" err="1">
                <a:latin typeface="Bell MT" pitchFamily="18" charset="0"/>
              </a:rPr>
              <a:t>glycosphingolipids</a:t>
            </a:r>
            <a:r>
              <a:rPr lang="en-AU" dirty="0">
                <a:latin typeface="Bell MT" pitchFamily="18" charset="0"/>
              </a:rPr>
              <a:t> on neural tissues</a:t>
            </a:r>
          </a:p>
          <a:p>
            <a:r>
              <a:rPr lang="en-AU" dirty="0" smtClean="0">
                <a:latin typeface="Bell MT" pitchFamily="18" charset="0"/>
              </a:rPr>
              <a:t>Reactive </a:t>
            </a:r>
            <a:r>
              <a:rPr lang="en-AU" dirty="0">
                <a:latin typeface="Bell MT" pitchFamily="18" charset="0"/>
              </a:rPr>
              <a:t>arthritis (HLA-B27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 </a:t>
            </a:r>
            <a:endParaRPr lang="en-AU" b="1" dirty="0" smtClean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Culture </a:t>
            </a:r>
            <a:r>
              <a:rPr lang="en-AU" dirty="0">
                <a:latin typeface="Bell MT" pitchFamily="18" charset="0"/>
              </a:rPr>
              <a:t>on Campylobacter or </a:t>
            </a:r>
            <a:r>
              <a:rPr lang="en-AU" dirty="0" err="1">
                <a:latin typeface="Bell MT" pitchFamily="18" charset="0"/>
              </a:rPr>
              <a:t>Skirrow</a:t>
            </a:r>
            <a:r>
              <a:rPr lang="en-AU" dirty="0">
                <a:latin typeface="Bell MT" pitchFamily="18" charset="0"/>
              </a:rPr>
              <a:t> agar at 42.0° C (107.6 F</a:t>
            </a:r>
            <a:r>
              <a:rPr lang="en-AU" dirty="0" smtClean="0">
                <a:latin typeface="Bell MT" pitchFamily="18" charset="0"/>
              </a:rPr>
              <a:t>); </a:t>
            </a:r>
            <a:r>
              <a:rPr lang="en-AU" dirty="0" err="1" smtClean="0">
                <a:latin typeface="Bell MT" pitchFamily="18" charset="0"/>
              </a:rPr>
              <a:t>microaerophilic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r>
              <a:rPr lang="en-AU" b="1" dirty="0">
                <a:latin typeface="Bell MT" pitchFamily="18" charset="0"/>
              </a:rPr>
              <a:t>Treatment: </a:t>
            </a:r>
            <a:r>
              <a:rPr lang="en-AU" dirty="0">
                <a:latin typeface="Bell MT" pitchFamily="18" charset="0"/>
              </a:rPr>
              <a:t>M</a:t>
            </a:r>
            <a:r>
              <a:rPr lang="en-AU" dirty="0" smtClean="0">
                <a:latin typeface="Bell MT" pitchFamily="18" charset="0"/>
              </a:rPr>
              <a:t>ostly </a:t>
            </a:r>
            <a:r>
              <a:rPr lang="en-AU" dirty="0">
                <a:latin typeface="Bell MT" pitchFamily="18" charset="0"/>
              </a:rPr>
              <a:t>supportive, i.e., fluid and electrolyte replacement; </a:t>
            </a:r>
            <a:r>
              <a:rPr lang="en-AU" dirty="0" smtClean="0">
                <a:latin typeface="Bell MT" pitchFamily="18" charset="0"/>
              </a:rPr>
              <a:t>erythromycin, </a:t>
            </a:r>
            <a:r>
              <a:rPr lang="en-AU" dirty="0" err="1" smtClean="0">
                <a:latin typeface="Bell MT" pitchFamily="18" charset="0"/>
              </a:rPr>
              <a:t>fluoroquinolones</a:t>
            </a:r>
            <a:r>
              <a:rPr lang="en-AU" dirty="0">
                <a:latin typeface="Bell MT" pitchFamily="18" charset="0"/>
              </a:rPr>
              <a:t>; resistant to </a:t>
            </a:r>
            <a:r>
              <a:rPr lang="en-AU" dirty="0" smtClean="0">
                <a:latin typeface="Bell MT" pitchFamily="18" charset="0"/>
              </a:rPr>
              <a:t>penicillins.</a:t>
            </a:r>
          </a:p>
          <a:p>
            <a:pPr>
              <a:buNone/>
            </a:pP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200</Words>
  <Application>Microsoft Office PowerPoint</Application>
  <PresentationFormat>عرض على الشاشة (3:4)‏</PresentationFormat>
  <Paragraphs>18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CAMPYLOBACTER</vt:lpstr>
      <vt:lpstr>Campylobacter jejuni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CAMPYLOBACTER</dc:title>
  <dc:creator>Mosab Nouraldein</dc:creator>
  <cp:lastModifiedBy>Mosab Nouraldein</cp:lastModifiedBy>
  <cp:revision>1</cp:revision>
  <dcterms:created xsi:type="dcterms:W3CDTF">2023-02-25T11:43:52Z</dcterms:created>
  <dcterms:modified xsi:type="dcterms:W3CDTF">2023-02-25T11:47:36Z</dcterms:modified>
</cp:coreProperties>
</file>