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07C61-AB2B-4560-9C6E-2A3F1A233E51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C26B-A63A-4FD4-871C-95CC27510D1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07C61-AB2B-4560-9C6E-2A3F1A233E51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C26B-A63A-4FD4-871C-95CC27510D1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07C61-AB2B-4560-9C6E-2A3F1A233E51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C26B-A63A-4FD4-871C-95CC27510D1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07C61-AB2B-4560-9C6E-2A3F1A233E51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C26B-A63A-4FD4-871C-95CC27510D1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07C61-AB2B-4560-9C6E-2A3F1A233E51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C26B-A63A-4FD4-871C-95CC27510D1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07C61-AB2B-4560-9C6E-2A3F1A233E51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C26B-A63A-4FD4-871C-95CC27510D1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07C61-AB2B-4560-9C6E-2A3F1A233E51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C26B-A63A-4FD4-871C-95CC27510D1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07C61-AB2B-4560-9C6E-2A3F1A233E51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C26B-A63A-4FD4-871C-95CC27510D1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07C61-AB2B-4560-9C6E-2A3F1A233E51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C26B-A63A-4FD4-871C-95CC27510D1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07C61-AB2B-4560-9C6E-2A3F1A233E51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C26B-A63A-4FD4-871C-95CC27510D1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07C61-AB2B-4560-9C6E-2A3F1A233E51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C26B-A63A-4FD4-871C-95CC27510D1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707C61-AB2B-4560-9C6E-2A3F1A233E51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EC26B-A63A-4FD4-871C-95CC27510D15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HELICOBACTER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i="1" dirty="0">
                <a:solidFill>
                  <a:srgbClr val="FFFF00"/>
                </a:solidFill>
              </a:rPr>
              <a:t>Helicobacter pylori</a:t>
            </a:r>
            <a:endParaRPr lang="en-AU" dirty="0">
              <a:solidFill>
                <a:srgbClr val="FFFF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b="1" dirty="0">
                <a:latin typeface="Bell MT" pitchFamily="18" charset="0"/>
              </a:rPr>
              <a:t>Distinguishing Features: </a:t>
            </a:r>
            <a:endParaRPr lang="en-AU" b="1" dirty="0" smtClean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Gram-negative </a:t>
            </a:r>
            <a:r>
              <a:rPr lang="en-AU" dirty="0">
                <a:latin typeface="Bell MT" pitchFamily="18" charset="0"/>
              </a:rPr>
              <a:t>spiral gastric bacteria with </a:t>
            </a:r>
            <a:r>
              <a:rPr lang="en-AU" dirty="0" smtClean="0">
                <a:latin typeface="Bell MT" pitchFamily="18" charset="0"/>
              </a:rPr>
              <a:t>flagella; oxidase-positive</a:t>
            </a:r>
            <a:r>
              <a:rPr lang="en-AU" dirty="0">
                <a:latin typeface="Bell MT" pitchFamily="18" charset="0"/>
              </a:rPr>
              <a:t>, urease-positive; </a:t>
            </a:r>
            <a:r>
              <a:rPr lang="en-AU" dirty="0" err="1">
                <a:latin typeface="Bell MT" pitchFamily="18" charset="0"/>
              </a:rPr>
              <a:t>microaerophilic</a:t>
            </a:r>
            <a:r>
              <a:rPr lang="en-AU" dirty="0">
                <a:latin typeface="Bell MT" pitchFamily="18" charset="0"/>
              </a:rPr>
              <a:t>, grows at 37˚C on Campy </a:t>
            </a:r>
            <a:r>
              <a:rPr lang="en-AU" dirty="0" smtClean="0">
                <a:latin typeface="Bell MT" pitchFamily="18" charset="0"/>
              </a:rPr>
              <a:t>or </a:t>
            </a:r>
            <a:r>
              <a:rPr lang="en-AU" dirty="0" err="1" smtClean="0">
                <a:latin typeface="Bell MT" pitchFamily="18" charset="0"/>
              </a:rPr>
              <a:t>Skirrow</a:t>
            </a:r>
            <a:r>
              <a:rPr lang="en-AU" dirty="0" smtClean="0">
                <a:latin typeface="Bell MT" pitchFamily="18" charset="0"/>
              </a:rPr>
              <a:t> agar.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latin typeface="Bell MT" pitchFamily="18" charset="0"/>
              </a:rPr>
              <a:t>Reservoir:</a:t>
            </a:r>
            <a:r>
              <a:rPr lang="en-AU" dirty="0">
                <a:latin typeface="Bell MT" pitchFamily="18" charset="0"/>
              </a:rPr>
              <a:t> </a:t>
            </a:r>
            <a:r>
              <a:rPr lang="en-AU" dirty="0" smtClean="0">
                <a:latin typeface="Bell MT" pitchFamily="18" charset="0"/>
              </a:rPr>
              <a:t>humans.</a:t>
            </a:r>
            <a:endParaRPr lang="en-AU" dirty="0">
              <a:latin typeface="Bell MT" pitchFamily="18" charset="0"/>
            </a:endParaRPr>
          </a:p>
          <a:p>
            <a:r>
              <a:rPr lang="en-AU" b="1" dirty="0">
                <a:latin typeface="Bell MT" pitchFamily="18" charset="0"/>
              </a:rPr>
              <a:t>Transmission:</a:t>
            </a:r>
            <a:r>
              <a:rPr lang="en-AU" dirty="0">
                <a:latin typeface="Bell MT" pitchFamily="18" charset="0"/>
              </a:rPr>
              <a:t> </a:t>
            </a:r>
            <a:r>
              <a:rPr lang="en-AU" dirty="0" err="1">
                <a:latin typeface="Bell MT" pitchFamily="18" charset="0"/>
              </a:rPr>
              <a:t>fecal</a:t>
            </a:r>
            <a:r>
              <a:rPr lang="en-AU" dirty="0">
                <a:latin typeface="Bell MT" pitchFamily="18" charset="0"/>
              </a:rPr>
              <a:t>-oral; </a:t>
            </a:r>
            <a:r>
              <a:rPr lang="en-AU" dirty="0" smtClean="0">
                <a:latin typeface="Bell MT" pitchFamily="18" charset="0"/>
              </a:rPr>
              <a:t>oral-oral.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Pathogenesis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>
                <a:latin typeface="Bell MT" pitchFamily="18" charset="0"/>
              </a:rPr>
              <a:t>Motile</a:t>
            </a: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Urease-positive: ammonium cloud neutralizes stomach acid, </a:t>
            </a:r>
            <a:r>
              <a:rPr lang="en-AU" dirty="0" smtClean="0">
                <a:latin typeface="Bell MT" pitchFamily="18" charset="0"/>
              </a:rPr>
              <a:t>allowing survival </a:t>
            </a:r>
            <a:r>
              <a:rPr lang="en-AU" dirty="0">
                <a:latin typeface="Bell MT" pitchFamily="18" charset="0"/>
              </a:rPr>
              <a:t>in stomach acid during transit to </a:t>
            </a:r>
            <a:r>
              <a:rPr lang="en-AU" dirty="0" smtClean="0">
                <a:latin typeface="Bell MT" pitchFamily="18" charset="0"/>
              </a:rPr>
              <a:t>border.</a:t>
            </a:r>
          </a:p>
          <a:p>
            <a:r>
              <a:rPr lang="en-AU" dirty="0" err="1">
                <a:latin typeface="Bell MT" pitchFamily="18" charset="0"/>
              </a:rPr>
              <a:t>Mucinase</a:t>
            </a:r>
            <a:r>
              <a:rPr lang="en-AU" dirty="0">
                <a:latin typeface="Bell MT" pitchFamily="18" charset="0"/>
              </a:rPr>
              <a:t> aids in penetration of mucous layer (rapid shift down </a:t>
            </a:r>
            <a:r>
              <a:rPr lang="en-AU" dirty="0" smtClean="0">
                <a:latin typeface="Bell MT" pitchFamily="18" charset="0"/>
              </a:rPr>
              <a:t>to neutral </a:t>
            </a:r>
            <a:r>
              <a:rPr lang="en-AU" dirty="0">
                <a:latin typeface="Bell MT" pitchFamily="18" charset="0"/>
              </a:rPr>
              <a:t>as it penetrates</a:t>
            </a:r>
            <a:r>
              <a:rPr lang="en-AU" dirty="0" smtClean="0">
                <a:latin typeface="Bell MT" pitchFamily="18" charset="0"/>
              </a:rPr>
              <a:t>).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>
                <a:latin typeface="Bell MT" pitchFamily="18" charset="0"/>
              </a:rPr>
              <a:t>Invasive into stomach lining where pH is </a:t>
            </a:r>
            <a:r>
              <a:rPr lang="en-AU" dirty="0" smtClean="0">
                <a:latin typeface="Bell MT" pitchFamily="18" charset="0"/>
              </a:rPr>
              <a:t>neutral.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Inflammation is </a:t>
            </a:r>
            <a:r>
              <a:rPr lang="en-AU" dirty="0" smtClean="0">
                <a:latin typeface="Bell MT" pitchFamily="18" charset="0"/>
              </a:rPr>
              <a:t>prominent.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Two </a:t>
            </a:r>
            <a:r>
              <a:rPr lang="en-AU" dirty="0">
                <a:latin typeface="Bell MT" pitchFamily="18" charset="0"/>
              </a:rPr>
              <a:t>biotypes (I and II); type I produces </a:t>
            </a:r>
            <a:r>
              <a:rPr lang="en-AU" dirty="0" err="1">
                <a:latin typeface="Bell MT" pitchFamily="18" charset="0"/>
              </a:rPr>
              <a:t>vacuolating</a:t>
            </a:r>
            <a:r>
              <a:rPr lang="en-AU" dirty="0">
                <a:latin typeface="Bell MT" pitchFamily="18" charset="0"/>
              </a:rPr>
              <a:t> </a:t>
            </a:r>
            <a:r>
              <a:rPr lang="en-AU" dirty="0" err="1" smtClean="0">
                <a:latin typeface="Bell MT" pitchFamily="18" charset="0"/>
              </a:rPr>
              <a:t>cytotoxin</a:t>
            </a:r>
            <a:r>
              <a:rPr lang="en-AU" dirty="0" smtClean="0">
                <a:latin typeface="Bell MT" pitchFamily="18" charset="0"/>
              </a:rPr>
              <a:t>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 smtClean="0">
                <a:solidFill>
                  <a:srgbClr val="FFFF00"/>
                </a:solidFill>
                <a:latin typeface="Bell MT" pitchFamily="18" charset="0"/>
              </a:rPr>
              <a:t>Diseases</a:t>
            </a:r>
            <a:endParaRPr lang="en-AU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>
                <a:latin typeface="Bell MT" pitchFamily="18" charset="0"/>
              </a:rPr>
              <a:t>C</a:t>
            </a:r>
            <a:r>
              <a:rPr lang="en-AU" dirty="0" smtClean="0">
                <a:latin typeface="Bell MT" pitchFamily="18" charset="0"/>
              </a:rPr>
              <a:t>hronic </a:t>
            </a:r>
            <a:r>
              <a:rPr lang="en-AU" dirty="0">
                <a:latin typeface="Bell MT" pitchFamily="18" charset="0"/>
              </a:rPr>
              <a:t>gastritis and duodenal </a:t>
            </a:r>
            <a:r>
              <a:rPr lang="en-AU" dirty="0" smtClean="0">
                <a:latin typeface="Bell MT" pitchFamily="18" charset="0"/>
              </a:rPr>
              <a:t>ulcers.</a:t>
            </a:r>
          </a:p>
          <a:p>
            <a:r>
              <a:rPr lang="en-AU" dirty="0">
                <a:latin typeface="Bell MT" pitchFamily="18" charset="0"/>
              </a:rPr>
              <a:t>Associated with several forms of </a:t>
            </a:r>
            <a:r>
              <a:rPr lang="en-AU" b="1" dirty="0">
                <a:latin typeface="Bell MT" pitchFamily="18" charset="0"/>
              </a:rPr>
              <a:t>stomach cancer (gastric </a:t>
            </a:r>
            <a:r>
              <a:rPr lang="en-AU" b="1" dirty="0" err="1" smtClean="0">
                <a:latin typeface="Bell MT" pitchFamily="18" charset="0"/>
              </a:rPr>
              <a:t>adenocarcinoma</a:t>
            </a:r>
            <a:r>
              <a:rPr lang="en-AU" b="1" dirty="0" smtClean="0">
                <a:latin typeface="Bell MT" pitchFamily="18" charset="0"/>
              </a:rPr>
              <a:t>, </a:t>
            </a:r>
            <a:r>
              <a:rPr lang="en-AU" dirty="0" smtClean="0">
                <a:latin typeface="Bell MT" pitchFamily="18" charset="0"/>
              </a:rPr>
              <a:t>gastric </a:t>
            </a:r>
            <a:r>
              <a:rPr lang="en-AU" dirty="0">
                <a:latin typeface="Bell MT" pitchFamily="18" charset="0"/>
              </a:rPr>
              <a:t>mucosa-associated lymphoid tissue lymphoma [</a:t>
            </a:r>
            <a:r>
              <a:rPr lang="en-AU" dirty="0" err="1">
                <a:latin typeface="Bell MT" pitchFamily="18" charset="0"/>
              </a:rPr>
              <a:t>MALToma</a:t>
            </a:r>
            <a:r>
              <a:rPr lang="en-AU" dirty="0" smtClean="0">
                <a:latin typeface="Bell MT" pitchFamily="18" charset="0"/>
              </a:rPr>
              <a:t>], B-cell </a:t>
            </a:r>
            <a:r>
              <a:rPr lang="en-AU" dirty="0">
                <a:latin typeface="Bell MT" pitchFamily="18" charset="0"/>
              </a:rPr>
              <a:t>lymphomas</a:t>
            </a:r>
            <a:r>
              <a:rPr lang="en-AU" dirty="0" smtClean="0">
                <a:latin typeface="Bell MT" pitchFamily="18" charset="0"/>
              </a:rPr>
              <a:t>).</a:t>
            </a:r>
          </a:p>
          <a:p>
            <a:r>
              <a:rPr lang="en-AU" dirty="0">
                <a:latin typeface="Bell MT" pitchFamily="18" charset="0"/>
              </a:rPr>
              <a:t>Now classed by WHO as type I </a:t>
            </a:r>
            <a:r>
              <a:rPr lang="en-AU" dirty="0" smtClean="0">
                <a:latin typeface="Bell MT" pitchFamily="18" charset="0"/>
              </a:rPr>
              <a:t>carcinogen.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Diagnosis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>
                <a:latin typeface="Bell MT" pitchFamily="18" charset="0"/>
              </a:rPr>
              <a:t>Biopsy with culture; histology with Giemsa or silver </a:t>
            </a:r>
            <a:r>
              <a:rPr lang="en-AU" dirty="0" smtClean="0">
                <a:latin typeface="Bell MT" pitchFamily="18" charset="0"/>
              </a:rPr>
              <a:t>stain.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Urea breath test: 13C-urea swallowed; ammonia+13C-CO2 </a:t>
            </a:r>
            <a:r>
              <a:rPr lang="en-AU" dirty="0" smtClean="0">
                <a:latin typeface="Bell MT" pitchFamily="18" charset="0"/>
              </a:rPr>
              <a:t>exhaled.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 Serology.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en-AU" b="1" dirty="0" smtClean="0">
                <a:solidFill>
                  <a:srgbClr val="FFFF00"/>
                </a:solidFill>
                <a:latin typeface="Bell MT" pitchFamily="18" charset="0"/>
              </a:rPr>
              <a:t>Treatment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>
                <a:latin typeface="Bell MT" pitchFamily="18" charset="0"/>
              </a:rPr>
              <a:t>M</a:t>
            </a:r>
            <a:r>
              <a:rPr lang="en-AU" dirty="0" smtClean="0">
                <a:latin typeface="Bell MT" pitchFamily="18" charset="0"/>
              </a:rPr>
              <a:t>yriad </a:t>
            </a:r>
            <a:r>
              <a:rPr lang="en-AU" dirty="0">
                <a:latin typeface="Bell MT" pitchFamily="18" charset="0"/>
              </a:rPr>
              <a:t>of </a:t>
            </a:r>
            <a:r>
              <a:rPr lang="en-AU" dirty="0" smtClean="0">
                <a:latin typeface="Bell MT" pitchFamily="18" charset="0"/>
              </a:rPr>
              <a:t>regimens.</a:t>
            </a:r>
          </a:p>
          <a:p>
            <a:r>
              <a:rPr lang="en-AU" dirty="0" err="1">
                <a:latin typeface="Bell MT" pitchFamily="18" charset="0"/>
              </a:rPr>
              <a:t>Omeprazole</a:t>
            </a:r>
            <a:r>
              <a:rPr lang="en-AU" dirty="0">
                <a:latin typeface="Bell MT" pitchFamily="18" charset="0"/>
              </a:rPr>
              <a:t> + amoxicillin + </a:t>
            </a:r>
            <a:r>
              <a:rPr lang="en-AU" dirty="0" err="1">
                <a:latin typeface="Bell MT" pitchFamily="18" charset="0"/>
              </a:rPr>
              <a:t>clarithromycin</a:t>
            </a:r>
            <a:r>
              <a:rPr lang="en-AU" dirty="0">
                <a:latin typeface="Bell MT" pitchFamily="18" charset="0"/>
              </a:rPr>
              <a:t> is one example of </a:t>
            </a:r>
            <a:r>
              <a:rPr lang="en-AU" dirty="0" smtClean="0">
                <a:latin typeface="Bell MT" pitchFamily="18" charset="0"/>
              </a:rPr>
              <a:t>triple therapy</a:t>
            </a:r>
            <a:endParaRPr lang="en-AU" dirty="0">
              <a:latin typeface="Bell MT" pitchFamily="18" charset="0"/>
            </a:endParaRPr>
          </a:p>
          <a:p>
            <a:r>
              <a:rPr lang="en-AU" dirty="0" smtClean="0">
                <a:latin typeface="Bell MT" pitchFamily="18" charset="0"/>
              </a:rPr>
              <a:t>Treat </a:t>
            </a:r>
            <a:r>
              <a:rPr lang="en-AU" dirty="0">
                <a:latin typeface="Bell MT" pitchFamily="18" charset="0"/>
              </a:rPr>
              <a:t>for 10–14 days</a:t>
            </a:r>
          </a:p>
          <a:p>
            <a:r>
              <a:rPr lang="en-AU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Quadruple therapy is used in areas where </a:t>
            </a:r>
            <a:r>
              <a:rPr lang="en-AU" dirty="0" err="1">
                <a:latin typeface="Bell MT" pitchFamily="18" charset="0"/>
              </a:rPr>
              <a:t>clarithromycin</a:t>
            </a:r>
            <a:r>
              <a:rPr lang="en-AU" dirty="0">
                <a:latin typeface="Bell MT" pitchFamily="18" charset="0"/>
              </a:rPr>
              <a:t> resistance </a:t>
            </a:r>
            <a:r>
              <a:rPr lang="en-AU" dirty="0" smtClean="0">
                <a:latin typeface="Bell MT" pitchFamily="18" charset="0"/>
              </a:rPr>
              <a:t>is ≥</a:t>
            </a:r>
            <a:r>
              <a:rPr lang="en-AU" dirty="0">
                <a:latin typeface="Bell MT" pitchFamily="18" charset="0"/>
              </a:rPr>
              <a:t>15%, e.g., PPI + bismuth + 2 antibiotics (</a:t>
            </a:r>
            <a:r>
              <a:rPr lang="en-AU" dirty="0" err="1">
                <a:latin typeface="Bell MT" pitchFamily="18" charset="0"/>
              </a:rPr>
              <a:t>metronidazole</a:t>
            </a:r>
            <a:r>
              <a:rPr lang="en-AU" dirty="0">
                <a:latin typeface="Bell MT" pitchFamily="18" charset="0"/>
              </a:rPr>
              <a:t> + </a:t>
            </a:r>
            <a:r>
              <a:rPr lang="en-AU" dirty="0" smtClean="0">
                <a:latin typeface="Bell MT" pitchFamily="18" charset="0"/>
              </a:rPr>
              <a:t>tetracycline).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216</Words>
  <Application>Microsoft Office PowerPoint</Application>
  <PresentationFormat>عرض على الشاشة (3:4)‏</PresentationFormat>
  <Paragraphs>26</Paragraphs>
  <Slides>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سمة Office</vt:lpstr>
      <vt:lpstr>HELICOBACTER</vt:lpstr>
      <vt:lpstr>Helicobacter pylori</vt:lpstr>
      <vt:lpstr>الشريحة 3</vt:lpstr>
      <vt:lpstr>Pathogenesis</vt:lpstr>
      <vt:lpstr>الشريحة 5</vt:lpstr>
      <vt:lpstr>Diseases</vt:lpstr>
      <vt:lpstr>Diagnosis</vt:lpstr>
      <vt:lpstr>Treatment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HELICOBACTER</dc:title>
  <dc:creator>Mosab Nouraldein</dc:creator>
  <cp:lastModifiedBy>Mosab Nouraldein</cp:lastModifiedBy>
  <cp:revision>2</cp:revision>
  <dcterms:created xsi:type="dcterms:W3CDTF">2023-02-25T12:00:35Z</dcterms:created>
  <dcterms:modified xsi:type="dcterms:W3CDTF">2023-02-25T12:03:55Z</dcterms:modified>
</cp:coreProperties>
</file>