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94340-DBB8-4561-BC3C-BFC1BC3BF0F5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21174-5162-4CD5-B7F8-8445774ECD81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LISTERIA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</a:rPr>
              <a:t>Listeria</a:t>
            </a:r>
            <a:r>
              <a:rPr lang="en-AU" b="1" dirty="0">
                <a:solidFill>
                  <a:srgbClr val="FFFF00"/>
                </a:solidFill>
              </a:rPr>
              <a:t> </a:t>
            </a:r>
            <a:r>
              <a:rPr lang="en-AU" b="1" dirty="0" err="1">
                <a:solidFill>
                  <a:srgbClr val="FFFF00"/>
                </a:solidFill>
              </a:rPr>
              <a:t>monocytogenes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</a:t>
            </a:r>
          </a:p>
          <a:p>
            <a:r>
              <a:rPr lang="en-AU" dirty="0">
                <a:latin typeface="Bell MT" pitchFamily="18" charset="0"/>
              </a:rPr>
              <a:t>Small gram-positive </a:t>
            </a:r>
            <a:r>
              <a:rPr lang="en-AU" dirty="0" smtClean="0">
                <a:latin typeface="Bell MT" pitchFamily="18" charset="0"/>
              </a:rPr>
              <a:t>rods.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Beta </a:t>
            </a:r>
            <a:r>
              <a:rPr lang="en-AU" dirty="0" err="1">
                <a:latin typeface="Bell MT" pitchFamily="18" charset="0"/>
              </a:rPr>
              <a:t>hemolytic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err="1">
                <a:latin typeface="Bell MT" pitchFamily="18" charset="0"/>
              </a:rPr>
              <a:t>nonspore</a:t>
            </a:r>
            <a:r>
              <a:rPr lang="en-AU" dirty="0">
                <a:latin typeface="Bell MT" pitchFamily="18" charset="0"/>
              </a:rPr>
              <a:t>-forming rod on blood agar, CAMP </a:t>
            </a:r>
            <a:r>
              <a:rPr lang="en-AU" dirty="0" smtClean="0">
                <a:latin typeface="Bell MT" pitchFamily="18" charset="0"/>
              </a:rPr>
              <a:t>positive.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Tumbling </a:t>
            </a:r>
            <a:r>
              <a:rPr lang="en-AU" dirty="0">
                <a:latin typeface="Bell MT" pitchFamily="18" charset="0"/>
              </a:rPr>
              <a:t>motility in broth; </a:t>
            </a:r>
            <a:r>
              <a:rPr lang="en-AU" dirty="0" err="1">
                <a:latin typeface="Bell MT" pitchFamily="18" charset="0"/>
              </a:rPr>
              <a:t>actin</a:t>
            </a:r>
            <a:r>
              <a:rPr lang="en-AU" dirty="0">
                <a:latin typeface="Bell MT" pitchFamily="18" charset="0"/>
              </a:rPr>
              <a:t> jet motility in </a:t>
            </a:r>
            <a:r>
              <a:rPr lang="en-AU" dirty="0" smtClean="0">
                <a:latin typeface="Bell MT" pitchFamily="18" charset="0"/>
              </a:rPr>
              <a:t>cells.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Facultative intracellular </a:t>
            </a:r>
            <a:r>
              <a:rPr lang="en-AU" dirty="0" smtClean="0">
                <a:latin typeface="Bell MT" pitchFamily="18" charset="0"/>
              </a:rPr>
              <a:t>parasite.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Cold </a:t>
            </a:r>
            <a:r>
              <a:rPr lang="en-AU" dirty="0" smtClean="0">
                <a:latin typeface="Bell MT" pitchFamily="18" charset="0"/>
              </a:rPr>
              <a:t>growth.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>
                <a:latin typeface="Bell MT" pitchFamily="18" charset="0"/>
              </a:rPr>
              <a:t>Reservoir: </a:t>
            </a:r>
          </a:p>
          <a:p>
            <a:r>
              <a:rPr lang="en-AU" dirty="0">
                <a:latin typeface="Bell MT" pitchFamily="18" charset="0"/>
              </a:rPr>
              <a:t>Widespread: animals (GI and genital tracts), unpasteurized </a:t>
            </a:r>
            <a:r>
              <a:rPr lang="en-AU" dirty="0" smtClean="0">
                <a:latin typeface="Bell MT" pitchFamily="18" charset="0"/>
              </a:rPr>
              <a:t>milk products</a:t>
            </a:r>
            <a:r>
              <a:rPr lang="en-AU" dirty="0">
                <a:latin typeface="Bell MT" pitchFamily="18" charset="0"/>
              </a:rPr>
              <a:t>, plants, and soil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Cold growth: contaminated food, soft cheese, deli meat, </a:t>
            </a:r>
            <a:r>
              <a:rPr lang="en-AU" dirty="0" smtClean="0">
                <a:latin typeface="Bell MT" pitchFamily="18" charset="0"/>
              </a:rPr>
              <a:t>cabbage (coleslaw</a:t>
            </a:r>
            <a:r>
              <a:rPr lang="en-AU" dirty="0">
                <a:latin typeface="Bell MT" pitchFamily="18" charset="0"/>
              </a:rPr>
              <a:t>), hot dogs, fruit, ice </a:t>
            </a:r>
            <a:r>
              <a:rPr lang="en-AU" dirty="0" smtClean="0">
                <a:latin typeface="Bell MT" pitchFamily="18" charset="0"/>
              </a:rPr>
              <a:t>cream.</a:t>
            </a:r>
            <a:r>
              <a:rPr lang="en-AU" b="1" dirty="0"/>
              <a:t> </a:t>
            </a:r>
            <a:endParaRPr lang="en-AU" b="1" dirty="0" smtClean="0"/>
          </a:p>
          <a:p>
            <a:r>
              <a:rPr lang="en-AU" b="1" dirty="0" smtClean="0">
                <a:latin typeface="Bell MT" pitchFamily="18" charset="0"/>
              </a:rPr>
              <a:t>Transmission</a:t>
            </a:r>
            <a:r>
              <a:rPr lang="en-AU" b="1" dirty="0">
                <a:latin typeface="Bell MT" pitchFamily="18" charset="0"/>
              </a:rPr>
              <a:t>: </a:t>
            </a:r>
            <a:r>
              <a:rPr lang="en-AU" dirty="0" smtClean="0">
                <a:latin typeface="Bell MT" pitchFamily="18" charset="0"/>
              </a:rPr>
              <a:t>food-borne </a:t>
            </a:r>
            <a:r>
              <a:rPr lang="en-AU" dirty="0">
                <a:latin typeface="Bell MT" pitchFamily="18" charset="0"/>
              </a:rPr>
              <a:t>or vertical</a:t>
            </a:r>
            <a:endParaRPr lang="en-AU" dirty="0" smtClean="0">
              <a:latin typeface="Bell MT" pitchFamily="18" charset="0"/>
            </a:endParaRPr>
          </a:p>
          <a:p>
            <a:endParaRPr lang="en-AU" dirty="0" smtClean="0">
              <a:latin typeface="Bell MT" pitchFamily="18" charset="0"/>
            </a:endParaRP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latin typeface="Bell MT" pitchFamily="18" charset="0"/>
              </a:rPr>
              <a:t>Listeriolysin</a:t>
            </a:r>
            <a:r>
              <a:rPr lang="en-AU" dirty="0">
                <a:latin typeface="Bell MT" pitchFamily="18" charset="0"/>
              </a:rPr>
              <a:t> O, a β-</a:t>
            </a:r>
            <a:r>
              <a:rPr lang="en-AU" dirty="0" err="1">
                <a:latin typeface="Bell MT" pitchFamily="18" charset="0"/>
              </a:rPr>
              <a:t>hemolysin</a:t>
            </a:r>
            <a:r>
              <a:rPr lang="en-AU" dirty="0">
                <a:latin typeface="Bell MT" pitchFamily="18" charset="0"/>
              </a:rPr>
              <a:t>, facilitates rapid egress </a:t>
            </a:r>
            <a:r>
              <a:rPr lang="en-AU" dirty="0" smtClean="0">
                <a:latin typeface="Bell MT" pitchFamily="18" charset="0"/>
              </a:rPr>
              <a:t>from </a:t>
            </a:r>
            <a:r>
              <a:rPr lang="en-AU" dirty="0" err="1" smtClean="0">
                <a:latin typeface="Bell MT" pitchFamily="18" charset="0"/>
              </a:rPr>
              <a:t>phagosome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into cytoplasm, thus evading killing when </a:t>
            </a:r>
            <a:r>
              <a:rPr lang="en-AU" dirty="0" smtClean="0">
                <a:latin typeface="Bell MT" pitchFamily="18" charset="0"/>
              </a:rPr>
              <a:t>lysosomal contents </a:t>
            </a:r>
            <a:r>
              <a:rPr lang="en-AU" dirty="0">
                <a:latin typeface="Bell MT" pitchFamily="18" charset="0"/>
              </a:rPr>
              <a:t>are dumped into </a:t>
            </a:r>
            <a:r>
              <a:rPr lang="en-AU" dirty="0" err="1">
                <a:latin typeface="Bell MT" pitchFamily="18" charset="0"/>
              </a:rPr>
              <a:t>phagosome</a:t>
            </a:r>
            <a:r>
              <a:rPr lang="en-AU" dirty="0">
                <a:latin typeface="Bell MT" pitchFamily="18" charset="0"/>
              </a:rPr>
              <a:t>; “jets” directly (by </a:t>
            </a:r>
            <a:r>
              <a:rPr lang="en-AU" dirty="0" err="1">
                <a:latin typeface="Bell MT" pitchFamily="18" charset="0"/>
              </a:rPr>
              <a:t>actin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filament formation</a:t>
            </a:r>
            <a:r>
              <a:rPr lang="en-AU" dirty="0">
                <a:latin typeface="Bell MT" pitchFamily="18" charset="0"/>
              </a:rPr>
              <a:t>) from cytoplasm to another </a:t>
            </a:r>
            <a:r>
              <a:rPr lang="en-AU" dirty="0" smtClean="0">
                <a:latin typeface="Bell MT" pitchFamily="18" charset="0"/>
              </a:rPr>
              <a:t>cell.</a:t>
            </a:r>
          </a:p>
          <a:p>
            <a:r>
              <a:rPr lang="en-AU" dirty="0" smtClean="0">
                <a:latin typeface="Bell MT" pitchFamily="18" charset="0"/>
              </a:rPr>
              <a:t>Immunocompromised </a:t>
            </a:r>
            <a:r>
              <a:rPr lang="en-AU" dirty="0">
                <a:latin typeface="Bell MT" pitchFamily="18" charset="0"/>
              </a:rPr>
              <a:t>status predisposes to serious </a:t>
            </a:r>
            <a:r>
              <a:rPr lang="en-AU" dirty="0" smtClean="0">
                <a:latin typeface="Bell MT" pitchFamily="18" charset="0"/>
              </a:rPr>
              <a:t>infection.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Disease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r>
              <a:rPr lang="en-AU" dirty="0" err="1">
                <a:latin typeface="Bell MT" pitchFamily="18" charset="0"/>
              </a:rPr>
              <a:t>Listeriosis</a:t>
            </a:r>
            <a:r>
              <a:rPr lang="en-AU" dirty="0">
                <a:latin typeface="Bell MT" pitchFamily="18" charset="0"/>
              </a:rPr>
              <a:t> (human, peaks in summer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-Healthy </a:t>
            </a:r>
            <a:r>
              <a:rPr lang="en-AU" dirty="0">
                <a:latin typeface="Bell MT" pitchFamily="18" charset="0"/>
              </a:rPr>
              <a:t>adults and children: generally asymptomatic or </a:t>
            </a:r>
            <a:r>
              <a:rPr lang="en-AU" dirty="0" err="1">
                <a:latin typeface="Bell MT" pitchFamily="18" charset="0"/>
              </a:rPr>
              <a:t>diarrhea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with low </a:t>
            </a:r>
            <a:r>
              <a:rPr lang="en-AU" dirty="0">
                <a:latin typeface="Bell MT" pitchFamily="18" charset="0"/>
              </a:rPr>
              <a:t>% </a:t>
            </a:r>
            <a:r>
              <a:rPr lang="en-AU" dirty="0" smtClean="0">
                <a:latin typeface="Bell MT" pitchFamily="18" charset="0"/>
              </a:rPr>
              <a:t>carriage.</a:t>
            </a: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-Pregnant </a:t>
            </a:r>
            <a:r>
              <a:rPr lang="en-AU" dirty="0">
                <a:latin typeface="Bell MT" pitchFamily="18" charset="0"/>
              </a:rPr>
              <a:t>women: symptomatic carriage, </a:t>
            </a:r>
            <a:r>
              <a:rPr lang="en-AU" dirty="0" err="1">
                <a:latin typeface="Bell MT" pitchFamily="18" charset="0"/>
              </a:rPr>
              <a:t>septicemia</a:t>
            </a:r>
            <a:r>
              <a:rPr lang="en-AU" dirty="0">
                <a:latin typeface="Bell MT" pitchFamily="18" charset="0"/>
              </a:rPr>
              <a:t> characterized </a:t>
            </a:r>
            <a:r>
              <a:rPr lang="en-AU" dirty="0" smtClean="0">
                <a:latin typeface="Bell MT" pitchFamily="18" charset="0"/>
              </a:rPr>
              <a:t>by fever </a:t>
            </a:r>
            <a:r>
              <a:rPr lang="en-AU" dirty="0">
                <a:latin typeface="Bell MT" pitchFamily="18" charset="0"/>
              </a:rPr>
              <a:t>and chills; can cross the placenta in </a:t>
            </a:r>
            <a:r>
              <a:rPr lang="en-AU" dirty="0" err="1">
                <a:latin typeface="Bell MT" pitchFamily="18" charset="0"/>
              </a:rPr>
              <a:t>septicemia</a:t>
            </a:r>
            <a:r>
              <a:rPr lang="en-AU" dirty="0">
                <a:latin typeface="Bell MT" pitchFamily="18" charset="0"/>
              </a:rPr>
              <a:t>.</a:t>
            </a:r>
            <a:endParaRPr lang="en-AU" dirty="0" smtClean="0">
              <a:latin typeface="Bell MT" pitchFamily="18" charset="0"/>
            </a:endParaRP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Neonatal </a:t>
            </a:r>
            <a:r>
              <a:rPr lang="en-AU" b="1" dirty="0" smtClean="0">
                <a:latin typeface="Bell MT" pitchFamily="18" charset="0"/>
              </a:rPr>
              <a:t>disease:</a:t>
            </a:r>
          </a:p>
          <a:p>
            <a:r>
              <a:rPr lang="en-AU" b="1" dirty="0">
                <a:latin typeface="Bell MT" pitchFamily="18" charset="0"/>
              </a:rPr>
              <a:t>Early-onset: </a:t>
            </a:r>
            <a:r>
              <a:rPr lang="en-AU" dirty="0">
                <a:latin typeface="Bell MT" pitchFamily="18" charset="0"/>
              </a:rPr>
              <a:t>(</a:t>
            </a:r>
            <a:r>
              <a:rPr lang="en-AU" dirty="0" err="1">
                <a:latin typeface="Bell MT" pitchFamily="18" charset="0"/>
              </a:rPr>
              <a:t>granulomatosis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infantisepticum</a:t>
            </a:r>
            <a:r>
              <a:rPr lang="en-AU" dirty="0">
                <a:latin typeface="Bell MT" pitchFamily="18" charset="0"/>
              </a:rPr>
              <a:t>) in </a:t>
            </a:r>
            <a:r>
              <a:rPr lang="en-AU" dirty="0" err="1">
                <a:latin typeface="Bell MT" pitchFamily="18" charset="0"/>
              </a:rPr>
              <a:t>utero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transmission; sepsis </a:t>
            </a:r>
            <a:r>
              <a:rPr lang="en-AU" dirty="0">
                <a:latin typeface="Bell MT" pitchFamily="18" charset="0"/>
              </a:rPr>
              <a:t>with high mortality; disseminated </a:t>
            </a:r>
            <a:r>
              <a:rPr lang="en-AU" dirty="0" err="1">
                <a:latin typeface="Bell MT" pitchFamily="18" charset="0"/>
              </a:rPr>
              <a:t>granulomas</a:t>
            </a:r>
            <a:r>
              <a:rPr lang="en-AU" dirty="0">
                <a:latin typeface="Bell MT" pitchFamily="18" charset="0"/>
              </a:rPr>
              <a:t> with </a:t>
            </a:r>
            <a:r>
              <a:rPr lang="en-AU" dirty="0" smtClean="0">
                <a:latin typeface="Bell MT" pitchFamily="18" charset="0"/>
              </a:rPr>
              <a:t>central necrosis.</a:t>
            </a:r>
          </a:p>
          <a:p>
            <a:r>
              <a:rPr lang="en-AU" b="1" dirty="0">
                <a:latin typeface="Bell MT" pitchFamily="18" charset="0"/>
              </a:rPr>
              <a:t>Late-onset:</a:t>
            </a:r>
            <a:r>
              <a:rPr lang="en-AU" dirty="0">
                <a:latin typeface="Bell MT" pitchFamily="18" charset="0"/>
              </a:rPr>
              <a:t> 2–3 weeks after birth from </a:t>
            </a:r>
            <a:r>
              <a:rPr lang="en-AU" dirty="0" err="1">
                <a:latin typeface="Bell MT" pitchFamily="18" charset="0"/>
              </a:rPr>
              <a:t>fecal</a:t>
            </a:r>
            <a:r>
              <a:rPr lang="en-AU" dirty="0">
                <a:latin typeface="Bell MT" pitchFamily="18" charset="0"/>
              </a:rPr>
              <a:t> exposure; </a:t>
            </a:r>
            <a:r>
              <a:rPr lang="en-AU" dirty="0" smtClean="0">
                <a:latin typeface="Bell MT" pitchFamily="18" charset="0"/>
              </a:rPr>
              <a:t>meningitis with </a:t>
            </a:r>
            <a:r>
              <a:rPr lang="en-AU" dirty="0" err="1" smtClean="0">
                <a:latin typeface="Bell MT" pitchFamily="18" charset="0"/>
              </a:rPr>
              <a:t>septicemia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>
                <a:latin typeface="Bell MT" pitchFamily="18" charset="0"/>
              </a:rPr>
              <a:t>In </a:t>
            </a:r>
            <a:r>
              <a:rPr lang="en-AU" b="1" dirty="0">
                <a:latin typeface="Bell MT" pitchFamily="18" charset="0"/>
              </a:rPr>
              <a:t>immunocompromised </a:t>
            </a:r>
            <a:r>
              <a:rPr lang="en-AU" b="1" dirty="0" smtClean="0">
                <a:latin typeface="Bell MT" pitchFamily="18" charset="0"/>
              </a:rPr>
              <a:t>patients:</a:t>
            </a:r>
          </a:p>
          <a:p>
            <a:r>
              <a:rPr lang="en-AU" dirty="0" err="1">
                <a:latin typeface="Bell MT" pitchFamily="18" charset="0"/>
              </a:rPr>
              <a:t>Septicemia</a:t>
            </a:r>
            <a:r>
              <a:rPr lang="en-AU" dirty="0">
                <a:latin typeface="Bell MT" pitchFamily="18" charset="0"/>
              </a:rPr>
              <a:t> and meningitis (most common clinical presentation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dirty="0" err="1" smtClean="0">
                <a:latin typeface="Bell MT" pitchFamily="18" charset="0"/>
              </a:rPr>
              <a:t>Listeria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meningitis most common cause of meningitis in </a:t>
            </a:r>
            <a:r>
              <a:rPr lang="en-AU" dirty="0" smtClean="0">
                <a:latin typeface="Bell MT" pitchFamily="18" charset="0"/>
              </a:rPr>
              <a:t>renal transplant </a:t>
            </a:r>
            <a:r>
              <a:rPr lang="en-AU" dirty="0">
                <a:latin typeface="Bell MT" pitchFamily="18" charset="0"/>
              </a:rPr>
              <a:t>patients and adults with </a:t>
            </a:r>
            <a:r>
              <a:rPr lang="en-AU" dirty="0" smtClean="0">
                <a:latin typeface="Bell MT" pitchFamily="18" charset="0"/>
              </a:rPr>
              <a:t>cancer.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</a:t>
            </a:r>
            <a:r>
              <a:rPr lang="en-AU" dirty="0">
                <a:latin typeface="Bell MT" pitchFamily="18" charset="0"/>
              </a:rPr>
              <a:t> blood or CSF culture at 4˚C; CSF or Gram stain (&gt;25% </a:t>
            </a:r>
            <a:r>
              <a:rPr lang="en-AU" dirty="0" smtClean="0">
                <a:latin typeface="Bell MT" pitchFamily="18" charset="0"/>
              </a:rPr>
              <a:t>lymphocytes + </a:t>
            </a:r>
            <a:r>
              <a:rPr lang="en-AU" dirty="0">
                <a:latin typeface="Bell MT" pitchFamily="18" charset="0"/>
              </a:rPr>
              <a:t>PMNs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b="1" dirty="0">
                <a:latin typeface="Bell MT" pitchFamily="18" charset="0"/>
              </a:rPr>
              <a:t>Treatment: </a:t>
            </a:r>
            <a:r>
              <a:rPr lang="en-AU" dirty="0" err="1">
                <a:latin typeface="Bell MT" pitchFamily="18" charset="0"/>
              </a:rPr>
              <a:t>ampicillin</a:t>
            </a:r>
            <a:r>
              <a:rPr lang="en-AU" dirty="0">
                <a:latin typeface="Bell MT" pitchFamily="18" charset="0"/>
              </a:rPr>
              <a:t> with </a:t>
            </a:r>
            <a:r>
              <a:rPr lang="en-AU" dirty="0" err="1">
                <a:latin typeface="Bell MT" pitchFamily="18" charset="0"/>
              </a:rPr>
              <a:t>gentamicin</a:t>
            </a:r>
            <a:r>
              <a:rPr lang="en-AU" dirty="0">
                <a:latin typeface="Bell MT" pitchFamily="18" charset="0"/>
              </a:rPr>
              <a:t> added for </a:t>
            </a:r>
            <a:r>
              <a:rPr lang="en-AU" dirty="0" smtClean="0">
                <a:latin typeface="Bell MT" pitchFamily="18" charset="0"/>
              </a:rPr>
              <a:t>immunocompromised patients.</a:t>
            </a:r>
          </a:p>
          <a:p>
            <a:r>
              <a:rPr lang="en-AU" b="1" dirty="0">
                <a:latin typeface="Bell MT" pitchFamily="18" charset="0"/>
              </a:rPr>
              <a:t>Prevention:</a:t>
            </a:r>
            <a:r>
              <a:rPr lang="en-AU" dirty="0">
                <a:latin typeface="Bell MT" pitchFamily="18" charset="0"/>
              </a:rPr>
              <a:t> pregnant </a:t>
            </a:r>
            <a:r>
              <a:rPr lang="en-AU" dirty="0" smtClean="0">
                <a:latin typeface="Bell MT" pitchFamily="18" charset="0"/>
              </a:rPr>
              <a:t>and immunocompromised </a:t>
            </a:r>
            <a:r>
              <a:rPr lang="en-AU" dirty="0">
                <a:latin typeface="Bell MT" pitchFamily="18" charset="0"/>
              </a:rPr>
              <a:t>patients should avoid </a:t>
            </a:r>
            <a:r>
              <a:rPr lang="en-AU" dirty="0" smtClean="0">
                <a:latin typeface="Bell MT" pitchFamily="18" charset="0"/>
              </a:rPr>
              <a:t>cold deli </a:t>
            </a:r>
            <a:r>
              <a:rPr lang="en-AU" dirty="0">
                <a:latin typeface="Bell MT" pitchFamily="18" charset="0"/>
              </a:rPr>
              <a:t>food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عرض على الشاشة (3:4)‏</PresentationFormat>
  <Paragraphs>28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LISTERIA</vt:lpstr>
      <vt:lpstr>Listeria monocytogenes</vt:lpstr>
      <vt:lpstr>الشريحة 3</vt:lpstr>
      <vt:lpstr>Pathogenesis</vt:lpstr>
      <vt:lpstr>Disease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LISTERIA</dc:title>
  <dc:creator>Mosab Nouraldein</dc:creator>
  <cp:lastModifiedBy>Mosab Nouraldein</cp:lastModifiedBy>
  <cp:revision>1</cp:revision>
  <dcterms:created xsi:type="dcterms:W3CDTF">2023-02-25T07:02:27Z</dcterms:created>
  <dcterms:modified xsi:type="dcterms:W3CDTF">2023-02-25T07:02:57Z</dcterms:modified>
</cp:coreProperties>
</file>