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24"/>
  </p:notesMasterIdLst>
  <p:sldIdLst>
    <p:sldId id="256" r:id="rId2"/>
    <p:sldId id="258" r:id="rId3"/>
    <p:sldId id="257" r:id="rId4"/>
    <p:sldId id="275" r:id="rId5"/>
    <p:sldId id="277" r:id="rId6"/>
    <p:sldId id="279" r:id="rId7"/>
    <p:sldId id="282" r:id="rId8"/>
    <p:sldId id="284" r:id="rId9"/>
    <p:sldId id="287" r:id="rId10"/>
    <p:sldId id="259" r:id="rId11"/>
    <p:sldId id="260" r:id="rId12"/>
    <p:sldId id="261" r:id="rId13"/>
    <p:sldId id="266" r:id="rId14"/>
    <p:sldId id="267" r:id="rId15"/>
    <p:sldId id="268" r:id="rId16"/>
    <p:sldId id="264" r:id="rId17"/>
    <p:sldId id="265" r:id="rId18"/>
    <p:sldId id="269" r:id="rId19"/>
    <p:sldId id="270" r:id="rId20"/>
    <p:sldId id="262" r:id="rId21"/>
    <p:sldId id="271" r:id="rId22"/>
    <p:sldId id="273"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1" d="100"/>
          <a:sy n="51" d="100"/>
        </p:scale>
        <p:origin x="78" y="57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5B382C-1CB2-46A3-946F-754E82B812A4}" type="datetimeFigureOut">
              <a:rPr lang="en-US" smtClean="0"/>
              <a:t>3/18/2018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5DC4E61-FC93-4C93-A032-AB277A9A1DCA}" type="slidenum">
              <a:rPr lang="en-US" smtClean="0"/>
              <a:t>‹#›</a:t>
            </a:fld>
            <a:endParaRPr lang="en-US"/>
          </a:p>
        </p:txBody>
      </p:sp>
    </p:spTree>
    <p:extLst>
      <p:ext uri="{BB962C8B-B14F-4D97-AF65-F5344CB8AC3E}">
        <p14:creationId xmlns:p14="http://schemas.microsoft.com/office/powerpoint/2010/main" val="4801493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a:xfrm>
            <a:off x="393700" y="682625"/>
            <a:ext cx="6072188" cy="3416300"/>
          </a:xfrm>
          <a:ln/>
        </p:spPr>
      </p:sp>
      <p:sp>
        <p:nvSpPr>
          <p:cNvPr id="44035" name="Rectangle 3"/>
          <p:cNvSpPr>
            <a:spLocks noGrp="1" noChangeArrowheads="1"/>
          </p:cNvSpPr>
          <p:nvPr>
            <p:ph type="body" idx="1"/>
          </p:nvPr>
        </p:nvSpPr>
        <p:spPr>
          <a:xfrm>
            <a:off x="914400" y="4325938"/>
            <a:ext cx="5029200" cy="4098925"/>
          </a:xfrm>
        </p:spPr>
        <p:txBody>
          <a:bodyPr/>
          <a:lstStyle/>
          <a:p>
            <a:endParaRPr lang="en-US"/>
          </a:p>
        </p:txBody>
      </p:sp>
    </p:spTree>
    <p:extLst>
      <p:ext uri="{BB962C8B-B14F-4D97-AF65-F5344CB8AC3E}">
        <p14:creationId xmlns:p14="http://schemas.microsoft.com/office/powerpoint/2010/main" val="776238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xfrm>
            <a:off x="393700" y="682625"/>
            <a:ext cx="6072188" cy="3416300"/>
          </a:xfrm>
          <a:ln/>
        </p:spPr>
      </p:sp>
      <p:sp>
        <p:nvSpPr>
          <p:cNvPr id="46083" name="Rectangle 3"/>
          <p:cNvSpPr>
            <a:spLocks noGrp="1" noChangeArrowheads="1"/>
          </p:cNvSpPr>
          <p:nvPr>
            <p:ph type="body" idx="1"/>
          </p:nvPr>
        </p:nvSpPr>
        <p:spPr>
          <a:xfrm>
            <a:off x="914400" y="4325938"/>
            <a:ext cx="5029200" cy="4098925"/>
          </a:xfrm>
        </p:spPr>
        <p:txBody>
          <a:bodyPr/>
          <a:lstStyle/>
          <a:p>
            <a:endParaRPr lang="en-US"/>
          </a:p>
        </p:txBody>
      </p:sp>
    </p:spTree>
    <p:extLst>
      <p:ext uri="{BB962C8B-B14F-4D97-AF65-F5344CB8AC3E}">
        <p14:creationId xmlns:p14="http://schemas.microsoft.com/office/powerpoint/2010/main" val="39694292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a:xfrm>
            <a:off x="393700" y="682625"/>
            <a:ext cx="6072188" cy="3416300"/>
          </a:xfrm>
          <a:ln/>
        </p:spPr>
      </p:sp>
      <p:sp>
        <p:nvSpPr>
          <p:cNvPr id="50179" name="Rectangle 3"/>
          <p:cNvSpPr>
            <a:spLocks noGrp="1" noChangeArrowheads="1"/>
          </p:cNvSpPr>
          <p:nvPr>
            <p:ph type="body" idx="1"/>
          </p:nvPr>
        </p:nvSpPr>
        <p:spPr>
          <a:xfrm>
            <a:off x="914400" y="4325938"/>
            <a:ext cx="5029200" cy="4098925"/>
          </a:xfrm>
        </p:spPr>
        <p:txBody>
          <a:bodyPr/>
          <a:lstStyle/>
          <a:p>
            <a:endParaRPr lang="en-US"/>
          </a:p>
        </p:txBody>
      </p:sp>
    </p:spTree>
    <p:extLst>
      <p:ext uri="{BB962C8B-B14F-4D97-AF65-F5344CB8AC3E}">
        <p14:creationId xmlns:p14="http://schemas.microsoft.com/office/powerpoint/2010/main" val="1366211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a:xfrm>
            <a:off x="393700" y="682625"/>
            <a:ext cx="6072188" cy="3416300"/>
          </a:xfrm>
          <a:ln/>
        </p:spPr>
      </p:sp>
      <p:sp>
        <p:nvSpPr>
          <p:cNvPr id="52227" name="Rectangle 3"/>
          <p:cNvSpPr>
            <a:spLocks noGrp="1" noChangeArrowheads="1"/>
          </p:cNvSpPr>
          <p:nvPr>
            <p:ph type="body" idx="1"/>
          </p:nvPr>
        </p:nvSpPr>
        <p:spPr>
          <a:xfrm>
            <a:off x="914400" y="4325938"/>
            <a:ext cx="5029200" cy="4098925"/>
          </a:xfrm>
        </p:spPr>
        <p:txBody>
          <a:bodyPr/>
          <a:lstStyle/>
          <a:p>
            <a:endParaRPr lang="en-US"/>
          </a:p>
        </p:txBody>
      </p:sp>
    </p:spTree>
    <p:extLst>
      <p:ext uri="{BB962C8B-B14F-4D97-AF65-F5344CB8AC3E}">
        <p14:creationId xmlns:p14="http://schemas.microsoft.com/office/powerpoint/2010/main" val="42081859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eaLnBrk="1" hangingPunct="1"/>
            <a:fld id="{FB549AC1-99F9-4F3D-9C5B-A6B767172C3A}" type="slidenum">
              <a:rPr lang="en-US" sz="1200"/>
              <a:pPr eaLnBrk="1" hangingPunct="1"/>
              <a:t>22</a:t>
            </a:fld>
            <a:endParaRPr lang="en-US" sz="120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extLst>
      <p:ext uri="{BB962C8B-B14F-4D97-AF65-F5344CB8AC3E}">
        <p14:creationId xmlns:p14="http://schemas.microsoft.com/office/powerpoint/2010/main" val="17284520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9B5AD7-A641-496B-BA37-6859A78658C1}" type="datetimeFigureOut">
              <a:rPr lang="en-US" smtClean="0"/>
              <a:t>3/18/2018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37268-B20B-4A71-9BF9-888E0B7B6F91}" type="slidenum">
              <a:rPr lang="en-US" smtClean="0"/>
              <a:t>‹#›</a:t>
            </a:fld>
            <a:endParaRPr lang="en-US"/>
          </a:p>
        </p:txBody>
      </p:sp>
    </p:spTree>
    <p:extLst>
      <p:ext uri="{BB962C8B-B14F-4D97-AF65-F5344CB8AC3E}">
        <p14:creationId xmlns:p14="http://schemas.microsoft.com/office/powerpoint/2010/main" val="2668420561"/>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9B5AD7-A641-496B-BA37-6859A78658C1}" type="datetimeFigureOut">
              <a:rPr lang="en-US" smtClean="0"/>
              <a:t>3/18/2018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37268-B20B-4A71-9BF9-888E0B7B6F91}" type="slidenum">
              <a:rPr lang="en-US" smtClean="0"/>
              <a:t>‹#›</a:t>
            </a:fld>
            <a:endParaRPr lang="en-US"/>
          </a:p>
        </p:txBody>
      </p:sp>
    </p:spTree>
    <p:extLst>
      <p:ext uri="{BB962C8B-B14F-4D97-AF65-F5344CB8AC3E}">
        <p14:creationId xmlns:p14="http://schemas.microsoft.com/office/powerpoint/2010/main" val="2695404847"/>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9B5AD7-A641-496B-BA37-6859A78658C1}" type="datetimeFigureOut">
              <a:rPr lang="en-US" smtClean="0"/>
              <a:t>3/18/2018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37268-B20B-4A71-9BF9-888E0B7B6F91}" type="slidenum">
              <a:rPr lang="en-US" smtClean="0"/>
              <a:t>‹#›</a:t>
            </a:fld>
            <a:endParaRPr lang="en-US"/>
          </a:p>
        </p:txBody>
      </p:sp>
    </p:spTree>
    <p:extLst>
      <p:ext uri="{BB962C8B-B14F-4D97-AF65-F5344CB8AC3E}">
        <p14:creationId xmlns:p14="http://schemas.microsoft.com/office/powerpoint/2010/main" val="3712343611"/>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9B5AD7-A641-496B-BA37-6859A78658C1}" type="datetimeFigureOut">
              <a:rPr lang="en-US" smtClean="0"/>
              <a:t>3/18/2018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37268-B20B-4A71-9BF9-888E0B7B6F91}" type="slidenum">
              <a:rPr lang="en-US" smtClean="0"/>
              <a:t>‹#›</a:t>
            </a:fld>
            <a:endParaRPr lang="en-US"/>
          </a:p>
        </p:txBody>
      </p:sp>
    </p:spTree>
    <p:extLst>
      <p:ext uri="{BB962C8B-B14F-4D97-AF65-F5344CB8AC3E}">
        <p14:creationId xmlns:p14="http://schemas.microsoft.com/office/powerpoint/2010/main" val="3971767875"/>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9B5AD7-A641-496B-BA37-6859A78658C1}" type="datetimeFigureOut">
              <a:rPr lang="en-US" smtClean="0"/>
              <a:t>3/18/2018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D37268-B20B-4A71-9BF9-888E0B7B6F91}" type="slidenum">
              <a:rPr lang="en-US" smtClean="0"/>
              <a:t>‹#›</a:t>
            </a:fld>
            <a:endParaRPr lang="en-US"/>
          </a:p>
        </p:txBody>
      </p:sp>
    </p:spTree>
    <p:extLst>
      <p:ext uri="{BB962C8B-B14F-4D97-AF65-F5344CB8AC3E}">
        <p14:creationId xmlns:p14="http://schemas.microsoft.com/office/powerpoint/2010/main" val="3769628259"/>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9B5AD7-A641-496B-BA37-6859A78658C1}" type="datetimeFigureOut">
              <a:rPr lang="en-US" smtClean="0"/>
              <a:t>3/18/2018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D37268-B20B-4A71-9BF9-888E0B7B6F91}" type="slidenum">
              <a:rPr lang="en-US" smtClean="0"/>
              <a:t>‹#›</a:t>
            </a:fld>
            <a:endParaRPr lang="en-US"/>
          </a:p>
        </p:txBody>
      </p:sp>
    </p:spTree>
    <p:extLst>
      <p:ext uri="{BB962C8B-B14F-4D97-AF65-F5344CB8AC3E}">
        <p14:creationId xmlns:p14="http://schemas.microsoft.com/office/powerpoint/2010/main" val="178443924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9B5AD7-A641-496B-BA37-6859A78658C1}" type="datetimeFigureOut">
              <a:rPr lang="en-US" smtClean="0"/>
              <a:t>3/18/2018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D37268-B20B-4A71-9BF9-888E0B7B6F91}" type="slidenum">
              <a:rPr lang="en-US" smtClean="0"/>
              <a:t>‹#›</a:t>
            </a:fld>
            <a:endParaRPr lang="en-US"/>
          </a:p>
        </p:txBody>
      </p:sp>
    </p:spTree>
    <p:extLst>
      <p:ext uri="{BB962C8B-B14F-4D97-AF65-F5344CB8AC3E}">
        <p14:creationId xmlns:p14="http://schemas.microsoft.com/office/powerpoint/2010/main" val="26877869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9B5AD7-A641-496B-BA37-6859A78658C1}" type="datetimeFigureOut">
              <a:rPr lang="en-US" smtClean="0"/>
              <a:t>3/18/2018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D37268-B20B-4A71-9BF9-888E0B7B6F91}" type="slidenum">
              <a:rPr lang="en-US" smtClean="0"/>
              <a:t>‹#›</a:t>
            </a:fld>
            <a:endParaRPr lang="en-US"/>
          </a:p>
        </p:txBody>
      </p:sp>
    </p:spTree>
    <p:extLst>
      <p:ext uri="{BB962C8B-B14F-4D97-AF65-F5344CB8AC3E}">
        <p14:creationId xmlns:p14="http://schemas.microsoft.com/office/powerpoint/2010/main" val="71547735"/>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9B5AD7-A641-496B-BA37-6859A78658C1}" type="datetimeFigureOut">
              <a:rPr lang="en-US" smtClean="0"/>
              <a:t>3/18/2018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D37268-B20B-4A71-9BF9-888E0B7B6F91}" type="slidenum">
              <a:rPr lang="en-US" smtClean="0"/>
              <a:t>‹#›</a:t>
            </a:fld>
            <a:endParaRPr lang="en-US"/>
          </a:p>
        </p:txBody>
      </p:sp>
    </p:spTree>
    <p:extLst>
      <p:ext uri="{BB962C8B-B14F-4D97-AF65-F5344CB8AC3E}">
        <p14:creationId xmlns:p14="http://schemas.microsoft.com/office/powerpoint/2010/main" val="1519237768"/>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9B5AD7-A641-496B-BA37-6859A78658C1}" type="datetimeFigureOut">
              <a:rPr lang="en-US" smtClean="0"/>
              <a:t>3/18/2018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D37268-B20B-4A71-9BF9-888E0B7B6F91}" type="slidenum">
              <a:rPr lang="en-US" smtClean="0"/>
              <a:t>‹#›</a:t>
            </a:fld>
            <a:endParaRPr lang="en-US"/>
          </a:p>
        </p:txBody>
      </p:sp>
    </p:spTree>
    <p:extLst>
      <p:ext uri="{BB962C8B-B14F-4D97-AF65-F5344CB8AC3E}">
        <p14:creationId xmlns:p14="http://schemas.microsoft.com/office/powerpoint/2010/main" val="4290865902"/>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9B5AD7-A641-496B-BA37-6859A78658C1}" type="datetimeFigureOut">
              <a:rPr lang="en-US" smtClean="0"/>
              <a:t>3/18/2018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D37268-B20B-4A71-9BF9-888E0B7B6F91}" type="slidenum">
              <a:rPr lang="en-US" smtClean="0"/>
              <a:t>‹#›</a:t>
            </a:fld>
            <a:endParaRPr lang="en-US"/>
          </a:p>
        </p:txBody>
      </p:sp>
    </p:spTree>
    <p:extLst>
      <p:ext uri="{BB962C8B-B14F-4D97-AF65-F5344CB8AC3E}">
        <p14:creationId xmlns:p14="http://schemas.microsoft.com/office/powerpoint/2010/main" val="435316217"/>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9B5AD7-A641-496B-BA37-6859A78658C1}" type="datetimeFigureOut">
              <a:rPr lang="en-US" smtClean="0"/>
              <a:t>3/18/2018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D37268-B20B-4A71-9BF9-888E0B7B6F91}" type="slidenum">
              <a:rPr lang="en-US" smtClean="0"/>
              <a:t>‹#›</a:t>
            </a:fld>
            <a:endParaRPr lang="en-US"/>
          </a:p>
        </p:txBody>
      </p:sp>
    </p:spTree>
    <p:extLst>
      <p:ext uri="{BB962C8B-B14F-4D97-AF65-F5344CB8AC3E}">
        <p14:creationId xmlns:p14="http://schemas.microsoft.com/office/powerpoint/2010/main" val="2671061323"/>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Light microscope</a:t>
            </a:r>
            <a:endParaRPr lang="en-US" dirty="0"/>
          </a:p>
        </p:txBody>
      </p:sp>
      <p:sp>
        <p:nvSpPr>
          <p:cNvPr id="3" name="Subtitle 2"/>
          <p:cNvSpPr>
            <a:spLocks noGrp="1"/>
          </p:cNvSpPr>
          <p:nvPr>
            <p:ph type="subTitle" idx="1"/>
          </p:nvPr>
        </p:nvSpPr>
        <p:spPr/>
        <p:txBody>
          <a:bodyPr/>
          <a:lstStyle/>
          <a:p>
            <a:r>
              <a:rPr lang="en-US" dirty="0" smtClean="0"/>
              <a:t>Mosab Nouraldein mohammed</a:t>
            </a:r>
          </a:p>
          <a:p>
            <a:r>
              <a:rPr lang="en-US" dirty="0" smtClean="0"/>
              <a:t>Musab.noor13@gmail.com</a:t>
            </a:r>
            <a:endParaRPr lang="en-US" dirty="0"/>
          </a:p>
        </p:txBody>
      </p:sp>
    </p:spTree>
    <p:extLst>
      <p:ext uri="{BB962C8B-B14F-4D97-AF65-F5344CB8AC3E}">
        <p14:creationId xmlns:p14="http://schemas.microsoft.com/office/powerpoint/2010/main" val="99912918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9" name="Picture 2" descr="figure 4-01"/>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635528" y="1825625"/>
            <a:ext cx="6920944"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3932280"/>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800" dirty="0" smtClean="0"/>
              <a:t>Ocular lens ( eye piece):</a:t>
            </a:r>
          </a:p>
          <a:p>
            <a:pPr marL="0" indent="0">
              <a:buNone/>
            </a:pPr>
            <a:r>
              <a:rPr lang="en-US" sz="2800" dirty="0" smtClean="0"/>
              <a:t>The lens at the top that you look through .</a:t>
            </a:r>
          </a:p>
          <a:p>
            <a:pPr marL="0" indent="0">
              <a:buNone/>
            </a:pPr>
            <a:r>
              <a:rPr lang="en-US" sz="2800" dirty="0" smtClean="0"/>
              <a:t>They are usually 10x or 15x power</a:t>
            </a:r>
            <a:endParaRPr lang="en-US" sz="2800" dirty="0"/>
          </a:p>
        </p:txBody>
      </p:sp>
    </p:spTree>
    <p:extLst>
      <p:ext uri="{BB962C8B-B14F-4D97-AF65-F5344CB8AC3E}">
        <p14:creationId xmlns:p14="http://schemas.microsoft.com/office/powerpoint/2010/main" val="129964962"/>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800" dirty="0" smtClean="0"/>
              <a:t>Arm :</a:t>
            </a:r>
          </a:p>
          <a:p>
            <a:pPr marL="0" indent="0">
              <a:buNone/>
            </a:pPr>
            <a:r>
              <a:rPr lang="en-US" sz="2800" dirty="0" smtClean="0"/>
              <a:t>Supports the tube and connect it to the base </a:t>
            </a:r>
            <a:endParaRPr lang="en-US" sz="2800" dirty="0"/>
          </a:p>
        </p:txBody>
      </p:sp>
    </p:spTree>
    <p:extLst>
      <p:ext uri="{BB962C8B-B14F-4D97-AF65-F5344CB8AC3E}">
        <p14:creationId xmlns:p14="http://schemas.microsoft.com/office/powerpoint/2010/main" val="82900882"/>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2800" dirty="0" smtClean="0"/>
              <a:t>Revolving nosepiece :</a:t>
            </a:r>
          </a:p>
          <a:p>
            <a:pPr marL="0" indent="0">
              <a:buNone/>
            </a:pPr>
            <a:r>
              <a:rPr lang="en-US" sz="2800" dirty="0" smtClean="0"/>
              <a:t>It holds two or more objectives lenses and can be rotated </a:t>
            </a:r>
            <a:r>
              <a:rPr lang="en-US" dirty="0" smtClean="0"/>
              <a:t>.</a:t>
            </a:r>
            <a:endParaRPr lang="en-US" dirty="0"/>
          </a:p>
        </p:txBody>
      </p:sp>
    </p:spTree>
    <p:extLst>
      <p:ext uri="{BB962C8B-B14F-4D97-AF65-F5344CB8AC3E}">
        <p14:creationId xmlns:p14="http://schemas.microsoft.com/office/powerpoint/2010/main" val="4116617341"/>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800" dirty="0" smtClean="0"/>
              <a:t>Objective lenses :</a:t>
            </a:r>
          </a:p>
          <a:p>
            <a:pPr marL="0" indent="0">
              <a:buNone/>
            </a:pPr>
            <a:r>
              <a:rPr lang="en-US" sz="2800" dirty="0" smtClean="0"/>
              <a:t>Usually you find 3 or 4 objectives lenses on a microscope .They almost always consist of 4x, 10x, 40, 100x powers .</a:t>
            </a:r>
          </a:p>
          <a:p>
            <a:pPr marL="0" indent="0">
              <a:buNone/>
            </a:pPr>
            <a:r>
              <a:rPr lang="en-US" sz="2800" dirty="0" smtClean="0"/>
              <a:t>When coupled with 10x ( most common ) eye lens , we get total magnifications of 40 x, 100x, 400x and 1000x .</a:t>
            </a:r>
            <a:endParaRPr lang="en-US" sz="2800" dirty="0"/>
          </a:p>
        </p:txBody>
      </p:sp>
    </p:spTree>
    <p:extLst>
      <p:ext uri="{BB962C8B-B14F-4D97-AF65-F5344CB8AC3E}">
        <p14:creationId xmlns:p14="http://schemas.microsoft.com/office/powerpoint/2010/main" val="4026836613"/>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400" dirty="0" smtClean="0"/>
              <a:t>The shortest objective lens is lowest power , the longest one is the lens with greatest power .</a:t>
            </a:r>
          </a:p>
          <a:p>
            <a:r>
              <a:rPr lang="en-US" sz="2400" dirty="0" smtClean="0"/>
              <a:t>Lenses are color coded :</a:t>
            </a:r>
          </a:p>
          <a:p>
            <a:pPr marL="0" indent="0">
              <a:buNone/>
            </a:pPr>
            <a:r>
              <a:rPr lang="en-US" sz="2400" dirty="0" smtClean="0"/>
              <a:t>Red : 4x </a:t>
            </a:r>
          </a:p>
          <a:p>
            <a:pPr marL="0" indent="0">
              <a:buNone/>
            </a:pPr>
            <a:r>
              <a:rPr lang="en-US" sz="2400" dirty="0" smtClean="0"/>
              <a:t>Yellow : 10x ( low power objective)</a:t>
            </a:r>
          </a:p>
          <a:p>
            <a:pPr marL="0" indent="0">
              <a:buNone/>
            </a:pPr>
            <a:r>
              <a:rPr lang="en-US" sz="2400" dirty="0" smtClean="0"/>
              <a:t>Blue : 40x ( high power objective)</a:t>
            </a:r>
          </a:p>
          <a:p>
            <a:pPr marL="0" indent="0">
              <a:buNone/>
            </a:pPr>
            <a:r>
              <a:rPr lang="en-US" sz="2400" dirty="0" smtClean="0"/>
              <a:t>White : 100x</a:t>
            </a:r>
            <a:endParaRPr lang="en-US" sz="2400" dirty="0"/>
          </a:p>
        </p:txBody>
      </p:sp>
    </p:spTree>
    <p:extLst>
      <p:ext uri="{BB962C8B-B14F-4D97-AF65-F5344CB8AC3E}">
        <p14:creationId xmlns:p14="http://schemas.microsoft.com/office/powerpoint/2010/main" val="3100798971"/>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800" dirty="0" smtClean="0"/>
              <a:t>Stage :</a:t>
            </a:r>
          </a:p>
          <a:p>
            <a:pPr marL="0" indent="0">
              <a:buNone/>
            </a:pPr>
            <a:r>
              <a:rPr lang="en-US" sz="2800" dirty="0" smtClean="0"/>
              <a:t>The platform where you place your slides </a:t>
            </a:r>
            <a:endParaRPr lang="en-US" sz="2800" dirty="0"/>
          </a:p>
        </p:txBody>
      </p:sp>
    </p:spTree>
    <p:extLst>
      <p:ext uri="{BB962C8B-B14F-4D97-AF65-F5344CB8AC3E}">
        <p14:creationId xmlns:p14="http://schemas.microsoft.com/office/powerpoint/2010/main" val="366889481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800" dirty="0" smtClean="0"/>
              <a:t>Stage clips :</a:t>
            </a:r>
          </a:p>
          <a:p>
            <a:pPr marL="0" indent="0">
              <a:buNone/>
            </a:pPr>
            <a:r>
              <a:rPr lang="en-US" sz="2800" dirty="0" smtClean="0"/>
              <a:t>Hold the slide in place on the stage </a:t>
            </a:r>
            <a:endParaRPr lang="en-US" sz="2800" dirty="0"/>
          </a:p>
        </p:txBody>
      </p:sp>
    </p:spTree>
    <p:extLst>
      <p:ext uri="{BB962C8B-B14F-4D97-AF65-F5344CB8AC3E}">
        <p14:creationId xmlns:p14="http://schemas.microsoft.com/office/powerpoint/2010/main" val="805913017"/>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800" dirty="0" smtClean="0"/>
              <a:t>Diaphragm: </a:t>
            </a:r>
          </a:p>
          <a:p>
            <a:pPr marL="0" indent="0">
              <a:buNone/>
            </a:pPr>
            <a:r>
              <a:rPr lang="en-US" sz="2800" dirty="0" smtClean="0"/>
              <a:t>Control the amount of light going  through the specimen </a:t>
            </a:r>
            <a:endParaRPr lang="en-US" sz="2800" dirty="0"/>
          </a:p>
        </p:txBody>
      </p:sp>
    </p:spTree>
    <p:extLst>
      <p:ext uri="{BB962C8B-B14F-4D97-AF65-F5344CB8AC3E}">
        <p14:creationId xmlns:p14="http://schemas.microsoft.com/office/powerpoint/2010/main" val="2697316185"/>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800" dirty="0" smtClean="0"/>
              <a:t>Light source :</a:t>
            </a:r>
          </a:p>
          <a:p>
            <a:pPr marL="0" indent="0">
              <a:buNone/>
            </a:pPr>
            <a:r>
              <a:rPr lang="en-US" sz="2800" dirty="0" smtClean="0"/>
              <a:t>Makes the specimen easier to see.</a:t>
            </a:r>
            <a:endParaRPr lang="en-US" sz="2800" dirty="0"/>
          </a:p>
        </p:txBody>
      </p:sp>
    </p:spTree>
    <p:extLst>
      <p:ext uri="{BB962C8B-B14F-4D97-AF65-F5344CB8AC3E}">
        <p14:creationId xmlns:p14="http://schemas.microsoft.com/office/powerpoint/2010/main" val="3081663685"/>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Microscope = mickros “ small” + scope “too see”</a:t>
            </a:r>
            <a:endParaRPr lang="en-US" dirty="0"/>
          </a:p>
        </p:txBody>
      </p:sp>
    </p:spTree>
    <p:extLst>
      <p:ext uri="{BB962C8B-B14F-4D97-AF65-F5344CB8AC3E}">
        <p14:creationId xmlns:p14="http://schemas.microsoft.com/office/powerpoint/2010/main" val="100284098"/>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2800" dirty="0" smtClean="0"/>
              <a:t>Base : </a:t>
            </a:r>
          </a:p>
          <a:p>
            <a:pPr marL="0" indent="0">
              <a:buNone/>
            </a:pPr>
            <a:r>
              <a:rPr lang="en-US" sz="2800" dirty="0" smtClean="0"/>
              <a:t>The bottom of the microscope  ,used for support</a:t>
            </a:r>
            <a:endParaRPr lang="en-US" sz="2800" dirty="0"/>
          </a:p>
        </p:txBody>
      </p:sp>
    </p:spTree>
    <p:extLst>
      <p:ext uri="{BB962C8B-B14F-4D97-AF65-F5344CB8AC3E}">
        <p14:creationId xmlns:p14="http://schemas.microsoft.com/office/powerpoint/2010/main" val="2706562462"/>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p>
            <a:r>
              <a:rPr lang="en-US" smtClean="0">
                <a:ln>
                  <a:noFill/>
                </a:ln>
                <a:solidFill>
                  <a:schemeClr val="tx1"/>
                </a:solidFill>
                <a:effectLst/>
              </a:rPr>
              <a:t>Steps to Use:</a:t>
            </a:r>
          </a:p>
        </p:txBody>
      </p:sp>
      <p:sp>
        <p:nvSpPr>
          <p:cNvPr id="64515" name="Text Box 3"/>
          <p:cNvSpPr txBox="1">
            <a:spLocks noChangeArrowheads="1"/>
          </p:cNvSpPr>
          <p:nvPr/>
        </p:nvSpPr>
        <p:spPr bwMode="auto">
          <a:xfrm>
            <a:off x="2133600" y="1905001"/>
            <a:ext cx="8229600" cy="507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a:solidFill>
                  <a:schemeClr val="tx1"/>
                </a:solidFill>
                <a:latin typeface="Book Antiqua" panose="02040602050305030304" pitchFamily="18" charset="0"/>
              </a:defRPr>
            </a:lvl1pPr>
            <a:lvl2pPr marL="914400" indent="-457200">
              <a:defRPr>
                <a:solidFill>
                  <a:schemeClr val="tx1"/>
                </a:solidFill>
                <a:latin typeface="Book Antiqua" panose="02040602050305030304" pitchFamily="18" charset="0"/>
              </a:defRPr>
            </a:lvl2pPr>
            <a:lvl3pPr marL="1371600" indent="-457200">
              <a:defRPr>
                <a:solidFill>
                  <a:schemeClr val="tx1"/>
                </a:solidFill>
                <a:latin typeface="Book Antiqua" panose="02040602050305030304" pitchFamily="18" charset="0"/>
              </a:defRPr>
            </a:lvl3pPr>
            <a:lvl4pPr marL="1828800" indent="-457200">
              <a:defRPr>
                <a:solidFill>
                  <a:schemeClr val="tx1"/>
                </a:solidFill>
                <a:latin typeface="Book Antiqua" panose="02040602050305030304" pitchFamily="18" charset="0"/>
              </a:defRPr>
            </a:lvl4pPr>
            <a:lvl5pPr marL="2286000" indent="-457200">
              <a:defRPr>
                <a:solidFill>
                  <a:schemeClr val="tx1"/>
                </a:solidFill>
                <a:latin typeface="Book Antiqua" panose="02040602050305030304" pitchFamily="18" charset="0"/>
              </a:defRPr>
            </a:lvl5pPr>
            <a:lvl6pPr marL="2743200" indent="-457200" fontAlgn="base">
              <a:spcBef>
                <a:spcPct val="0"/>
              </a:spcBef>
              <a:spcAft>
                <a:spcPct val="0"/>
              </a:spcAft>
              <a:defRPr>
                <a:solidFill>
                  <a:schemeClr val="tx1"/>
                </a:solidFill>
                <a:latin typeface="Book Antiqua" panose="02040602050305030304" pitchFamily="18" charset="0"/>
              </a:defRPr>
            </a:lvl6pPr>
            <a:lvl7pPr marL="3200400" indent="-457200" fontAlgn="base">
              <a:spcBef>
                <a:spcPct val="0"/>
              </a:spcBef>
              <a:spcAft>
                <a:spcPct val="0"/>
              </a:spcAft>
              <a:defRPr>
                <a:solidFill>
                  <a:schemeClr val="tx1"/>
                </a:solidFill>
                <a:latin typeface="Book Antiqua" panose="02040602050305030304" pitchFamily="18" charset="0"/>
              </a:defRPr>
            </a:lvl7pPr>
            <a:lvl8pPr marL="3657600" indent="-457200" fontAlgn="base">
              <a:spcBef>
                <a:spcPct val="0"/>
              </a:spcBef>
              <a:spcAft>
                <a:spcPct val="0"/>
              </a:spcAft>
              <a:defRPr>
                <a:solidFill>
                  <a:schemeClr val="tx1"/>
                </a:solidFill>
                <a:latin typeface="Book Antiqua" panose="02040602050305030304" pitchFamily="18" charset="0"/>
              </a:defRPr>
            </a:lvl8pPr>
            <a:lvl9pPr marL="4114800" indent="-457200" fontAlgn="base">
              <a:spcBef>
                <a:spcPct val="0"/>
              </a:spcBef>
              <a:spcAft>
                <a:spcPct val="0"/>
              </a:spcAft>
              <a:defRPr>
                <a:solidFill>
                  <a:schemeClr val="tx1"/>
                </a:solidFill>
                <a:latin typeface="Book Antiqua" panose="02040602050305030304" pitchFamily="18" charset="0"/>
              </a:defRPr>
            </a:lvl9pPr>
          </a:lstStyle>
          <a:p>
            <a:pPr>
              <a:spcBef>
                <a:spcPct val="50000"/>
              </a:spcBef>
              <a:buFontTx/>
              <a:buAutoNum type="arabicPeriod"/>
            </a:pPr>
            <a:r>
              <a:rPr lang="en-US" sz="2400" dirty="0">
                <a:latin typeface="Times New Roman" panose="02020603050405020304" pitchFamily="18" charset="0"/>
              </a:rPr>
              <a:t>Rotate the low power objective into place and make sure the stage is all the way down.</a:t>
            </a:r>
          </a:p>
          <a:p>
            <a:pPr>
              <a:spcBef>
                <a:spcPct val="50000"/>
              </a:spcBef>
              <a:buFontTx/>
              <a:buAutoNum type="arabicPeriod"/>
            </a:pPr>
            <a:r>
              <a:rPr lang="en-US" sz="2400" dirty="0">
                <a:latin typeface="Times New Roman" panose="02020603050405020304" pitchFamily="18" charset="0"/>
              </a:rPr>
              <a:t>Place slide on stage making sure object to be viewed is centered over the hole in the stage.  Use the stage clips to hold the slide in place.</a:t>
            </a:r>
          </a:p>
          <a:p>
            <a:pPr>
              <a:spcBef>
                <a:spcPct val="50000"/>
              </a:spcBef>
              <a:buFontTx/>
              <a:buAutoNum type="arabicPeriod"/>
            </a:pPr>
            <a:r>
              <a:rPr lang="en-US" sz="2400" dirty="0">
                <a:latin typeface="Times New Roman" panose="02020603050405020304" pitchFamily="18" charset="0"/>
              </a:rPr>
              <a:t>Turn light on.</a:t>
            </a:r>
          </a:p>
          <a:p>
            <a:pPr>
              <a:spcBef>
                <a:spcPct val="50000"/>
              </a:spcBef>
              <a:buFontTx/>
              <a:buAutoNum type="arabicPeriod"/>
            </a:pPr>
            <a:r>
              <a:rPr lang="en-US" sz="2400" dirty="0">
                <a:latin typeface="Times New Roman" panose="02020603050405020304" pitchFamily="18" charset="0"/>
              </a:rPr>
              <a:t>Focus first with the coarse adjustment knob. Once in focus on low power, turn the nosepiece until the next higher lens is in place.</a:t>
            </a:r>
          </a:p>
          <a:p>
            <a:pPr>
              <a:spcBef>
                <a:spcPct val="50000"/>
              </a:spcBef>
              <a:buFontTx/>
              <a:buAutoNum type="arabicPeriod"/>
            </a:pPr>
            <a:r>
              <a:rPr lang="en-US" sz="2400" dirty="0">
                <a:latin typeface="Times New Roman" panose="02020603050405020304" pitchFamily="18" charset="0"/>
              </a:rPr>
              <a:t>Use </a:t>
            </a:r>
            <a:r>
              <a:rPr lang="en-US" sz="2400" b="1" dirty="0">
                <a:solidFill>
                  <a:schemeClr val="accent2"/>
                </a:solidFill>
                <a:latin typeface="Times New Roman" panose="02020603050405020304" pitchFamily="18" charset="0"/>
              </a:rPr>
              <a:t>FINE adjustment knob ONLY</a:t>
            </a:r>
            <a:r>
              <a:rPr lang="en-US" sz="2400" dirty="0">
                <a:solidFill>
                  <a:schemeClr val="accent2"/>
                </a:solidFill>
                <a:latin typeface="Times New Roman" panose="02020603050405020304" pitchFamily="18" charset="0"/>
              </a:rPr>
              <a:t> </a:t>
            </a:r>
            <a:r>
              <a:rPr lang="en-US" sz="2400" dirty="0">
                <a:latin typeface="Times New Roman" panose="02020603050405020304" pitchFamily="18" charset="0"/>
              </a:rPr>
              <a:t>and focus the object.</a:t>
            </a:r>
          </a:p>
          <a:p>
            <a:pPr>
              <a:spcBef>
                <a:spcPct val="50000"/>
              </a:spcBef>
              <a:buFontTx/>
              <a:buAutoNum type="arabicPeriod"/>
            </a:pPr>
            <a:endParaRPr lang="en-US" sz="2400" dirty="0">
              <a:latin typeface="Times New Roman" panose="02020603050405020304" pitchFamily="18" charset="0"/>
            </a:endParaRPr>
          </a:p>
        </p:txBody>
      </p:sp>
    </p:spTree>
    <p:extLst>
      <p:ext uri="{BB962C8B-B14F-4D97-AF65-F5344CB8AC3E}">
        <p14:creationId xmlns:p14="http://schemas.microsoft.com/office/powerpoint/2010/main" val="338598359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9" name="Rectangle 3"/>
          <p:cNvSpPr>
            <a:spLocks noGrp="1" noChangeArrowheads="1"/>
          </p:cNvSpPr>
          <p:nvPr>
            <p:ph idx="1"/>
          </p:nvPr>
        </p:nvSpPr>
        <p:spPr>
          <a:xfrm>
            <a:off x="2590800" y="1143000"/>
            <a:ext cx="7772400" cy="5486400"/>
          </a:xfrm>
        </p:spPr>
        <p:txBody>
          <a:bodyPr>
            <a:normAutofit/>
          </a:bodyPr>
          <a:lstStyle/>
          <a:p>
            <a:r>
              <a:rPr lang="en-US" sz="2800" b="1" dirty="0"/>
              <a:t>Always carry with 2 hands</a:t>
            </a:r>
          </a:p>
          <a:p>
            <a:r>
              <a:rPr lang="en-US" sz="2800" b="1" dirty="0"/>
              <a:t>Never touch the lenses with your fingers.</a:t>
            </a:r>
          </a:p>
          <a:p>
            <a:r>
              <a:rPr lang="en-US" sz="2800" b="1" dirty="0"/>
              <a:t>Only use lens paper for cleaning</a:t>
            </a:r>
          </a:p>
          <a:p>
            <a:r>
              <a:rPr lang="en-US" sz="2800" b="1" dirty="0"/>
              <a:t>Keep objects clear of desk and cords</a:t>
            </a:r>
          </a:p>
          <a:p>
            <a:r>
              <a:rPr lang="en-US" sz="2800" b="1" dirty="0"/>
              <a:t>When you are finished with your "scope", rotate the nosepiece so that it's on the low power objective, roll the stage down to lowest level, rubber band the cord, then replace the dust cover.</a:t>
            </a:r>
          </a:p>
          <a:p>
            <a:pPr>
              <a:buFont typeface="Wingdings 2" panose="05020102010507070707" pitchFamily="18" charset="2"/>
              <a:buNone/>
            </a:pPr>
            <a:endParaRPr lang="en-US" sz="2800" dirty="0" smtClean="0"/>
          </a:p>
        </p:txBody>
      </p:sp>
      <p:sp>
        <p:nvSpPr>
          <p:cNvPr id="14340" name="WordArt 6"/>
          <p:cNvSpPr>
            <a:spLocks noChangeArrowheads="1" noChangeShapeType="1"/>
          </p:cNvSpPr>
          <p:nvPr/>
        </p:nvSpPr>
        <p:spPr bwMode="auto">
          <a:xfrm>
            <a:off x="2286000" y="304800"/>
            <a:ext cx="7924800" cy="914400"/>
          </a:xfrm>
          <a:prstGeom prst="rect">
            <a:avLst/>
          </a:prstGeom>
        </p:spPr>
        <p:txBody>
          <a:bodyPr wrap="none" fromWordArt="1">
            <a:prstTxWarp prst="textPlain">
              <a:avLst>
                <a:gd name="adj" fmla="val 50000"/>
              </a:avLst>
            </a:prstTxWarp>
          </a:bodyPr>
          <a:lstStyle/>
          <a:p>
            <a:pPr algn="ctr"/>
            <a:r>
              <a:rPr lang="en-US" sz="3600" kern="10">
                <a:ln w="19050">
                  <a:solidFill>
                    <a:srgbClr val="99CCFF"/>
                  </a:solidFill>
                  <a:round/>
                  <a:headEnd/>
                  <a:tailEnd/>
                </a:ln>
                <a:solidFill>
                  <a:srgbClr val="0066CC"/>
                </a:solidFill>
                <a:effectLst>
                  <a:outerShdw dist="35921" dir="2700000" algn="ctr" rotWithShape="0">
                    <a:srgbClr val="990000"/>
                  </a:outerShdw>
                </a:effectLst>
                <a:latin typeface="Bookman Old Style" panose="02050604050505020204" pitchFamily="18" charset="0"/>
              </a:rPr>
              <a:t>Microscope Care</a:t>
            </a:r>
          </a:p>
        </p:txBody>
      </p:sp>
    </p:spTree>
    <p:extLst>
      <p:ext uri="{BB962C8B-B14F-4D97-AF65-F5344CB8AC3E}">
        <p14:creationId xmlns:p14="http://schemas.microsoft.com/office/powerpoint/2010/main" val="1710032869"/>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a:t>
            </a:r>
            <a:endParaRPr lang="en-US" dirty="0"/>
          </a:p>
        </p:txBody>
      </p:sp>
      <p:sp>
        <p:nvSpPr>
          <p:cNvPr id="3" name="Content Placeholder 2"/>
          <p:cNvSpPr>
            <a:spLocks noGrp="1"/>
          </p:cNvSpPr>
          <p:nvPr>
            <p:ph idx="1"/>
          </p:nvPr>
        </p:nvSpPr>
        <p:spPr/>
        <p:txBody>
          <a:bodyPr/>
          <a:lstStyle/>
          <a:p>
            <a:pPr marL="0" indent="0">
              <a:buNone/>
            </a:pPr>
            <a:r>
              <a:rPr lang="en-US" dirty="0" smtClean="0"/>
              <a:t>Is an optical instrument used to see objects that are too small for the naked eye </a:t>
            </a:r>
          </a:p>
          <a:p>
            <a:pPr marL="0" indent="0">
              <a:buNone/>
            </a:pPr>
            <a:endParaRPr lang="en-US" dirty="0"/>
          </a:p>
        </p:txBody>
      </p:sp>
    </p:spTree>
    <p:extLst>
      <p:ext uri="{BB962C8B-B14F-4D97-AF65-F5344CB8AC3E}">
        <p14:creationId xmlns:p14="http://schemas.microsoft.com/office/powerpoint/2010/main" val="3035830618"/>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p>
            <a:r>
              <a:rPr lang="en-US" sz="5500" dirty="0">
                <a:ln>
                  <a:noFill/>
                </a:ln>
                <a:solidFill>
                  <a:schemeClr val="tx1"/>
                </a:solidFill>
              </a:rPr>
              <a:t>History of the Microscope</a:t>
            </a:r>
          </a:p>
        </p:txBody>
      </p:sp>
      <p:sp>
        <p:nvSpPr>
          <p:cNvPr id="41987" name="Rectangle 3"/>
          <p:cNvSpPr>
            <a:spLocks noGrp="1"/>
          </p:cNvSpPr>
          <p:nvPr>
            <p:ph idx="1"/>
          </p:nvPr>
        </p:nvSpPr>
        <p:spPr>
          <a:xfrm>
            <a:off x="2209800" y="2057400"/>
            <a:ext cx="7772400" cy="4191000"/>
          </a:xfrm>
        </p:spPr>
        <p:txBody>
          <a:bodyPr/>
          <a:lstStyle/>
          <a:p>
            <a:r>
              <a:rPr lang="en-US" sz="4400" dirty="0">
                <a:solidFill>
                  <a:schemeClr val="hlink"/>
                </a:solidFill>
              </a:rPr>
              <a:t>1590</a:t>
            </a:r>
            <a:r>
              <a:rPr lang="en-US" sz="4400" dirty="0"/>
              <a:t> –first compound microscope</a:t>
            </a:r>
          </a:p>
          <a:p>
            <a:pPr>
              <a:buFont typeface="Wingdings 2" panose="05020102010507070707" pitchFamily="18" charset="2"/>
              <a:buNone/>
            </a:pPr>
            <a:endParaRPr lang="en-US" sz="4400" dirty="0"/>
          </a:p>
        </p:txBody>
      </p:sp>
      <p:pic>
        <p:nvPicPr>
          <p:cNvPr id="41988" name="Picture 4" descr="jansse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1689" y="3682287"/>
            <a:ext cx="5005589" cy="28219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0757618"/>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Effect transition="in" filter="dissolve">
                                      <p:cBhvr>
                                        <p:cTn id="7" dur="500"/>
                                        <p:tgtEl>
                                          <p:spTgt spid="41987">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41988"/>
                                        </p:tgtEl>
                                        <p:attrNameLst>
                                          <p:attrName>style.visibility</p:attrName>
                                        </p:attrNameLst>
                                      </p:cBhvr>
                                      <p:to>
                                        <p:strVal val="visible"/>
                                      </p:to>
                                    </p:set>
                                    <p:animEffect transition="in" filter="dissolve">
                                      <p:cBhvr>
                                        <p:cTn id="12" dur="500"/>
                                        <p:tgtEl>
                                          <p:spTgt spid="419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p>
            <a:r>
              <a:rPr lang="en-US" sz="5500">
                <a:ln>
                  <a:noFill/>
                </a:ln>
                <a:solidFill>
                  <a:schemeClr val="tx1"/>
                </a:solidFill>
              </a:rPr>
              <a:t>History of the Microscope</a:t>
            </a:r>
          </a:p>
        </p:txBody>
      </p:sp>
      <p:sp>
        <p:nvSpPr>
          <p:cNvPr id="45059" name="Rectangle 3"/>
          <p:cNvSpPr>
            <a:spLocks noGrp="1"/>
          </p:cNvSpPr>
          <p:nvPr>
            <p:ph idx="1"/>
          </p:nvPr>
        </p:nvSpPr>
        <p:spPr>
          <a:xfrm>
            <a:off x="1981200" y="2198689"/>
            <a:ext cx="8229600" cy="4110037"/>
          </a:xfrm>
        </p:spPr>
        <p:txBody>
          <a:bodyPr/>
          <a:lstStyle/>
          <a:p>
            <a:r>
              <a:rPr lang="en-US" sz="4400"/>
              <a:t>1655 – </a:t>
            </a:r>
            <a:r>
              <a:rPr lang="en-US" sz="4400">
                <a:solidFill>
                  <a:schemeClr val="hlink"/>
                </a:solidFill>
              </a:rPr>
              <a:t>Robert Hooke</a:t>
            </a:r>
            <a:r>
              <a:rPr lang="en-US" sz="4400"/>
              <a:t> used a compound microscope to observe pores in cork</a:t>
            </a:r>
          </a:p>
          <a:p>
            <a:pPr lvl="1"/>
            <a:r>
              <a:rPr lang="en-US" sz="4400"/>
              <a:t>He called them </a:t>
            </a:r>
            <a:r>
              <a:rPr lang="en-US" sz="4400">
                <a:solidFill>
                  <a:schemeClr val="hlink"/>
                </a:solidFill>
              </a:rPr>
              <a:t>“cells”</a:t>
            </a:r>
          </a:p>
        </p:txBody>
      </p:sp>
    </p:spTree>
    <p:extLst>
      <p:ext uri="{BB962C8B-B14F-4D97-AF65-F5344CB8AC3E}">
        <p14:creationId xmlns:p14="http://schemas.microsoft.com/office/powerpoint/2010/main" val="2383661531"/>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Effect transition="in" filter="dissolve">
                                      <p:cBhvr>
                                        <p:cTn id="7" dur="500"/>
                                        <p:tgtEl>
                                          <p:spTgt spid="450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5059">
                                            <p:txEl>
                                              <p:pRg st="1" end="1"/>
                                            </p:txEl>
                                          </p:spTgt>
                                        </p:tgtEl>
                                        <p:attrNameLst>
                                          <p:attrName>style.visibility</p:attrName>
                                        </p:attrNameLst>
                                      </p:cBhvr>
                                      <p:to>
                                        <p:strVal val="visible"/>
                                      </p:to>
                                    </p:set>
                                    <p:animEffect transition="in" filter="dissolve">
                                      <p:cBhvr>
                                        <p:cTn id="12" dur="500"/>
                                        <p:tgtEl>
                                          <p:spTgt spid="4505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bldLvl="2"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p>
            <a:r>
              <a:rPr lang="en-US" sz="5500">
                <a:ln>
                  <a:noFill/>
                </a:ln>
                <a:solidFill>
                  <a:schemeClr val="tx1"/>
                </a:solidFill>
              </a:rPr>
              <a:t>History of the Microscope</a:t>
            </a:r>
          </a:p>
        </p:txBody>
      </p:sp>
      <p:sp>
        <p:nvSpPr>
          <p:cNvPr id="49155" name="Rectangle 3"/>
          <p:cNvSpPr>
            <a:spLocks noGrp="1"/>
          </p:cNvSpPr>
          <p:nvPr>
            <p:ph idx="1"/>
          </p:nvPr>
        </p:nvSpPr>
        <p:spPr>
          <a:xfrm>
            <a:off x="2057400" y="2133600"/>
            <a:ext cx="8153400" cy="4191000"/>
          </a:xfrm>
        </p:spPr>
        <p:txBody>
          <a:bodyPr/>
          <a:lstStyle/>
          <a:p>
            <a:r>
              <a:rPr lang="en-US" sz="4400">
                <a:solidFill>
                  <a:schemeClr val="hlink"/>
                </a:solidFill>
              </a:rPr>
              <a:t>Antoine van Leeuwenhoek</a:t>
            </a:r>
            <a:r>
              <a:rPr lang="en-US" sz="4400"/>
              <a:t> </a:t>
            </a:r>
          </a:p>
          <a:p>
            <a:pPr lvl="1"/>
            <a:r>
              <a:rPr lang="en-US" sz="4400"/>
              <a:t>1</a:t>
            </a:r>
            <a:r>
              <a:rPr lang="en-US" sz="4400" baseline="30000"/>
              <a:t>st</a:t>
            </a:r>
            <a:r>
              <a:rPr lang="en-US" sz="4400"/>
              <a:t> to see single-celled organisms in pond water</a:t>
            </a:r>
          </a:p>
        </p:txBody>
      </p:sp>
    </p:spTree>
    <p:extLst>
      <p:ext uri="{BB962C8B-B14F-4D97-AF65-F5344CB8AC3E}">
        <p14:creationId xmlns:p14="http://schemas.microsoft.com/office/powerpoint/2010/main" val="3489643293"/>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animEffect transition="in" filter="dissolve">
                                      <p:cBhvr>
                                        <p:cTn id="7" dur="500"/>
                                        <p:tgtEl>
                                          <p:spTgt spid="4915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9155">
                                            <p:txEl>
                                              <p:pRg st="1" end="1"/>
                                            </p:txEl>
                                          </p:spTgt>
                                        </p:tgtEl>
                                        <p:attrNameLst>
                                          <p:attrName>style.visibility</p:attrName>
                                        </p:attrNameLst>
                                      </p:cBhvr>
                                      <p:to>
                                        <p:strVal val="visible"/>
                                      </p:to>
                                    </p:set>
                                    <p:animEffect transition="in" filter="dissolve">
                                      <p:cBhvr>
                                        <p:cTn id="12" dur="500"/>
                                        <p:tgtEl>
                                          <p:spTgt spid="4915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bldLvl="2"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bwMode="auto">
          <a:xfrm>
            <a:off x="2133600" y="533400"/>
            <a:ext cx="7772400" cy="762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fontScale="90000"/>
          </a:bodyPr>
          <a:lstStyle/>
          <a:p>
            <a:r>
              <a:rPr lang="en-US" sz="5500">
                <a:ln>
                  <a:noFill/>
                </a:ln>
                <a:solidFill>
                  <a:schemeClr val="tx1"/>
                </a:solidFill>
              </a:rPr>
              <a:t>Microscope Vocabulary</a:t>
            </a:r>
          </a:p>
        </p:txBody>
      </p:sp>
      <p:sp>
        <p:nvSpPr>
          <p:cNvPr id="51203" name="Rectangle 3"/>
          <p:cNvSpPr>
            <a:spLocks noGrp="1"/>
          </p:cNvSpPr>
          <p:nvPr>
            <p:ph idx="1"/>
          </p:nvPr>
        </p:nvSpPr>
        <p:spPr>
          <a:xfrm>
            <a:off x="2057400" y="1524000"/>
            <a:ext cx="8153400" cy="5334000"/>
          </a:xfrm>
        </p:spPr>
        <p:txBody>
          <a:bodyPr/>
          <a:lstStyle/>
          <a:p>
            <a:r>
              <a:rPr lang="en-US" sz="4400">
                <a:solidFill>
                  <a:schemeClr val="hlink"/>
                </a:solidFill>
              </a:rPr>
              <a:t>Magnification</a:t>
            </a:r>
            <a:r>
              <a:rPr lang="en-US" sz="4400"/>
              <a:t>: increase of an object’s apparent size </a:t>
            </a:r>
          </a:p>
          <a:p>
            <a:r>
              <a:rPr lang="en-US" sz="4400">
                <a:solidFill>
                  <a:schemeClr val="hlink"/>
                </a:solidFill>
              </a:rPr>
              <a:t>Resolution</a:t>
            </a:r>
            <a:r>
              <a:rPr lang="en-US" sz="4400"/>
              <a:t>: power to show details clearly</a:t>
            </a:r>
          </a:p>
          <a:p>
            <a:r>
              <a:rPr lang="en-US" sz="4400"/>
              <a:t>Both are needed to see a clear image</a:t>
            </a:r>
          </a:p>
          <a:p>
            <a:pPr lvl="1">
              <a:buFont typeface="Wingdings 2" panose="05020102010507070707" pitchFamily="18" charset="2"/>
              <a:buNone/>
            </a:pPr>
            <a:endParaRPr lang="en-US" sz="4400"/>
          </a:p>
          <a:p>
            <a:pPr>
              <a:buFont typeface="Wingdings 2" panose="05020102010507070707" pitchFamily="18" charset="2"/>
              <a:buNone/>
            </a:pPr>
            <a:endParaRPr lang="en-US" sz="3600"/>
          </a:p>
        </p:txBody>
      </p:sp>
    </p:spTree>
    <p:extLst>
      <p:ext uri="{BB962C8B-B14F-4D97-AF65-F5344CB8AC3E}">
        <p14:creationId xmlns:p14="http://schemas.microsoft.com/office/powerpoint/2010/main" val="126422531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1203">
                                            <p:txEl>
                                              <p:pRg st="0" end="0"/>
                                            </p:txEl>
                                          </p:spTgt>
                                        </p:tgtEl>
                                        <p:attrNameLst>
                                          <p:attrName>style.visibility</p:attrName>
                                        </p:attrNameLst>
                                      </p:cBhvr>
                                      <p:to>
                                        <p:strVal val="visible"/>
                                      </p:to>
                                    </p:set>
                                    <p:animEffect transition="in" filter="dissolve">
                                      <p:cBhvr>
                                        <p:cTn id="7" dur="500"/>
                                        <p:tgtEl>
                                          <p:spTgt spid="5120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1203">
                                            <p:txEl>
                                              <p:pRg st="1" end="1"/>
                                            </p:txEl>
                                          </p:spTgt>
                                        </p:tgtEl>
                                        <p:attrNameLst>
                                          <p:attrName>style.visibility</p:attrName>
                                        </p:attrNameLst>
                                      </p:cBhvr>
                                      <p:to>
                                        <p:strVal val="visible"/>
                                      </p:to>
                                    </p:set>
                                    <p:animEffect transition="in" filter="dissolve">
                                      <p:cBhvr>
                                        <p:cTn id="12" dur="500"/>
                                        <p:tgtEl>
                                          <p:spTgt spid="5120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51203">
                                            <p:txEl>
                                              <p:pRg st="2" end="2"/>
                                            </p:txEl>
                                          </p:spTgt>
                                        </p:tgtEl>
                                        <p:attrNameLst>
                                          <p:attrName>style.visibility</p:attrName>
                                        </p:attrNameLst>
                                      </p:cBhvr>
                                      <p:to>
                                        <p:strVal val="visible"/>
                                      </p:to>
                                    </p:set>
                                    <p:animEffect transition="in" filter="dissolve">
                                      <p:cBhvr>
                                        <p:cTn id="17" dur="500"/>
                                        <p:tgtEl>
                                          <p:spTgt spid="5120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build="p" bldLvl="2"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t>Types of Microscopes</a:t>
            </a:r>
            <a:endParaRPr lang="en-US" dirty="0"/>
          </a:p>
        </p:txBody>
      </p:sp>
      <p:sp>
        <p:nvSpPr>
          <p:cNvPr id="8195" name="Content Placeholder 2"/>
          <p:cNvSpPr>
            <a:spLocks noGrp="1"/>
          </p:cNvSpPr>
          <p:nvPr>
            <p:ph idx="1"/>
          </p:nvPr>
        </p:nvSpPr>
        <p:spPr/>
        <p:txBody>
          <a:bodyPr>
            <a:noAutofit/>
          </a:bodyPr>
          <a:lstStyle/>
          <a:p>
            <a:r>
              <a:rPr lang="en-US" sz="2400" b="1" u="sng" dirty="0" smtClean="0"/>
              <a:t>Light Microscopy</a:t>
            </a:r>
            <a:endParaRPr lang="en-US" sz="2400" dirty="0" smtClean="0"/>
          </a:p>
          <a:p>
            <a:r>
              <a:rPr lang="en-US" sz="2400" dirty="0" smtClean="0"/>
              <a:t>Use of any kind of microscope that uses visible light to observe specimens</a:t>
            </a:r>
          </a:p>
          <a:p>
            <a:r>
              <a:rPr lang="en-US" sz="2400" dirty="0" smtClean="0"/>
              <a:t>Types of </a:t>
            </a:r>
            <a:r>
              <a:rPr lang="en-US" sz="2400" b="1" dirty="0" smtClean="0"/>
              <a:t>light microscopy</a:t>
            </a:r>
            <a:r>
              <a:rPr lang="en-US" sz="2400" dirty="0" smtClean="0"/>
              <a:t> </a:t>
            </a:r>
          </a:p>
          <a:p>
            <a:pPr lvl="1"/>
            <a:r>
              <a:rPr lang="en-US" sz="2400" dirty="0" smtClean="0"/>
              <a:t>Compound light microscopy</a:t>
            </a:r>
          </a:p>
          <a:p>
            <a:pPr lvl="1"/>
            <a:r>
              <a:rPr lang="en-US" sz="2400" dirty="0" err="1" smtClean="0"/>
              <a:t>Darkfield</a:t>
            </a:r>
            <a:r>
              <a:rPr lang="en-US" sz="2400" dirty="0" smtClean="0"/>
              <a:t> microscopy</a:t>
            </a:r>
          </a:p>
          <a:p>
            <a:pPr lvl="1"/>
            <a:r>
              <a:rPr lang="en-US" sz="2400" dirty="0" smtClean="0"/>
              <a:t>Phase-contrast microscopy</a:t>
            </a:r>
          </a:p>
          <a:p>
            <a:pPr lvl="1"/>
            <a:r>
              <a:rPr lang="en-US" sz="2400" dirty="0" smtClean="0"/>
              <a:t>Fluorescence microscopy</a:t>
            </a:r>
          </a:p>
          <a:p>
            <a:pPr lvl="1"/>
            <a:r>
              <a:rPr lang="en-US" sz="2400" dirty="0" smtClean="0"/>
              <a:t>Confocal microscopy</a:t>
            </a:r>
          </a:p>
          <a:p>
            <a:r>
              <a:rPr lang="en-US" sz="2400" b="1" u="sng" dirty="0" smtClean="0"/>
              <a:t>Electronic  Microscopes</a:t>
            </a:r>
            <a:endParaRPr lang="en-US" sz="2400" dirty="0" smtClean="0"/>
          </a:p>
          <a:p>
            <a:endParaRPr lang="en-US" sz="2400" dirty="0" smtClean="0"/>
          </a:p>
        </p:txBody>
      </p:sp>
    </p:spTree>
    <p:extLst>
      <p:ext uri="{BB962C8B-B14F-4D97-AF65-F5344CB8AC3E}">
        <p14:creationId xmlns:p14="http://schemas.microsoft.com/office/powerpoint/2010/main" val="3402914404"/>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defRPr/>
            </a:pPr>
            <a:r>
              <a:rPr lang="en-US" dirty="0" smtClean="0"/>
              <a:t>The Compound Light Microscope</a:t>
            </a:r>
            <a:br>
              <a:rPr lang="en-US" dirty="0" smtClean="0"/>
            </a:br>
            <a:endParaRPr lang="en-US" dirty="0"/>
          </a:p>
        </p:txBody>
      </p:sp>
      <p:sp>
        <p:nvSpPr>
          <p:cNvPr id="9219" name="Content Placeholder 2"/>
          <p:cNvSpPr>
            <a:spLocks noGrp="1"/>
          </p:cNvSpPr>
          <p:nvPr>
            <p:ph idx="1"/>
          </p:nvPr>
        </p:nvSpPr>
        <p:spPr/>
        <p:txBody>
          <a:bodyPr>
            <a:normAutofit/>
          </a:bodyPr>
          <a:lstStyle/>
          <a:p>
            <a:r>
              <a:rPr lang="en-US" sz="2400" dirty="0" smtClean="0"/>
              <a:t>In a compound microscope, the  image from the objective lens is magnified again by the ocular lens</a:t>
            </a:r>
          </a:p>
          <a:p>
            <a:r>
              <a:rPr lang="en-US" sz="2400" dirty="0" smtClean="0"/>
              <a:t>Total magnification is product of the magnification of its ocular and its objective lenses </a:t>
            </a:r>
          </a:p>
          <a:p>
            <a:r>
              <a:rPr lang="en-US" sz="2400" dirty="0" smtClean="0"/>
              <a:t>Total magnification = objective lens </a:t>
            </a:r>
            <a:r>
              <a:rPr lang="en-US" sz="2400" dirty="0" smtClean="0">
                <a:sym typeface="Symbol" panose="05050102010706020507" pitchFamily="18" charset="2"/>
              </a:rPr>
              <a:t></a:t>
            </a:r>
            <a:r>
              <a:rPr lang="en-US" sz="2400" dirty="0" smtClean="0"/>
              <a:t> ocular lens</a:t>
            </a:r>
          </a:p>
          <a:p>
            <a:r>
              <a:rPr lang="en-US" sz="2400" dirty="0" smtClean="0"/>
              <a:t>Resolution is the ability of the lenses to distinguish two points</a:t>
            </a:r>
          </a:p>
          <a:p>
            <a:pPr>
              <a:buFont typeface="Wingdings 2" panose="05020102010507070707" pitchFamily="18" charset="2"/>
              <a:buNone/>
            </a:pPr>
            <a:endParaRPr lang="en-US" sz="2400" dirty="0" smtClean="0"/>
          </a:p>
        </p:txBody>
      </p:sp>
    </p:spTree>
    <p:extLst>
      <p:ext uri="{BB962C8B-B14F-4D97-AF65-F5344CB8AC3E}">
        <p14:creationId xmlns:p14="http://schemas.microsoft.com/office/powerpoint/2010/main" val="1756451157"/>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74</TotalTime>
  <Words>559</Words>
  <Application>Microsoft Office PowerPoint</Application>
  <PresentationFormat>Widescreen</PresentationFormat>
  <Paragraphs>72</Paragraphs>
  <Slides>22</Slides>
  <Notes>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Bookman Old Style</vt:lpstr>
      <vt:lpstr>Calibri</vt:lpstr>
      <vt:lpstr>Calibri Light</vt:lpstr>
      <vt:lpstr>Symbol</vt:lpstr>
      <vt:lpstr>Times New Roman</vt:lpstr>
      <vt:lpstr>Wingdings 2</vt:lpstr>
      <vt:lpstr>Office Theme</vt:lpstr>
      <vt:lpstr>Light microscope</vt:lpstr>
      <vt:lpstr>PowerPoint Presentation</vt:lpstr>
      <vt:lpstr>Definition </vt:lpstr>
      <vt:lpstr>History of the Microscope</vt:lpstr>
      <vt:lpstr>History of the Microscope</vt:lpstr>
      <vt:lpstr>History of the Microscope</vt:lpstr>
      <vt:lpstr>Microscope Vocabulary</vt:lpstr>
      <vt:lpstr>Types of Microscopes</vt:lpstr>
      <vt:lpstr>The Compound Light Microscope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Steps to Use:</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microsope</dc:title>
  <dc:creator>Mosab Nouraldein</dc:creator>
  <cp:lastModifiedBy>Mosab Nouraldein</cp:lastModifiedBy>
  <cp:revision>11</cp:revision>
  <dcterms:created xsi:type="dcterms:W3CDTF">2017-04-16T23:09:41Z</dcterms:created>
  <dcterms:modified xsi:type="dcterms:W3CDTF">2018-03-19T03:55:04Z</dcterms:modified>
</cp:coreProperties>
</file>