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2" r:id="rId6"/>
    <p:sldId id="260" r:id="rId7"/>
    <p:sldId id="268" r:id="rId8"/>
    <p:sldId id="269" r:id="rId9"/>
    <p:sldId id="261" r:id="rId10"/>
    <p:sldId id="263" r:id="rId11"/>
    <p:sldId id="264" r:id="rId12"/>
    <p:sldId id="265" r:id="rId13"/>
    <p:sldId id="270" r:id="rId14"/>
    <p:sldId id="266" r:id="rId15"/>
    <p:sldId id="267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D69C5327-90F1-49B6-BE5B-D3043BE5E7C7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08F233-0178-4142-A4A6-73D9C53AA3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5327-90F1-49B6-BE5B-D3043BE5E7C7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08F233-0178-4142-A4A6-73D9C53AA3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D69C5327-90F1-49B6-BE5B-D3043BE5E7C7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F08F233-0178-4142-A4A6-73D9C53AA3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5327-90F1-49B6-BE5B-D3043BE5E7C7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F08F233-0178-4142-A4A6-73D9C53AA3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5327-90F1-49B6-BE5B-D3043BE5E7C7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F08F233-0178-4142-A4A6-73D9C53AA3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69C5327-90F1-49B6-BE5B-D3043BE5E7C7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F08F233-0178-4142-A4A6-73D9C53AA3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D69C5327-90F1-49B6-BE5B-D3043BE5E7C7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F08F233-0178-4142-A4A6-73D9C53AA3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5327-90F1-49B6-BE5B-D3043BE5E7C7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F08F233-0178-4142-A4A6-73D9C53AA3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5327-90F1-49B6-BE5B-D3043BE5E7C7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08F233-0178-4142-A4A6-73D9C53AA3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C5327-90F1-49B6-BE5B-D3043BE5E7C7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F08F233-0178-4142-A4A6-73D9C53AA3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69C5327-90F1-49B6-BE5B-D3043BE5E7C7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F08F233-0178-4142-A4A6-73D9C53AA3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69C5327-90F1-49B6-BE5B-D3043BE5E7C7}" type="datetimeFigureOut">
              <a:rPr lang="en-US" smtClean="0"/>
              <a:pPr/>
              <a:t>11/14/2018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F08F233-0178-4142-A4A6-73D9C53AA37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Paragonimus westermani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>
                <a:solidFill>
                  <a:schemeClr val="bg1"/>
                </a:solidFill>
              </a:rPr>
              <a:t>Mosab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</a:t>
            </a:r>
            <a:r>
              <a:rPr lang="en-US" dirty="0" err="1" smtClean="0">
                <a:solidFill>
                  <a:schemeClr val="bg1"/>
                </a:solidFill>
              </a:rPr>
              <a:t>ouraldein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Clinical features :</a:t>
            </a:r>
          </a:p>
          <a:p>
            <a:pPr lvl="1">
              <a:buNone/>
            </a:pPr>
            <a:r>
              <a:rPr lang="en-US" dirty="0" smtClean="0"/>
              <a:t>Acute phase </a:t>
            </a:r>
          </a:p>
          <a:p>
            <a:pPr lvl="2">
              <a:buNone/>
            </a:pPr>
            <a:r>
              <a:rPr lang="en-US" sz="2800" dirty="0" smtClean="0"/>
              <a:t>diarrhea, abdominal pain, fever, cough, hepatosplenomegaly, pulmonary abnormalities, and eosinophilia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1">
              <a:buNone/>
            </a:pPr>
            <a:r>
              <a:rPr lang="en-US" dirty="0" smtClean="0"/>
              <a:t>Chronic phase, </a:t>
            </a:r>
          </a:p>
          <a:p>
            <a:pPr lvl="2"/>
            <a:r>
              <a:rPr lang="en-US" sz="2800" dirty="0" smtClean="0"/>
              <a:t>pulmonary manifestations include dry cough, rusty-colored or blooded sputum on exertion, and chest pain</a:t>
            </a:r>
          </a:p>
          <a:p>
            <a:pPr lvl="2"/>
            <a:r>
              <a:rPr lang="en-US" sz="2800" dirty="0" smtClean="0"/>
              <a:t>extrapulmonary disease is not uncommon, with flukes found in such sites as the CNS, subcutaneous tissues, intestinal wall, peritoneal cavity, liver, lymph nodes and genitourinary tract</a:t>
            </a:r>
          </a:p>
          <a:p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 diagnosis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Microscopic exam-  identification of </a:t>
            </a:r>
            <a:r>
              <a:rPr lang="en-US" i="1" dirty="0" smtClean="0"/>
              <a:t>Paragonimus </a:t>
            </a:r>
            <a:r>
              <a:rPr lang="en-US" dirty="0" smtClean="0"/>
              <a:t>eggs in stool  or sputum.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dirty="0" smtClean="0"/>
              <a:t>Serology </a:t>
            </a:r>
          </a:p>
          <a:p>
            <a:pPr marL="342900" lvl="1" indent="-342900" algn="ctr">
              <a:buFont typeface="Arial" pitchFamily="34" charset="0"/>
              <a:buChar char="•"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Diagnostic stage : egg </a:t>
            </a:r>
            <a:endParaRPr lang="en-US" dirty="0"/>
          </a:p>
        </p:txBody>
      </p:sp>
      <p:pic>
        <p:nvPicPr>
          <p:cNvPr id="4098" name="Picture 2" descr="C:\Users\mosab nouraidein\Desktop\218\nooooo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2708275" y="2225040"/>
            <a:ext cx="3962400" cy="324612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Health education </a:t>
            </a:r>
          </a:p>
          <a:p>
            <a:r>
              <a:rPr lang="en-US" dirty="0" smtClean="0"/>
              <a:t>Treatment of patients </a:t>
            </a:r>
          </a:p>
          <a:p>
            <a:r>
              <a:rPr lang="en-US" dirty="0" smtClean="0"/>
              <a:t>Avoid eating of raw or under cooked –fish</a:t>
            </a:r>
          </a:p>
          <a:p>
            <a:r>
              <a:rPr lang="en-US" dirty="0" smtClean="0"/>
              <a:t>Snail control .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lvl="1" indent="-342900">
              <a:buNone/>
            </a:pPr>
            <a:r>
              <a:rPr lang="en-US" dirty="0" smtClean="0"/>
              <a:t>Praziquantel is the drug of choice for treatment of Pargonimasis</a:t>
            </a:r>
          </a:p>
          <a:p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names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Lung fluke , oriental lung fluke, Japanese lung fluke.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Disease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Paragonimus westermani is the causative agent of Paragonimiasis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Geographical distribution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lvl="1" indent="-342900">
              <a:buNone/>
            </a:pPr>
            <a:r>
              <a:rPr lang="en-US" dirty="0" smtClean="0"/>
              <a:t>Paragonimus westermani is distributed in southeast Asia and Japan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Transmission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Primarily through consumption of raw, salted,  or partially cooked freshwater crabs or crayfish (crawfish) containing </a:t>
            </a:r>
            <a:r>
              <a:rPr lang="en-US" dirty="0" err="1" smtClean="0"/>
              <a:t>inmetacercariae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Life cycle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737" y="1776412"/>
            <a:ext cx="4943475" cy="4143375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Adult stage </a:t>
            </a:r>
            <a:endParaRPr lang="en-US" dirty="0"/>
          </a:p>
        </p:txBody>
      </p:sp>
      <p:pic>
        <p:nvPicPr>
          <p:cNvPr id="1026" name="Picture 2" descr="C:\Users\mosab nouraidein\Desktop\218\untitled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62000" y="1828800"/>
            <a:ext cx="6867130" cy="3810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Egg </a:t>
            </a:r>
            <a:endParaRPr lang="en-US" dirty="0"/>
          </a:p>
        </p:txBody>
      </p:sp>
      <p:pic>
        <p:nvPicPr>
          <p:cNvPr id="2050" name="Picture 2" descr="C:\Users\mosab nouraidein\Desktop\218\17102516556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 bwMode="auto">
          <a:xfrm>
            <a:off x="3584575" y="2743200"/>
            <a:ext cx="2209800" cy="22098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Incubation Period: </a:t>
            </a:r>
          </a:p>
          <a:p>
            <a:pPr lvl="1">
              <a:buNone/>
            </a:pPr>
            <a:r>
              <a:rPr lang="en-US" dirty="0" smtClean="0"/>
              <a:t> Variable; approximately 7-12 weeks after ingestion of metacercaria </a:t>
            </a:r>
          </a:p>
          <a:p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46</TotalTime>
  <Words>197</Words>
  <Application>Microsoft Office PowerPoint</Application>
  <PresentationFormat>On-screen Show (4:3)</PresentationFormat>
  <Paragraphs>33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Median</vt:lpstr>
      <vt:lpstr>Paragonimus westermani </vt:lpstr>
      <vt:lpstr>Common names </vt:lpstr>
      <vt:lpstr>Disease </vt:lpstr>
      <vt:lpstr>Geographical distribution </vt:lpstr>
      <vt:lpstr>Transmission </vt:lpstr>
      <vt:lpstr>Life cycle </vt:lpstr>
      <vt:lpstr>Adult stage </vt:lpstr>
      <vt:lpstr>Egg </vt:lpstr>
      <vt:lpstr>Pathology </vt:lpstr>
      <vt:lpstr>Slide 10</vt:lpstr>
      <vt:lpstr>Slide 11</vt:lpstr>
      <vt:lpstr>Lab diagnosis </vt:lpstr>
      <vt:lpstr>Diagnostic stage : egg </vt:lpstr>
      <vt:lpstr>Control </vt:lpstr>
      <vt:lpstr>Treatment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Paragonimus westermani</dc:title>
  <dc:creator>Windows User</dc:creator>
  <cp:lastModifiedBy>Windows User</cp:lastModifiedBy>
  <cp:revision>11</cp:revision>
  <dcterms:created xsi:type="dcterms:W3CDTF">2018-11-14T06:48:21Z</dcterms:created>
  <dcterms:modified xsi:type="dcterms:W3CDTF">2018-11-14T07:34:59Z</dcterms:modified>
</cp:coreProperties>
</file>