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t>11/18/2017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 insecta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2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Abdomen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sz="3200" dirty="0" smtClean="0"/>
              <a:t>Contains between 8-11 segments , the end of the abdomen containing two projections called cerci for sensation.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729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`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The jointed leg:</a:t>
            </a:r>
          </a:p>
          <a:p>
            <a:pPr marL="0" indent="0">
              <a:buNone/>
            </a:pPr>
            <a:r>
              <a:rPr lang="en-US" dirty="0" smtClean="0"/>
              <a:t>Divided into many parts:</a:t>
            </a:r>
          </a:p>
          <a:p>
            <a:r>
              <a:rPr lang="en-US" dirty="0" smtClean="0"/>
              <a:t>Coxa : the first part of the leg</a:t>
            </a:r>
          </a:p>
          <a:p>
            <a:r>
              <a:rPr lang="en-US" dirty="0" smtClean="0"/>
              <a:t>Trochanter: connected to the </a:t>
            </a:r>
            <a:r>
              <a:rPr lang="en-US" dirty="0" err="1" smtClean="0"/>
              <a:t>coxa</a:t>
            </a:r>
            <a:r>
              <a:rPr lang="en-US" dirty="0" smtClean="0"/>
              <a:t>  through small join.</a:t>
            </a:r>
          </a:p>
          <a:p>
            <a:r>
              <a:rPr lang="en-US" dirty="0" smtClean="0"/>
              <a:t>Femur: largest part of the jointed leg it support the movement force of jointed leg.</a:t>
            </a:r>
          </a:p>
          <a:p>
            <a:r>
              <a:rPr lang="en-US" dirty="0" smtClean="0"/>
              <a:t>Tibia: rod-like  part , it is long and narrow , jointed to the femur through small joint.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6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Tarsus: 5 tarsal segments jointed to the tibia.</a:t>
            </a:r>
          </a:p>
          <a:p>
            <a:r>
              <a:rPr lang="en-US" dirty="0" smtClean="0"/>
              <a:t>Claw: is connected to the tarsal segments, is used for holding and adhesion .</a:t>
            </a:r>
          </a:p>
          <a:p>
            <a:r>
              <a:rPr lang="en-US" dirty="0" smtClean="0"/>
              <a:t>Arolium :  delicate hair covered , between claws.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17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341800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093976"/>
            <a:ext cx="5794560" cy="47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Arthropods are classified according to the number of legs into:</a:t>
            </a:r>
          </a:p>
          <a:p>
            <a:pPr marL="0" indent="0">
              <a:buNone/>
            </a:pPr>
            <a:r>
              <a:rPr lang="en-US" dirty="0" smtClean="0"/>
              <a:t>Hexapoda (insect) : contain 6 legs</a:t>
            </a:r>
          </a:p>
          <a:p>
            <a:pPr marL="0" indent="0">
              <a:buNone/>
            </a:pPr>
            <a:r>
              <a:rPr lang="en-US" dirty="0" smtClean="0"/>
              <a:t>Arachnida: has 8 jointed legs</a:t>
            </a:r>
          </a:p>
          <a:p>
            <a:pPr marL="0" indent="0">
              <a:buNone/>
            </a:pPr>
            <a:r>
              <a:rPr lang="en-US" dirty="0" smtClean="0"/>
              <a:t>Crustacea : has 12 jointed legs </a:t>
            </a:r>
          </a:p>
          <a:p>
            <a:pPr marL="0" indent="0">
              <a:buNone/>
            </a:pPr>
            <a:r>
              <a:rPr lang="en-US" dirty="0" smtClean="0"/>
              <a:t>Myriapoda : many jointed legs ,centipedes and millipede.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6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They have segmented body composed of : </a:t>
            </a:r>
          </a:p>
          <a:p>
            <a:r>
              <a:rPr lang="en-US" dirty="0" smtClean="0"/>
              <a:t>Head</a:t>
            </a:r>
          </a:p>
          <a:p>
            <a:r>
              <a:rPr lang="en-US" dirty="0" smtClean="0"/>
              <a:t>Thorax</a:t>
            </a:r>
          </a:p>
          <a:p>
            <a:r>
              <a:rPr lang="en-US" dirty="0" smtClean="0"/>
              <a:t>Abdomen </a:t>
            </a:r>
          </a:p>
          <a:p>
            <a:r>
              <a:rPr lang="en-US" dirty="0" smtClean="0"/>
              <a:t>One pair of antennae </a:t>
            </a:r>
          </a:p>
          <a:p>
            <a:r>
              <a:rPr lang="en-US" dirty="0" smtClean="0"/>
              <a:t>Three pairs of legs</a:t>
            </a:r>
          </a:p>
          <a:p>
            <a:r>
              <a:rPr lang="en-US" dirty="0" smtClean="0"/>
              <a:t>Wings in some species.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9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Bilateral symmetry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1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segments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Head:</a:t>
            </a:r>
          </a:p>
          <a:p>
            <a:pPr marL="0" indent="0">
              <a:buNone/>
            </a:pPr>
            <a:r>
              <a:rPr lang="en-US" u="sng" dirty="0" smtClean="0"/>
              <a:t>Compound eyes </a:t>
            </a:r>
          </a:p>
          <a:p>
            <a:pPr marL="0" indent="0">
              <a:buNone/>
            </a:pPr>
            <a:r>
              <a:rPr lang="en-US" dirty="0" smtClean="0"/>
              <a:t>Visual  elements grouped on each side of the head.</a:t>
            </a:r>
          </a:p>
          <a:p>
            <a:pPr marL="0" indent="0">
              <a:buNone/>
            </a:pPr>
            <a:r>
              <a:rPr lang="en-US" dirty="0" smtClean="0"/>
              <a:t>May be found in the upper part of the head and the sight of view is 360C.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0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Antennae: </a:t>
            </a:r>
          </a:p>
          <a:p>
            <a:pPr marL="0" indent="0">
              <a:buNone/>
            </a:pPr>
            <a:r>
              <a:rPr lang="en-US" dirty="0" smtClean="0"/>
              <a:t>Segmented appendages located in the lateral side of the head it is sensitive to the out side environment.</a:t>
            </a:r>
          </a:p>
          <a:p>
            <a:pPr marL="0" indent="0">
              <a:buNone/>
            </a:pPr>
            <a:r>
              <a:rPr lang="en-US" dirty="0" smtClean="0"/>
              <a:t>Many of the hairs on the antennae are sensitive to air borne chemical in very small concentrations, they are </a:t>
            </a:r>
            <a:r>
              <a:rPr lang="en-US" b="1" u="sng" dirty="0" smtClean="0"/>
              <a:t>distant chemo-receptors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Palps:</a:t>
            </a:r>
          </a:p>
          <a:p>
            <a:pPr marL="0" indent="0">
              <a:buNone/>
            </a:pPr>
            <a:r>
              <a:rPr lang="en-US" dirty="0" smtClean="0"/>
              <a:t>Shorter than antennae, segmented appendages located near the mouth.</a:t>
            </a:r>
          </a:p>
          <a:p>
            <a:pPr marL="0" indent="0">
              <a:buNone/>
            </a:pPr>
            <a:r>
              <a:rPr lang="en-US" dirty="0" smtClean="0"/>
              <a:t>It detect the presence of chemicals in greater concentration in contact with them.</a:t>
            </a:r>
          </a:p>
          <a:p>
            <a:pPr marL="0" indent="0">
              <a:buNone/>
            </a:pPr>
            <a:r>
              <a:rPr lang="en-US" dirty="0" smtClean="0"/>
              <a:t>They are </a:t>
            </a:r>
            <a:r>
              <a:rPr lang="en-US" b="1" u="sng" dirty="0" smtClean="0"/>
              <a:t>contact chemo-receptor.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0478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Book Antiqua" panose="02040602050305030304" pitchFamily="18" charset="0"/>
              </a:rPr>
              <a:t>The mouth part:</a:t>
            </a:r>
          </a:p>
          <a:p>
            <a:pPr marL="0" indent="0">
              <a:buNone/>
            </a:pPr>
            <a:r>
              <a:rPr lang="en-US" b="1" u="sng" dirty="0" smtClean="0"/>
              <a:t>Labium</a:t>
            </a:r>
            <a:r>
              <a:rPr lang="en-US" dirty="0" smtClean="0"/>
              <a:t> : lower lip which forms floor of the mouth.</a:t>
            </a:r>
          </a:p>
          <a:p>
            <a:pPr marL="0" indent="0">
              <a:buNone/>
            </a:pPr>
            <a:r>
              <a:rPr lang="en-US" b="1" u="sng" dirty="0" smtClean="0"/>
              <a:t>Labrum: </a:t>
            </a:r>
            <a:r>
              <a:rPr lang="en-US" dirty="0" smtClean="0"/>
              <a:t>uppe</a:t>
            </a:r>
            <a:r>
              <a:rPr lang="en-US" b="1" dirty="0" smtClean="0"/>
              <a:t>r lip which forms roof of the mouth </a:t>
            </a:r>
          </a:p>
          <a:p>
            <a:pPr marL="0" indent="0">
              <a:buNone/>
            </a:pPr>
            <a:r>
              <a:rPr lang="en-US" b="1" u="sng" dirty="0" smtClean="0"/>
              <a:t>Mandible :   </a:t>
            </a:r>
            <a:r>
              <a:rPr lang="en-US" dirty="0" smtClean="0"/>
              <a:t>pair of upper jaws </a:t>
            </a:r>
          </a:p>
          <a:p>
            <a:pPr marL="0" indent="0">
              <a:buNone/>
            </a:pPr>
            <a:r>
              <a:rPr lang="en-US" b="1" u="sng" dirty="0" smtClean="0"/>
              <a:t>Maxillae: </a:t>
            </a:r>
            <a:r>
              <a:rPr lang="en-US" dirty="0" smtClean="0"/>
              <a:t>pair of lower jaws </a:t>
            </a:r>
          </a:p>
          <a:p>
            <a:pPr marL="0" indent="0">
              <a:buNone/>
            </a:pPr>
            <a:r>
              <a:rPr lang="en-US" b="1" u="sng" dirty="0" smtClean="0"/>
              <a:t>Hypophyrnax:</a:t>
            </a:r>
            <a:r>
              <a:rPr lang="en-US" dirty="0" smtClean="0"/>
              <a:t> Tongue –shaped structure lies between labrum and labium connected to salivary duct.</a:t>
            </a:r>
            <a:endParaRPr lang="en-US" b="1" u="sng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13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Types of mouth: </a:t>
            </a:r>
          </a:p>
          <a:p>
            <a:r>
              <a:rPr lang="en-US" b="1" u="sng" dirty="0" smtClean="0"/>
              <a:t>Sucking mouth type: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Present in the adult insects of  class Hexapoda ( insect).</a:t>
            </a:r>
          </a:p>
          <a:p>
            <a:pPr marL="0" indent="0">
              <a:buNone/>
            </a:pPr>
            <a:r>
              <a:rPr lang="en-US" u="sng" dirty="0" smtClean="0"/>
              <a:t>Chewing mouth type: </a:t>
            </a:r>
          </a:p>
          <a:p>
            <a:pPr marL="0" indent="0">
              <a:buNone/>
            </a:pPr>
            <a:r>
              <a:rPr lang="en-US" dirty="0" smtClean="0"/>
              <a:t>This type is present in the adult stages are larval stages of class insects.</a:t>
            </a:r>
          </a:p>
          <a:p>
            <a:pPr marL="0" indent="0">
              <a:buNone/>
            </a:pPr>
            <a:r>
              <a:rPr lang="en-US" u="sng" dirty="0" smtClean="0"/>
              <a:t>Sucking ,chewing mouth type:</a:t>
            </a:r>
          </a:p>
          <a:p>
            <a:pPr marL="0" indent="0">
              <a:buNone/>
            </a:pPr>
            <a:r>
              <a:rPr lang="en-US" dirty="0" smtClean="0"/>
              <a:t>Combination of sucking and chewing </a:t>
            </a:r>
            <a:r>
              <a:rPr lang="en-US" dirty="0" smtClean="0"/>
              <a:t>types.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2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Thorax :</a:t>
            </a:r>
          </a:p>
          <a:p>
            <a:pPr marL="0" indent="0">
              <a:buNone/>
            </a:pPr>
            <a:r>
              <a:rPr lang="en-US" dirty="0" smtClean="0"/>
              <a:t>It is the center of locomotion , the wings and the jointed legs are connected to the thorax.</a:t>
            </a:r>
          </a:p>
          <a:p>
            <a:pPr marL="0" indent="0">
              <a:buNone/>
            </a:pPr>
            <a:r>
              <a:rPr lang="en-US" dirty="0" smtClean="0"/>
              <a:t>Composed of three parts :</a:t>
            </a:r>
          </a:p>
          <a:p>
            <a:r>
              <a:rPr lang="en-US" dirty="0" smtClean="0"/>
              <a:t>Prothorax</a:t>
            </a:r>
          </a:p>
          <a:p>
            <a:r>
              <a:rPr lang="en-US" dirty="0" smtClean="0"/>
              <a:t>Mesothorax</a:t>
            </a:r>
          </a:p>
          <a:p>
            <a:r>
              <a:rPr lang="en-US" dirty="0" smtClean="0"/>
              <a:t>metathorax</a:t>
            </a:r>
          </a:p>
        </p:txBody>
      </p:sp>
    </p:spTree>
    <p:extLst>
      <p:ext uri="{BB962C8B-B14F-4D97-AF65-F5344CB8AC3E}">
        <p14:creationId xmlns:p14="http://schemas.microsoft.com/office/powerpoint/2010/main" val="1738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150</TotalTime>
  <Words>431</Words>
  <Application>Microsoft Office PowerPoint</Application>
  <PresentationFormat>Widescreen</PresentationFormat>
  <Paragraphs>58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Book Antiqua</vt:lpstr>
      <vt:lpstr>Georgia</vt:lpstr>
      <vt:lpstr>Trebuchet MS</vt:lpstr>
      <vt:lpstr>Wingdings</vt:lpstr>
      <vt:lpstr>Wood Type</vt:lpstr>
      <vt:lpstr>Class insecta</vt:lpstr>
      <vt:lpstr>PowerPoint Presentation</vt:lpstr>
      <vt:lpstr>PowerPoint Presentation</vt:lpstr>
      <vt:lpstr>Body segments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`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insecta</dc:title>
  <dc:creator>Mosab Nouraldein</dc:creator>
  <cp:lastModifiedBy>Mosab Nouraldein</cp:lastModifiedBy>
  <cp:revision>11</cp:revision>
  <dcterms:created xsi:type="dcterms:W3CDTF">2017-11-15T03:55:15Z</dcterms:created>
  <dcterms:modified xsi:type="dcterms:W3CDTF">2017-11-19T05:06:19Z</dcterms:modified>
</cp:coreProperties>
</file>