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74" r:id="rId4"/>
    <p:sldId id="277" r:id="rId5"/>
    <p:sldId id="275" r:id="rId6"/>
    <p:sldId id="276" r:id="rId7"/>
    <p:sldId id="258" r:id="rId8"/>
    <p:sldId id="259" r:id="rId9"/>
    <p:sldId id="285" r:id="rId10"/>
    <p:sldId id="260" r:id="rId11"/>
    <p:sldId id="261" r:id="rId12"/>
    <p:sldId id="262" r:id="rId13"/>
    <p:sldId id="269" r:id="rId14"/>
    <p:sldId id="278" r:id="rId15"/>
    <p:sldId id="279" r:id="rId16"/>
    <p:sldId id="263" r:id="rId17"/>
    <p:sldId id="270" r:id="rId18"/>
    <p:sldId id="280" r:id="rId19"/>
    <p:sldId id="264" r:id="rId20"/>
    <p:sldId id="271" r:id="rId21"/>
    <p:sldId id="281" r:id="rId22"/>
    <p:sldId id="282" r:id="rId23"/>
    <p:sldId id="265" r:id="rId24"/>
    <p:sldId id="272" r:id="rId25"/>
    <p:sldId id="283" r:id="rId26"/>
    <p:sldId id="273" r:id="rId27"/>
    <p:sldId id="266" r:id="rId28"/>
    <p:sldId id="267" r:id="rId29"/>
    <p:sldId id="268" r:id="rId30"/>
    <p:sldId id="287" r:id="rId31"/>
    <p:sldId id="286" r:id="rId32"/>
    <p:sldId id="284"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3" autoAdjust="0"/>
    <p:restoredTop sz="94660"/>
  </p:normalViewPr>
  <p:slideViewPr>
    <p:cSldViewPr snapToGrid="0">
      <p:cViewPr varScale="1">
        <p:scale>
          <a:sx n="72" d="100"/>
          <a:sy n="72" d="100"/>
        </p:scale>
        <p:origin x="78"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12/16/2017</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12/16/2017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12/16/2017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12/16/2017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12/16/2017</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12/16/2017</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12/16/2017</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t>
            </a:r>
            <a:r>
              <a:rPr lang="en-US" dirty="0" smtClean="0">
                <a:solidFill>
                  <a:schemeClr val="accent1"/>
                </a:solidFill>
              </a:rPr>
              <a:t>h</a:t>
            </a:r>
            <a:r>
              <a:rPr lang="en-US" dirty="0" smtClean="0"/>
              <a:t>o</a:t>
            </a:r>
            <a:r>
              <a:rPr lang="en-US" dirty="0" smtClean="0">
                <a:solidFill>
                  <a:srgbClr val="92D050"/>
                </a:solidFill>
              </a:rPr>
              <a:t>u</a:t>
            </a:r>
            <a:r>
              <a:rPr lang="en-US" dirty="0" smtClean="0"/>
              <a:t>s</a:t>
            </a:r>
            <a:r>
              <a:rPr lang="en-US" dirty="0" smtClean="0">
                <a:solidFill>
                  <a:srgbClr val="0070C0"/>
                </a:solidFill>
              </a:rPr>
              <a:t>e</a:t>
            </a:r>
            <a:r>
              <a:rPr lang="en-US" dirty="0" smtClean="0"/>
              <a:t> </a:t>
            </a:r>
            <a:r>
              <a:rPr lang="en-US" dirty="0" smtClean="0">
                <a:solidFill>
                  <a:srgbClr val="FF0000"/>
                </a:solidFill>
              </a:rPr>
              <a:t>f</a:t>
            </a:r>
            <a:r>
              <a:rPr lang="en-US" dirty="0" smtClean="0">
                <a:solidFill>
                  <a:srgbClr val="FFFF00"/>
                </a:solidFill>
              </a:rPr>
              <a:t>l</a:t>
            </a:r>
            <a:r>
              <a:rPr lang="en-US" dirty="0" smtClean="0">
                <a:solidFill>
                  <a:srgbClr val="7030A0"/>
                </a:solidFill>
              </a:rPr>
              <a:t>y</a:t>
            </a:r>
            <a:r>
              <a:rPr lang="en-US" dirty="0" smtClean="0"/>
              <a:t> </a:t>
            </a:r>
            <a:br>
              <a:rPr lang="en-US" dirty="0" smtClean="0"/>
            </a:br>
            <a:r>
              <a:rPr lang="en-US" dirty="0" smtClean="0"/>
              <a:t>(</a:t>
            </a:r>
            <a:r>
              <a:rPr lang="en-US" dirty="0" smtClean="0">
                <a:solidFill>
                  <a:srgbClr val="7030A0"/>
                </a:solidFill>
              </a:rPr>
              <a:t>Musca </a:t>
            </a:r>
            <a:r>
              <a:rPr lang="en-US" dirty="0" smtClean="0">
                <a:solidFill>
                  <a:srgbClr val="0070C0"/>
                </a:solidFill>
              </a:rPr>
              <a:t>domestica</a:t>
            </a:r>
            <a:r>
              <a:rPr lang="en-US" dirty="0" smtClean="0"/>
              <a:t>)</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9663248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3200" dirty="0" smtClean="0"/>
              <a:t>Mouth part has ability to extend (sponging)  ,  contains a ring of teeth which is called pre-oral teeth and it is rich of small tube used for sucking the fluids and small particles.</a:t>
            </a:r>
          </a:p>
          <a:p>
            <a:r>
              <a:rPr lang="en-US" sz="3200" dirty="0" smtClean="0"/>
              <a:t>Have no mandibles or maxillae</a:t>
            </a:r>
            <a:r>
              <a:rPr lang="en-US" dirty="0" smtClean="0"/>
              <a:t>.</a:t>
            </a:r>
          </a:p>
        </p:txBody>
      </p:sp>
    </p:spTree>
    <p:extLst>
      <p:ext uri="{BB962C8B-B14F-4D97-AF65-F5344CB8AC3E}">
        <p14:creationId xmlns:p14="http://schemas.microsoft.com/office/powerpoint/2010/main" val="14796098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thorax</a:t>
            </a:r>
            <a:endParaRPr lang="en-US" dirty="0">
              <a:solidFill>
                <a:srgbClr val="7030A0"/>
              </a:solidFill>
            </a:endParaRPr>
          </a:p>
        </p:txBody>
      </p:sp>
      <p:sp>
        <p:nvSpPr>
          <p:cNvPr id="3" name="Content Placeholder 2"/>
          <p:cNvSpPr>
            <a:spLocks noGrp="1"/>
          </p:cNvSpPr>
          <p:nvPr>
            <p:ph idx="1"/>
          </p:nvPr>
        </p:nvSpPr>
        <p:spPr/>
        <p:txBody>
          <a:bodyPr>
            <a:normAutofit/>
          </a:bodyPr>
          <a:lstStyle/>
          <a:p>
            <a:r>
              <a:rPr lang="en-US" sz="3200" dirty="0" smtClean="0"/>
              <a:t>The dorsal thorax has four boardish dorsal longitudinal strips.</a:t>
            </a:r>
          </a:p>
          <a:p>
            <a:r>
              <a:rPr lang="en-US" sz="3200" dirty="0" smtClean="0"/>
              <a:t>The jointed legs containing pair of claws and a pair of fleshly pad-like structure called empodium or pulvilli, which is covered by adhesive glandular hair( used to adhere to smooth surfaces and transmission of diseases mechanically).</a:t>
            </a:r>
          </a:p>
          <a:p>
            <a:endParaRPr lang="en-US" sz="3200" dirty="0"/>
          </a:p>
        </p:txBody>
      </p:sp>
    </p:spTree>
    <p:extLst>
      <p:ext uri="{BB962C8B-B14F-4D97-AF65-F5344CB8AC3E}">
        <p14:creationId xmlns:p14="http://schemas.microsoft.com/office/powerpoint/2010/main" val="19948946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The abdomen</a:t>
            </a:r>
            <a:r>
              <a:rPr lang="en-US" dirty="0" smtClean="0"/>
              <a:t>:</a:t>
            </a:r>
            <a:endParaRPr lang="en-US" dirty="0"/>
          </a:p>
        </p:txBody>
      </p:sp>
      <p:sp>
        <p:nvSpPr>
          <p:cNvPr id="3" name="Content Placeholder 2"/>
          <p:cNvSpPr>
            <a:spLocks noGrp="1"/>
          </p:cNvSpPr>
          <p:nvPr>
            <p:ph idx="1"/>
          </p:nvPr>
        </p:nvSpPr>
        <p:spPr/>
        <p:txBody>
          <a:bodyPr>
            <a:normAutofit/>
          </a:bodyPr>
          <a:lstStyle/>
          <a:p>
            <a:r>
              <a:rPr lang="en-US" sz="3200" dirty="0" smtClean="0"/>
              <a:t>Contain 8 segments , only 4 segments can be seen.</a:t>
            </a:r>
          </a:p>
          <a:p>
            <a:r>
              <a:rPr lang="en-US" sz="3200" dirty="0" smtClean="0"/>
              <a:t>Short hair at posterior part.</a:t>
            </a:r>
          </a:p>
          <a:p>
            <a:r>
              <a:rPr lang="en-US" sz="3200" dirty="0" smtClean="0"/>
              <a:t>It move like telescope tube.</a:t>
            </a:r>
          </a:p>
          <a:p>
            <a:r>
              <a:rPr lang="en-US" sz="3200" dirty="0" smtClean="0"/>
              <a:t>Female insect can be extended to deposit eggs.</a:t>
            </a:r>
            <a:endParaRPr lang="en-US" sz="3200" dirty="0"/>
          </a:p>
        </p:txBody>
      </p:sp>
    </p:spTree>
    <p:extLst>
      <p:ext uri="{BB962C8B-B14F-4D97-AF65-F5344CB8AC3E}">
        <p14:creationId xmlns:p14="http://schemas.microsoft.com/office/powerpoint/2010/main" val="16753662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ADULT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82958" y="2120900"/>
            <a:ext cx="6262294" cy="4051300"/>
          </a:xfrm>
        </p:spPr>
      </p:pic>
    </p:spTree>
    <p:extLst>
      <p:ext uri="{BB962C8B-B14F-4D97-AF65-F5344CB8AC3E}">
        <p14:creationId xmlns:p14="http://schemas.microsoft.com/office/powerpoint/2010/main" val="22591146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Usually female is larger than male </a:t>
            </a:r>
          </a:p>
          <a:p>
            <a:r>
              <a:rPr lang="en-US" dirty="0" smtClean="0"/>
              <a:t>Also the male legs are longer than legs of the females</a:t>
            </a:r>
          </a:p>
          <a:p>
            <a:r>
              <a:rPr lang="en-US" dirty="0" smtClean="0"/>
              <a:t>Adults lives 15 to 25 days ,but may live up to 60 days . Without food they only live for 2 to 3 days.</a:t>
            </a:r>
          </a:p>
          <a:p>
            <a:r>
              <a:rPr lang="en-US" dirty="0"/>
              <a:t> They require food before they will copulate, and copulation is completed in as few as two minutes or as long as 15 minutes. Oviposition commences four to 20 days after copulation. </a:t>
            </a:r>
            <a:endParaRPr lang="en-US" dirty="0" smtClean="0"/>
          </a:p>
          <a:p>
            <a:r>
              <a:rPr lang="en-US" dirty="0" smtClean="0"/>
              <a:t>Female </a:t>
            </a:r>
            <a:r>
              <a:rPr lang="en-US" dirty="0"/>
              <a:t>flies need access to suitable food (protein) to allow them to produce eggs</a:t>
            </a:r>
          </a:p>
          <a:p>
            <a:endParaRPr lang="en-US" dirty="0"/>
          </a:p>
        </p:txBody>
      </p:sp>
    </p:spTree>
    <p:extLst>
      <p:ext uri="{BB962C8B-B14F-4D97-AF65-F5344CB8AC3E}">
        <p14:creationId xmlns:p14="http://schemas.microsoft.com/office/powerpoint/2010/main" val="10967671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 flies are inactive at </a:t>
            </a:r>
            <a:r>
              <a:rPr lang="en-US" dirty="0" smtClean="0"/>
              <a:t>night , they have diurnal activity.</a:t>
            </a:r>
            <a:endParaRPr lang="en-US" dirty="0"/>
          </a:p>
        </p:txBody>
      </p:sp>
    </p:spTree>
    <p:extLst>
      <p:ext uri="{BB962C8B-B14F-4D97-AF65-F5344CB8AC3E}">
        <p14:creationId xmlns:p14="http://schemas.microsoft.com/office/powerpoint/2010/main" val="17258293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Egg</a:t>
            </a:r>
            <a:r>
              <a:rPr lang="en-US" dirty="0" smtClean="0"/>
              <a:t> </a:t>
            </a:r>
            <a:endParaRPr lang="en-US" dirty="0"/>
          </a:p>
        </p:txBody>
      </p:sp>
      <p:sp>
        <p:nvSpPr>
          <p:cNvPr id="3" name="Content Placeholder 2"/>
          <p:cNvSpPr>
            <a:spLocks noGrp="1"/>
          </p:cNvSpPr>
          <p:nvPr>
            <p:ph idx="1"/>
          </p:nvPr>
        </p:nvSpPr>
        <p:spPr/>
        <p:txBody>
          <a:bodyPr>
            <a:noAutofit/>
          </a:bodyPr>
          <a:lstStyle/>
          <a:p>
            <a:r>
              <a:rPr lang="en-US" sz="3200" dirty="0" smtClean="0"/>
              <a:t>1mm in length</a:t>
            </a:r>
          </a:p>
          <a:p>
            <a:r>
              <a:rPr lang="en-US" sz="3200" dirty="0" smtClean="0"/>
              <a:t>White color </a:t>
            </a:r>
          </a:p>
          <a:p>
            <a:r>
              <a:rPr lang="en-US" sz="3200" dirty="0" smtClean="0"/>
              <a:t>Banana shape </a:t>
            </a:r>
          </a:p>
          <a:p>
            <a:r>
              <a:rPr lang="en-US" sz="3200" dirty="0" smtClean="0"/>
              <a:t>Concave dorsally</a:t>
            </a:r>
          </a:p>
          <a:p>
            <a:r>
              <a:rPr lang="en-US" sz="3200" dirty="0" smtClean="0"/>
              <a:t>Female lays 75-150 eggs( laying masses of eggs)</a:t>
            </a:r>
          </a:p>
          <a:p>
            <a:r>
              <a:rPr lang="en-US" sz="3200" dirty="0" smtClean="0"/>
              <a:t>Hatch within 6-12 hours</a:t>
            </a:r>
          </a:p>
          <a:p>
            <a:r>
              <a:rPr lang="en-US" sz="3200" dirty="0" smtClean="0"/>
              <a:t>Can not resist desiccation</a:t>
            </a:r>
          </a:p>
          <a:p>
            <a:r>
              <a:rPr lang="en-US" sz="3200" dirty="0" smtClean="0"/>
              <a:t>Die over 40C and under 15C. </a:t>
            </a:r>
          </a:p>
          <a:p>
            <a:endParaRPr lang="en-US" sz="3200" dirty="0"/>
          </a:p>
        </p:txBody>
      </p:sp>
    </p:spTree>
    <p:extLst>
      <p:ext uri="{BB962C8B-B14F-4D97-AF65-F5344CB8AC3E}">
        <p14:creationId xmlns:p14="http://schemas.microsoft.com/office/powerpoint/2010/main" val="31426853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EGG</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9848" y="2597425"/>
            <a:ext cx="8524726" cy="3246783"/>
          </a:xfrm>
        </p:spPr>
      </p:pic>
    </p:spTree>
    <p:extLst>
      <p:ext uri="{BB962C8B-B14F-4D97-AF65-F5344CB8AC3E}">
        <p14:creationId xmlns:p14="http://schemas.microsoft.com/office/powerpoint/2010/main" val="21427816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The number of eggs produced is a function of female size which, itself, is principally a result of larval nutrition. Maximum egg production occurs at intermediate temperatures, 25 to </a:t>
            </a:r>
            <a:r>
              <a:rPr lang="en-US" dirty="0" smtClean="0"/>
              <a:t>30°C.</a:t>
            </a:r>
          </a:p>
          <a:p>
            <a:r>
              <a:rPr lang="en-US" dirty="0"/>
              <a:t>Often, several flies will deposit their eggs in close proximity, leading to large masses of larvae and </a:t>
            </a:r>
            <a:r>
              <a:rPr lang="en-US" dirty="0" smtClean="0"/>
              <a:t>pupae.</a:t>
            </a:r>
          </a:p>
          <a:p>
            <a:r>
              <a:rPr lang="en-US" dirty="0"/>
              <a:t>Eggs must remain moist or they will not </a:t>
            </a:r>
            <a:r>
              <a:rPr lang="en-US" dirty="0" smtClean="0"/>
              <a:t> hatch.</a:t>
            </a:r>
            <a:endParaRPr lang="en-US" dirty="0"/>
          </a:p>
        </p:txBody>
      </p:sp>
    </p:spTree>
    <p:extLst>
      <p:ext uri="{BB962C8B-B14F-4D97-AF65-F5344CB8AC3E}">
        <p14:creationId xmlns:p14="http://schemas.microsoft.com/office/powerpoint/2010/main" val="18197290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LARVAE</a:t>
            </a:r>
            <a:endParaRPr lang="en-US" dirty="0">
              <a:solidFill>
                <a:srgbClr val="0070C0"/>
              </a:solidFill>
            </a:endParaRPr>
          </a:p>
        </p:txBody>
      </p:sp>
      <p:sp>
        <p:nvSpPr>
          <p:cNvPr id="3" name="Content Placeholder 2"/>
          <p:cNvSpPr>
            <a:spLocks noGrp="1"/>
          </p:cNvSpPr>
          <p:nvPr>
            <p:ph idx="1"/>
          </p:nvPr>
        </p:nvSpPr>
        <p:spPr/>
        <p:txBody>
          <a:bodyPr/>
          <a:lstStyle/>
          <a:p>
            <a:r>
              <a:rPr lang="en-US" sz="3200" dirty="0" smtClean="0"/>
              <a:t>It is called maggots.</a:t>
            </a:r>
          </a:p>
          <a:p>
            <a:r>
              <a:rPr lang="en-US" sz="3200" dirty="0" smtClean="0"/>
              <a:t>Have small head, thorax and posterior part is board and larger than anterior part.</a:t>
            </a:r>
          </a:p>
          <a:p>
            <a:r>
              <a:rPr lang="en-US" sz="3200" dirty="0" smtClean="0"/>
              <a:t>Larval body contains 12 segment.</a:t>
            </a:r>
          </a:p>
          <a:p>
            <a:r>
              <a:rPr lang="en-US" sz="3200" dirty="0" smtClean="0"/>
              <a:t>There are three larval instar .</a:t>
            </a:r>
          </a:p>
          <a:p>
            <a:r>
              <a:rPr lang="en-US" sz="3200" dirty="0" smtClean="0"/>
              <a:t>Mature larva mainly found in wet places </a:t>
            </a:r>
            <a:r>
              <a:rPr lang="en-US" dirty="0" smtClean="0"/>
              <a:t>.</a:t>
            </a:r>
            <a:endParaRPr lang="en-US" dirty="0"/>
          </a:p>
        </p:txBody>
      </p:sp>
    </p:spTree>
    <p:extLst>
      <p:ext uri="{BB962C8B-B14F-4D97-AF65-F5344CB8AC3E}">
        <p14:creationId xmlns:p14="http://schemas.microsoft.com/office/powerpoint/2010/main" val="36244319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Classification:</a:t>
            </a:r>
            <a:endParaRPr lang="en-US" dirty="0">
              <a:solidFill>
                <a:srgbClr val="0070C0"/>
              </a:solidFill>
            </a:endParaRPr>
          </a:p>
        </p:txBody>
      </p:sp>
      <p:sp>
        <p:nvSpPr>
          <p:cNvPr id="3" name="Content Placeholder 2"/>
          <p:cNvSpPr>
            <a:spLocks noGrp="1"/>
          </p:cNvSpPr>
          <p:nvPr>
            <p:ph idx="1"/>
          </p:nvPr>
        </p:nvSpPr>
        <p:spPr/>
        <p:txBody>
          <a:bodyPr>
            <a:normAutofit/>
          </a:bodyPr>
          <a:lstStyle/>
          <a:p>
            <a:r>
              <a:rPr lang="en-US" sz="3200" dirty="0" smtClean="0">
                <a:solidFill>
                  <a:schemeClr val="accent1"/>
                </a:solidFill>
              </a:rPr>
              <a:t>Class</a:t>
            </a:r>
            <a:r>
              <a:rPr lang="en-US" sz="3200" dirty="0" smtClean="0"/>
              <a:t>: insecta</a:t>
            </a:r>
          </a:p>
          <a:p>
            <a:r>
              <a:rPr lang="en-US" sz="3200" dirty="0" smtClean="0">
                <a:solidFill>
                  <a:srgbClr val="FF0000"/>
                </a:solidFill>
              </a:rPr>
              <a:t>Order</a:t>
            </a:r>
            <a:r>
              <a:rPr lang="en-US" sz="3200" dirty="0" smtClean="0"/>
              <a:t>: Diptera</a:t>
            </a:r>
          </a:p>
          <a:p>
            <a:r>
              <a:rPr lang="en-US" sz="3200" dirty="0" smtClean="0">
                <a:solidFill>
                  <a:srgbClr val="00B050"/>
                </a:solidFill>
              </a:rPr>
              <a:t>Suborder</a:t>
            </a:r>
            <a:r>
              <a:rPr lang="en-US" sz="3200" dirty="0" smtClean="0"/>
              <a:t>: Brachycera</a:t>
            </a:r>
          </a:p>
          <a:p>
            <a:r>
              <a:rPr lang="en-US" sz="3200" dirty="0" smtClean="0">
                <a:solidFill>
                  <a:srgbClr val="0070C0"/>
                </a:solidFill>
              </a:rPr>
              <a:t>Family</a:t>
            </a:r>
            <a:r>
              <a:rPr lang="en-US" sz="3200" dirty="0" smtClean="0"/>
              <a:t>:  Muscidae</a:t>
            </a:r>
          </a:p>
          <a:p>
            <a:r>
              <a:rPr lang="en-US" sz="3200" dirty="0" smtClean="0">
                <a:solidFill>
                  <a:srgbClr val="92D050"/>
                </a:solidFill>
              </a:rPr>
              <a:t>Genus</a:t>
            </a:r>
            <a:r>
              <a:rPr lang="en-US" sz="3200" dirty="0" smtClean="0"/>
              <a:t>: Musca</a:t>
            </a:r>
          </a:p>
          <a:p>
            <a:r>
              <a:rPr lang="en-US" sz="3200" dirty="0" smtClean="0">
                <a:solidFill>
                  <a:srgbClr val="7030A0"/>
                </a:solidFill>
              </a:rPr>
              <a:t>Species</a:t>
            </a:r>
            <a:r>
              <a:rPr lang="en-US" sz="3200" dirty="0" smtClean="0"/>
              <a:t> : Musca domestica </a:t>
            </a:r>
            <a:endParaRPr lang="en-US" sz="3200" dirty="0"/>
          </a:p>
        </p:txBody>
      </p:sp>
    </p:spTree>
    <p:extLst>
      <p:ext uri="{BB962C8B-B14F-4D97-AF65-F5344CB8AC3E}">
        <p14:creationId xmlns:p14="http://schemas.microsoft.com/office/powerpoint/2010/main" val="3721578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67270" y="2531165"/>
            <a:ext cx="5486399" cy="3445565"/>
          </a:xfrm>
        </p:spPr>
      </p:pic>
    </p:spTree>
    <p:extLst>
      <p:ext uri="{BB962C8B-B14F-4D97-AF65-F5344CB8AC3E}">
        <p14:creationId xmlns:p14="http://schemas.microsoft.com/office/powerpoint/2010/main" val="21148187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Maggots immediately begin feeding on and developing in the material in which the egg was </a:t>
            </a:r>
            <a:r>
              <a:rPr lang="en-US" dirty="0" smtClean="0"/>
              <a:t>laid</a:t>
            </a:r>
          </a:p>
          <a:p>
            <a:r>
              <a:rPr lang="en-US" dirty="0"/>
              <a:t>Early instar larvae are 3 to 9 mm long, typical creamy whitish in color, cylindrical but </a:t>
            </a:r>
            <a:r>
              <a:rPr lang="en-US" dirty="0" smtClean="0"/>
              <a:t>pointed toward </a:t>
            </a:r>
            <a:r>
              <a:rPr lang="en-US" dirty="0"/>
              <a:t>the head</a:t>
            </a:r>
            <a:r>
              <a:rPr lang="en-US" dirty="0" smtClean="0"/>
              <a:t>.</a:t>
            </a:r>
          </a:p>
          <a:p>
            <a:r>
              <a:rPr lang="en-US" dirty="0"/>
              <a:t>The larva goes through three instars and a full-grown maggot, 7 to 12 mm long, has a greasy, cream-colored </a:t>
            </a:r>
            <a:r>
              <a:rPr lang="en-US" dirty="0" smtClean="0"/>
              <a:t>appearance.</a:t>
            </a:r>
          </a:p>
          <a:p>
            <a:pPr marL="0" indent="0">
              <a:buNone/>
            </a:pPr>
            <a:endParaRPr lang="en-US" dirty="0"/>
          </a:p>
        </p:txBody>
      </p:sp>
    </p:spTree>
    <p:extLst>
      <p:ext uri="{BB962C8B-B14F-4D97-AF65-F5344CB8AC3E}">
        <p14:creationId xmlns:p14="http://schemas.microsoft.com/office/powerpoint/2010/main" val="1269519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 optimal temperature for larval development is 35 to </a:t>
            </a:r>
            <a:r>
              <a:rPr lang="en-US" dirty="0" smtClean="0"/>
              <a:t>38°C.</a:t>
            </a:r>
          </a:p>
          <a:p>
            <a:r>
              <a:rPr lang="en-US" dirty="0"/>
              <a:t>larval survival is greatest at 17 to 32°C. Larvae complete their development in four to 13 days at optimal </a:t>
            </a:r>
            <a:r>
              <a:rPr lang="en-US" dirty="0" smtClean="0"/>
              <a:t> temperatures.</a:t>
            </a:r>
          </a:p>
          <a:p>
            <a:r>
              <a:rPr lang="en-US" dirty="0"/>
              <a:t>but require 14 to 30 days at temperatures of 12 to </a:t>
            </a:r>
            <a:r>
              <a:rPr lang="en-US" dirty="0" smtClean="0"/>
              <a:t>17°C.</a:t>
            </a:r>
            <a:endParaRPr lang="en-US" dirty="0"/>
          </a:p>
        </p:txBody>
      </p:sp>
    </p:spTree>
    <p:extLst>
      <p:ext uri="{BB962C8B-B14F-4D97-AF65-F5344CB8AC3E}">
        <p14:creationId xmlns:p14="http://schemas.microsoft.com/office/powerpoint/2010/main" val="2346653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Pupa </a:t>
            </a:r>
            <a:endParaRPr lang="en-US" dirty="0">
              <a:solidFill>
                <a:srgbClr val="0070C0"/>
              </a:solidFill>
            </a:endParaRPr>
          </a:p>
        </p:txBody>
      </p:sp>
      <p:sp>
        <p:nvSpPr>
          <p:cNvPr id="3" name="Content Placeholder 2"/>
          <p:cNvSpPr>
            <a:spLocks noGrp="1"/>
          </p:cNvSpPr>
          <p:nvPr>
            <p:ph idx="1"/>
          </p:nvPr>
        </p:nvSpPr>
        <p:spPr/>
        <p:txBody>
          <a:bodyPr/>
          <a:lstStyle/>
          <a:p>
            <a:r>
              <a:rPr lang="en-US" sz="3200" dirty="0" smtClean="0"/>
              <a:t>Larva migrate to dry place and pupate under the soil.</a:t>
            </a:r>
          </a:p>
          <a:p>
            <a:r>
              <a:rPr lang="en-US" sz="3200" dirty="0" smtClean="0"/>
              <a:t>Pupa have a barrel shape .</a:t>
            </a:r>
          </a:p>
          <a:p>
            <a:r>
              <a:rPr lang="en-US" sz="3200" dirty="0" smtClean="0"/>
              <a:t>After about 6 days and depending on temperature the adult house fly developed</a:t>
            </a:r>
            <a:r>
              <a:rPr lang="en-US" dirty="0" smtClean="0"/>
              <a:t>.</a:t>
            </a:r>
            <a:endParaRPr lang="en-US" dirty="0"/>
          </a:p>
        </p:txBody>
      </p:sp>
    </p:spTree>
    <p:extLst>
      <p:ext uri="{BB962C8B-B14F-4D97-AF65-F5344CB8AC3E}">
        <p14:creationId xmlns:p14="http://schemas.microsoft.com/office/powerpoint/2010/main" val="13716229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94275" y="3113087"/>
            <a:ext cx="2209800" cy="2066925"/>
          </a:xfrm>
        </p:spPr>
      </p:pic>
    </p:spTree>
    <p:extLst>
      <p:ext uri="{BB962C8B-B14F-4D97-AF65-F5344CB8AC3E}">
        <p14:creationId xmlns:p14="http://schemas.microsoft.com/office/powerpoint/2010/main" val="12858326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Pupae complete their development in two to </a:t>
            </a:r>
            <a:r>
              <a:rPr lang="en-US" dirty="0" smtClean="0"/>
              <a:t>six </a:t>
            </a:r>
            <a:r>
              <a:rPr lang="en-US" dirty="0"/>
              <a:t>days at 32 to 37°C, but require 17 to 27 days at about </a:t>
            </a:r>
            <a:r>
              <a:rPr lang="en-US" dirty="0" smtClean="0"/>
              <a:t>14°C.</a:t>
            </a:r>
          </a:p>
          <a:p>
            <a:r>
              <a:rPr lang="en-US" dirty="0"/>
              <a:t>The emerging fly escapes from the pupal case through the use of an alternately swelling and shrinking sac, called the ptilinum, on the front of its head which it uses like a pneumatic hammer to break through the </a:t>
            </a:r>
            <a:r>
              <a:rPr lang="en-US" dirty="0" smtClean="0"/>
              <a:t>case.</a:t>
            </a:r>
            <a:endParaRPr lang="en-US" dirty="0"/>
          </a:p>
        </p:txBody>
      </p:sp>
    </p:spTree>
    <p:extLst>
      <p:ext uri="{BB962C8B-B14F-4D97-AF65-F5344CB8AC3E}">
        <p14:creationId xmlns:p14="http://schemas.microsoft.com/office/powerpoint/2010/main" val="20076556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LIFE CYCLE</a:t>
            </a:r>
            <a:endParaRPr lang="en-US" dirty="0">
              <a:solidFill>
                <a:srgbClr val="0070C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46852" y="2274333"/>
            <a:ext cx="7858539" cy="4205979"/>
          </a:xfrm>
        </p:spPr>
      </p:pic>
    </p:spTree>
    <p:extLst>
      <p:ext uri="{BB962C8B-B14F-4D97-AF65-F5344CB8AC3E}">
        <p14:creationId xmlns:p14="http://schemas.microsoft.com/office/powerpoint/2010/main" val="15218524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Feeding habits </a:t>
            </a:r>
            <a:endParaRPr lang="en-US" dirty="0">
              <a:solidFill>
                <a:srgbClr val="0070C0"/>
              </a:solidFill>
            </a:endParaRPr>
          </a:p>
        </p:txBody>
      </p:sp>
      <p:sp>
        <p:nvSpPr>
          <p:cNvPr id="3" name="Content Placeholder 2"/>
          <p:cNvSpPr>
            <a:spLocks noGrp="1"/>
          </p:cNvSpPr>
          <p:nvPr>
            <p:ph idx="1"/>
          </p:nvPr>
        </p:nvSpPr>
        <p:spPr/>
        <p:txBody>
          <a:bodyPr>
            <a:normAutofit/>
          </a:bodyPr>
          <a:lstStyle/>
          <a:p>
            <a:r>
              <a:rPr lang="en-US" sz="3200" dirty="0" smtClean="0"/>
              <a:t>Omnivorous(eating everything).</a:t>
            </a:r>
          </a:p>
          <a:p>
            <a:r>
              <a:rPr lang="en-US" sz="3200" dirty="0" smtClean="0"/>
              <a:t>Diurnal activity.</a:t>
            </a:r>
            <a:endParaRPr lang="en-US" sz="3200" dirty="0"/>
          </a:p>
        </p:txBody>
      </p:sp>
    </p:spTree>
    <p:extLst>
      <p:ext uri="{BB962C8B-B14F-4D97-AF65-F5344CB8AC3E}">
        <p14:creationId xmlns:p14="http://schemas.microsoft.com/office/powerpoint/2010/main" val="31571366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Breeding sites</a:t>
            </a:r>
            <a:endParaRPr lang="en-US" dirty="0">
              <a:solidFill>
                <a:srgbClr val="0070C0"/>
              </a:solidFill>
            </a:endParaRPr>
          </a:p>
        </p:txBody>
      </p:sp>
      <p:sp>
        <p:nvSpPr>
          <p:cNvPr id="3" name="Content Placeholder 2"/>
          <p:cNvSpPr>
            <a:spLocks noGrp="1"/>
          </p:cNvSpPr>
          <p:nvPr>
            <p:ph idx="1"/>
          </p:nvPr>
        </p:nvSpPr>
        <p:spPr/>
        <p:txBody>
          <a:bodyPr>
            <a:normAutofit/>
          </a:bodyPr>
          <a:lstStyle/>
          <a:p>
            <a:r>
              <a:rPr lang="en-US" sz="3200" dirty="0" smtClean="0"/>
              <a:t>Wet and contaminated areas containing  animal or human waste</a:t>
            </a:r>
            <a:endParaRPr lang="en-US" sz="3200" dirty="0"/>
          </a:p>
        </p:txBody>
      </p:sp>
    </p:spTree>
    <p:extLst>
      <p:ext uri="{BB962C8B-B14F-4D97-AF65-F5344CB8AC3E}">
        <p14:creationId xmlns:p14="http://schemas.microsoft.com/office/powerpoint/2010/main" val="13889235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Medical importance</a:t>
            </a:r>
            <a:endParaRPr lang="en-US" dirty="0">
              <a:solidFill>
                <a:srgbClr val="0070C0"/>
              </a:solidFill>
            </a:endParaRPr>
          </a:p>
        </p:txBody>
      </p:sp>
      <p:sp>
        <p:nvSpPr>
          <p:cNvPr id="3" name="Content Placeholder 2"/>
          <p:cNvSpPr>
            <a:spLocks noGrp="1"/>
          </p:cNvSpPr>
          <p:nvPr>
            <p:ph idx="1"/>
          </p:nvPr>
        </p:nvSpPr>
        <p:spPr/>
        <p:txBody>
          <a:bodyPr>
            <a:normAutofit/>
          </a:bodyPr>
          <a:lstStyle/>
          <a:p>
            <a:r>
              <a:rPr lang="en-US" sz="3200" dirty="0" smtClean="0"/>
              <a:t>Nuisance</a:t>
            </a:r>
          </a:p>
          <a:p>
            <a:r>
              <a:rPr lang="en-US" sz="3200" dirty="0" smtClean="0"/>
              <a:t>Irritant </a:t>
            </a:r>
          </a:p>
          <a:p>
            <a:r>
              <a:rPr lang="en-US" sz="3200" dirty="0" smtClean="0"/>
              <a:t>Mechanical vectors for many pathogens. </a:t>
            </a:r>
          </a:p>
          <a:p>
            <a:endParaRPr lang="en-US" sz="3200" dirty="0"/>
          </a:p>
        </p:txBody>
      </p:sp>
    </p:spTree>
    <p:extLst>
      <p:ext uri="{BB962C8B-B14F-4D97-AF65-F5344CB8AC3E}">
        <p14:creationId xmlns:p14="http://schemas.microsoft.com/office/powerpoint/2010/main" val="24279145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house fly( Musca domestica) , is  a well known cosmopolitan pest of both home and farm.</a:t>
            </a:r>
          </a:p>
          <a:p>
            <a:r>
              <a:rPr lang="en-US" dirty="0" smtClean="0"/>
              <a:t>This species is always found in association with humans or the activities of humans.</a:t>
            </a:r>
            <a:endParaRPr lang="en-US" dirty="0"/>
          </a:p>
        </p:txBody>
      </p:sp>
    </p:spTree>
    <p:extLst>
      <p:ext uri="{BB962C8B-B14F-4D97-AF65-F5344CB8AC3E}">
        <p14:creationId xmlns:p14="http://schemas.microsoft.com/office/powerpoint/2010/main" val="40282032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8713" y="2432050"/>
            <a:ext cx="9276522" cy="4425950"/>
          </a:xfrm>
        </p:spPr>
      </p:pic>
    </p:spTree>
    <p:extLst>
      <p:ext uri="{BB962C8B-B14F-4D97-AF65-F5344CB8AC3E}">
        <p14:creationId xmlns:p14="http://schemas.microsoft.com/office/powerpoint/2010/main" val="261113869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32452" y="2120899"/>
            <a:ext cx="8706678" cy="4478683"/>
          </a:xfrm>
        </p:spPr>
      </p:pic>
    </p:spTree>
    <p:extLst>
      <p:ext uri="{BB962C8B-B14F-4D97-AF65-F5344CB8AC3E}">
        <p14:creationId xmlns:p14="http://schemas.microsoft.com/office/powerpoint/2010/main" val="140080043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39334" y="2093977"/>
            <a:ext cx="8094134" cy="4086690"/>
          </a:xfrm>
        </p:spPr>
      </p:pic>
    </p:spTree>
    <p:extLst>
      <p:ext uri="{BB962C8B-B14F-4D97-AF65-F5344CB8AC3E}">
        <p14:creationId xmlns:p14="http://schemas.microsoft.com/office/powerpoint/2010/main" val="6324119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history</a:t>
            </a:r>
            <a:endParaRPr lang="en-US" dirty="0">
              <a:solidFill>
                <a:srgbClr val="0070C0"/>
              </a:solidFill>
            </a:endParaRPr>
          </a:p>
        </p:txBody>
      </p:sp>
      <p:sp>
        <p:nvSpPr>
          <p:cNvPr id="3" name="Content Placeholder 2"/>
          <p:cNvSpPr>
            <a:spLocks noGrp="1"/>
          </p:cNvSpPr>
          <p:nvPr>
            <p:ph idx="1"/>
          </p:nvPr>
        </p:nvSpPr>
        <p:spPr/>
        <p:txBody>
          <a:bodyPr/>
          <a:lstStyle/>
          <a:p>
            <a:r>
              <a:rPr lang="en-US" dirty="0"/>
              <a:t>The housefly was first described as Musca domestica in 1758 </a:t>
            </a:r>
            <a:r>
              <a:rPr lang="en-US" dirty="0" smtClean="0"/>
              <a:t> </a:t>
            </a:r>
            <a:r>
              <a:rPr lang="en-US" dirty="0"/>
              <a:t>by the Swedish botanist and zoologist Carl Linnaeus </a:t>
            </a:r>
            <a:r>
              <a:rPr lang="en-US" dirty="0" smtClean="0"/>
              <a:t> </a:t>
            </a:r>
            <a:r>
              <a:rPr lang="en-US" dirty="0"/>
              <a:t>and continues to be classified under that name</a:t>
            </a:r>
            <a:r>
              <a:rPr lang="en-US" dirty="0" smtClean="0"/>
              <a:t>. </a:t>
            </a:r>
            <a:r>
              <a:rPr lang="en-US" dirty="0"/>
              <a:t>A more detailed description was given in 1776 by the Danish entomologist Johan Christian Fabricius </a:t>
            </a:r>
          </a:p>
          <a:p>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1184" y="3426459"/>
            <a:ext cx="2206415" cy="3199301"/>
          </a:xfrm>
          <a:prstGeom prst="rect">
            <a:avLst/>
          </a:prstGeom>
        </p:spPr>
      </p:pic>
      <p:pic>
        <p:nvPicPr>
          <p:cNvPr id="4" name="Picture 3"/>
          <p:cNvPicPr>
            <a:picLocks noChangeAspect="1"/>
          </p:cNvPicPr>
          <p:nvPr/>
        </p:nvPicPr>
        <p:blipFill>
          <a:blip r:embed="rId3"/>
          <a:stretch>
            <a:fillRect/>
          </a:stretch>
        </p:blipFill>
        <p:spPr>
          <a:xfrm>
            <a:off x="7898629" y="3339726"/>
            <a:ext cx="2476678" cy="2994813"/>
          </a:xfrm>
          <a:prstGeom prst="rect">
            <a:avLst/>
          </a:prstGeom>
        </p:spPr>
      </p:pic>
    </p:spTree>
    <p:extLst>
      <p:ext uri="{BB962C8B-B14F-4D97-AF65-F5344CB8AC3E}">
        <p14:creationId xmlns:p14="http://schemas.microsoft.com/office/powerpoint/2010/main" val="5693675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Distribution </a:t>
            </a:r>
            <a:endParaRPr lang="en-US" dirty="0">
              <a:solidFill>
                <a:srgbClr val="0070C0"/>
              </a:solidFill>
            </a:endParaRPr>
          </a:p>
        </p:txBody>
      </p:sp>
      <p:sp>
        <p:nvSpPr>
          <p:cNvPr id="3" name="Content Placeholder 2"/>
          <p:cNvSpPr>
            <a:spLocks noGrp="1"/>
          </p:cNvSpPr>
          <p:nvPr>
            <p:ph idx="1"/>
          </p:nvPr>
        </p:nvSpPr>
        <p:spPr/>
        <p:txBody>
          <a:bodyPr>
            <a:normAutofit/>
          </a:bodyPr>
          <a:lstStyle/>
          <a:p>
            <a:r>
              <a:rPr lang="en-US" dirty="0"/>
              <a:t>This common fly originated on the steppes of central Asia, but now occurs on all inhabited continents, in all climates from tropical to temperate, and in a variety of environments ranging from rural to urban. It is commonly associated with animal feces, </a:t>
            </a:r>
            <a:r>
              <a:rPr lang="en-US" dirty="0" smtClean="0"/>
              <a:t>so </a:t>
            </a:r>
            <a:r>
              <a:rPr lang="en-US" dirty="0"/>
              <a:t>it is abundant almost anywhere people live. </a:t>
            </a:r>
            <a:endParaRPr lang="en-US" dirty="0" smtClean="0"/>
          </a:p>
          <a:p>
            <a:endParaRPr lang="en-US" dirty="0"/>
          </a:p>
        </p:txBody>
      </p:sp>
    </p:spTree>
    <p:extLst>
      <p:ext uri="{BB962C8B-B14F-4D97-AF65-F5344CB8AC3E}">
        <p14:creationId xmlns:p14="http://schemas.microsoft.com/office/powerpoint/2010/main" val="23958998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512064"/>
            <a:ext cx="10058400" cy="1609344"/>
          </a:xfrm>
        </p:spPr>
        <p:txBody>
          <a:bodyPr/>
          <a:lstStyle/>
          <a:p>
            <a:r>
              <a:rPr lang="en-US" dirty="0" smtClean="0">
                <a:solidFill>
                  <a:srgbClr val="0070C0"/>
                </a:solidFill>
              </a:rPr>
              <a:t>Life cycle</a:t>
            </a:r>
            <a:endParaRPr lang="en-US" dirty="0">
              <a:solidFill>
                <a:srgbClr val="0070C0"/>
              </a:solidFill>
            </a:endParaRPr>
          </a:p>
        </p:txBody>
      </p:sp>
      <p:sp>
        <p:nvSpPr>
          <p:cNvPr id="3" name="Content Placeholder 2"/>
          <p:cNvSpPr>
            <a:spLocks noGrp="1"/>
          </p:cNvSpPr>
          <p:nvPr>
            <p:ph idx="1"/>
          </p:nvPr>
        </p:nvSpPr>
        <p:spPr/>
        <p:txBody>
          <a:bodyPr/>
          <a:lstStyle/>
          <a:p>
            <a:r>
              <a:rPr lang="en-US" dirty="0"/>
              <a:t>The house fly has a complete metamorphosis with distinct egg, larval or maggot, pupal and adult stages. The house fly overwinters in either the larval or pupal stage </a:t>
            </a:r>
            <a:r>
              <a:rPr lang="en-US" dirty="0" smtClean="0"/>
              <a:t> </a:t>
            </a:r>
            <a:r>
              <a:rPr lang="en-US" dirty="0"/>
              <a:t>in </a:t>
            </a:r>
            <a:r>
              <a:rPr lang="en-US" dirty="0" smtClean="0"/>
              <a:t> </a:t>
            </a:r>
            <a:r>
              <a:rPr lang="en-US" dirty="0"/>
              <a:t>protected locations. Warm summer conditions are generally optimum for the development of the house fly, and it can complete its life cycle in as little as seven to ten days. However, under suboptimal conditions the life cycle may require up to two months. As many as 10 to 12 generations may occur annually in temperate regions, while more than 20 generations may occur in subtropical and tropical regions. </a:t>
            </a:r>
          </a:p>
          <a:p>
            <a:endParaRPr lang="en-US" dirty="0"/>
          </a:p>
        </p:txBody>
      </p:sp>
    </p:spTree>
    <p:extLst>
      <p:ext uri="{BB962C8B-B14F-4D97-AF65-F5344CB8AC3E}">
        <p14:creationId xmlns:p14="http://schemas.microsoft.com/office/powerpoint/2010/main" val="1991391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Morphology </a:t>
            </a:r>
            <a:endParaRPr lang="en-US" dirty="0">
              <a:solidFill>
                <a:srgbClr val="0070C0"/>
              </a:solidFill>
            </a:endParaRPr>
          </a:p>
        </p:txBody>
      </p:sp>
      <p:sp>
        <p:nvSpPr>
          <p:cNvPr id="3" name="Content Placeholder 2"/>
          <p:cNvSpPr>
            <a:spLocks noGrp="1"/>
          </p:cNvSpPr>
          <p:nvPr>
            <p:ph idx="1"/>
          </p:nvPr>
        </p:nvSpPr>
        <p:spPr/>
        <p:txBody>
          <a:bodyPr>
            <a:normAutofit/>
          </a:bodyPr>
          <a:lstStyle/>
          <a:p>
            <a:pPr marL="0" indent="0">
              <a:buNone/>
            </a:pPr>
            <a:r>
              <a:rPr lang="en-US" sz="3200" b="1" dirty="0" smtClean="0"/>
              <a:t>House fly(adult stage)</a:t>
            </a:r>
          </a:p>
          <a:p>
            <a:pPr>
              <a:buFont typeface="Wingdings" panose="05000000000000000000" pitchFamily="2" charset="2"/>
              <a:buChar char="q"/>
            </a:pPr>
            <a:r>
              <a:rPr lang="en-US" sz="3200" dirty="0" smtClean="0"/>
              <a:t>Small size 6-9mm in length.</a:t>
            </a:r>
          </a:p>
          <a:p>
            <a:pPr>
              <a:buFont typeface="Wingdings" panose="05000000000000000000" pitchFamily="2" charset="2"/>
              <a:buChar char="q"/>
            </a:pPr>
            <a:r>
              <a:rPr lang="en-US" sz="3200" dirty="0" smtClean="0"/>
              <a:t>Chitin colour is varying from pale gray to deep gray.</a:t>
            </a:r>
          </a:p>
          <a:p>
            <a:pPr>
              <a:buFont typeface="Wingdings" panose="05000000000000000000" pitchFamily="2" charset="2"/>
              <a:buChar char="q"/>
            </a:pPr>
            <a:endParaRPr lang="en-US" sz="3200" dirty="0"/>
          </a:p>
        </p:txBody>
      </p:sp>
    </p:spTree>
    <p:extLst>
      <p:ext uri="{BB962C8B-B14F-4D97-AF65-F5344CB8AC3E}">
        <p14:creationId xmlns:p14="http://schemas.microsoft.com/office/powerpoint/2010/main" val="26341148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Head :</a:t>
            </a:r>
            <a:endParaRPr lang="en-US" dirty="0">
              <a:solidFill>
                <a:srgbClr val="7030A0"/>
              </a:solidFill>
            </a:endParaRPr>
          </a:p>
        </p:txBody>
      </p:sp>
      <p:sp>
        <p:nvSpPr>
          <p:cNvPr id="3" name="Content Placeholder 2"/>
          <p:cNvSpPr>
            <a:spLocks noGrp="1"/>
          </p:cNvSpPr>
          <p:nvPr>
            <p:ph idx="1"/>
          </p:nvPr>
        </p:nvSpPr>
        <p:spPr/>
        <p:txBody>
          <a:bodyPr>
            <a:normAutofit/>
          </a:bodyPr>
          <a:lstStyle/>
          <a:p>
            <a:r>
              <a:rPr lang="en-US" sz="3200" dirty="0" smtClean="0"/>
              <a:t>Oval in shape </a:t>
            </a:r>
          </a:p>
          <a:p>
            <a:r>
              <a:rPr lang="en-US" sz="3200" dirty="0" smtClean="0"/>
              <a:t>Contain pair of brown to purple compound eyes.</a:t>
            </a:r>
          </a:p>
          <a:p>
            <a:r>
              <a:rPr lang="en-US" sz="3200" dirty="0" smtClean="0"/>
              <a:t>Female dichoptic eyes </a:t>
            </a:r>
          </a:p>
          <a:p>
            <a:r>
              <a:rPr lang="en-US" sz="3200" dirty="0" smtClean="0"/>
              <a:t>Male holoptic eyes </a:t>
            </a:r>
          </a:p>
          <a:p>
            <a:r>
              <a:rPr lang="en-US" sz="3200" dirty="0" smtClean="0"/>
              <a:t>Antennae containing 3 segments </a:t>
            </a:r>
            <a:endParaRPr lang="en-US" sz="3200" dirty="0"/>
          </a:p>
        </p:txBody>
      </p:sp>
    </p:spTree>
    <p:extLst>
      <p:ext uri="{BB962C8B-B14F-4D97-AF65-F5344CB8AC3E}">
        <p14:creationId xmlns:p14="http://schemas.microsoft.com/office/powerpoint/2010/main" val="17478209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Compound eyes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45705" y="2835965"/>
            <a:ext cx="8852452" cy="2835965"/>
          </a:xfrm>
        </p:spPr>
      </p:pic>
    </p:spTree>
    <p:extLst>
      <p:ext uri="{BB962C8B-B14F-4D97-AF65-F5344CB8AC3E}">
        <p14:creationId xmlns:p14="http://schemas.microsoft.com/office/powerpoint/2010/main" val="355151731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
  <TotalTime>289</TotalTime>
  <Words>932</Words>
  <Application>Microsoft Office PowerPoint</Application>
  <PresentationFormat>Widescreen</PresentationFormat>
  <Paragraphs>85</Paragraphs>
  <Slides>32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Rockwell</vt:lpstr>
      <vt:lpstr>Rockwell Condensed</vt:lpstr>
      <vt:lpstr>Wingdings</vt:lpstr>
      <vt:lpstr>Wood Type</vt:lpstr>
      <vt:lpstr> house fly  (Musca domestica)</vt:lpstr>
      <vt:lpstr>Classification:</vt:lpstr>
      <vt:lpstr>PowerPoint Presentation</vt:lpstr>
      <vt:lpstr>history</vt:lpstr>
      <vt:lpstr>Distribution </vt:lpstr>
      <vt:lpstr>Life cycle</vt:lpstr>
      <vt:lpstr>Morphology </vt:lpstr>
      <vt:lpstr>Head :</vt:lpstr>
      <vt:lpstr>Compound eyes </vt:lpstr>
      <vt:lpstr>PowerPoint Presentation</vt:lpstr>
      <vt:lpstr>thorax</vt:lpstr>
      <vt:lpstr>The abdomen:</vt:lpstr>
      <vt:lpstr>ADULT</vt:lpstr>
      <vt:lpstr>PowerPoint Presentation</vt:lpstr>
      <vt:lpstr>PowerPoint Presentation</vt:lpstr>
      <vt:lpstr>Egg </vt:lpstr>
      <vt:lpstr>EGG</vt:lpstr>
      <vt:lpstr>PowerPoint Presentation</vt:lpstr>
      <vt:lpstr>LARVAE</vt:lpstr>
      <vt:lpstr>PowerPoint Presentation</vt:lpstr>
      <vt:lpstr>PowerPoint Presentation</vt:lpstr>
      <vt:lpstr>PowerPoint Presentation</vt:lpstr>
      <vt:lpstr>Pupa </vt:lpstr>
      <vt:lpstr>PowerPoint Presentation</vt:lpstr>
      <vt:lpstr>PowerPoint Presentation</vt:lpstr>
      <vt:lpstr>LIFE CYCLE</vt:lpstr>
      <vt:lpstr>Feeding habits </vt:lpstr>
      <vt:lpstr>Breeding sites</vt:lpstr>
      <vt:lpstr>Medical importance</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common house fly (Musca)</dc:title>
  <dc:creator>Mosab Nouraldein</dc:creator>
  <cp:lastModifiedBy>Mosab Nouraldein</cp:lastModifiedBy>
  <cp:revision>30</cp:revision>
  <dcterms:created xsi:type="dcterms:W3CDTF">2017-11-29T03:25:10Z</dcterms:created>
  <dcterms:modified xsi:type="dcterms:W3CDTF">2017-12-17T03:44:49Z</dcterms:modified>
</cp:coreProperties>
</file>