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A3F9C-2178-4FD9-B90E-E54A3358D65C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49AAB-C614-42D4-AEE8-3F24773E0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4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E8E283-FA6A-D04A-8740-17C2DC45A005}" type="slidenum">
              <a:rPr lang="en-US"/>
              <a:pPr/>
              <a:t>12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Arial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189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FE94B8FE-CBBD-44A6-90EF-00C844A76786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9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Colorimetery  &amp; spectrophotometry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Mosab Nouraldein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4350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Beers and Lambert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absorbance of light is directly </a:t>
            </a:r>
            <a:r>
              <a:rPr lang="en-US" sz="3200" smtClean="0"/>
              <a:t>proportional to  </a:t>
            </a:r>
            <a:r>
              <a:rPr lang="en-US" sz="3200" dirty="0" smtClean="0"/>
              <a:t>the thickness of the media through which the light is being transmitted multiplied by the concentration  of absorbing chromophore .</a:t>
            </a:r>
          </a:p>
          <a:p>
            <a:r>
              <a:rPr lang="en-US" sz="3200" dirty="0" smtClean="0"/>
              <a:t>Chromophore: an atom whose presence is responsible for the color of a compound .</a:t>
            </a:r>
          </a:p>
        </p:txBody>
      </p:sp>
    </p:spTree>
    <p:extLst>
      <p:ext uri="{BB962C8B-B14F-4D97-AF65-F5344CB8AC3E}">
        <p14:creationId xmlns:p14="http://schemas.microsoft.com/office/powerpoint/2010/main" val="396397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A=</a:t>
            </a:r>
            <a:r>
              <a:rPr lang="el-GR" sz="3200" dirty="0"/>
              <a:t>ξ</a:t>
            </a:r>
            <a:r>
              <a:rPr lang="en-US" sz="3200" dirty="0"/>
              <a:t> b c , where  :</a:t>
            </a:r>
          </a:p>
          <a:p>
            <a:pPr marL="0" indent="0">
              <a:buNone/>
            </a:pPr>
            <a:r>
              <a:rPr lang="en-US" sz="3200" dirty="0"/>
              <a:t>A , is the absorbance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l-GR" sz="3200" dirty="0"/>
              <a:t>ξ</a:t>
            </a:r>
            <a:r>
              <a:rPr lang="en-US" sz="3200" dirty="0"/>
              <a:t>  , is molar extinction coefficient </a:t>
            </a:r>
          </a:p>
          <a:p>
            <a:pPr marL="0" indent="0">
              <a:buNone/>
            </a:pPr>
            <a:r>
              <a:rPr lang="en-US" sz="3200" dirty="0"/>
              <a:t> b, is the thickness of the solution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c, is the concentration </a:t>
            </a: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90408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369712" y="1252174"/>
            <a:ext cx="7891887" cy="27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u="sng">
                <a:solidFill>
                  <a:srgbClr val="FF0000"/>
                </a:solidFill>
                <a:latin typeface="Times New Roman" pitchFamily="1" charset="0"/>
              </a:rPr>
              <a:t>Transmittance</a:t>
            </a:r>
            <a:r>
              <a:rPr lang="en-US" sz="2400">
                <a:latin typeface="Times New Roman" pitchFamily="1" charset="0"/>
              </a:rPr>
              <a:t> is given by the equation:  </a:t>
            </a:r>
          </a:p>
          <a:p>
            <a:pPr algn="ctr">
              <a:spcBef>
                <a:spcPct val="20000"/>
              </a:spcBef>
            </a:pPr>
            <a:r>
              <a:rPr lang="en-US" sz="2400" b="1">
                <a:solidFill>
                  <a:srgbClr val="3333FF"/>
                </a:solidFill>
                <a:latin typeface="Times New Roman" pitchFamily="1" charset="0"/>
              </a:rPr>
              <a:t>T = I/I</a:t>
            </a:r>
            <a:r>
              <a:rPr lang="en-US" sz="2400" b="1" baseline="-25000">
                <a:solidFill>
                  <a:srgbClr val="3333FF"/>
                </a:solidFill>
                <a:latin typeface="Times New Roman" pitchFamily="1" charset="0"/>
              </a:rPr>
              <a:t>o</a:t>
            </a:r>
            <a:r>
              <a:rPr lang="en-US" sz="2400" b="1">
                <a:solidFill>
                  <a:srgbClr val="3333FF"/>
                </a:solidFill>
                <a:latin typeface="Times New Roman" pitchFamily="1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669900"/>
              </a:buClr>
              <a:buFont typeface="Wingdings" pitchFamily="1" charset="2"/>
              <a:buNone/>
            </a:pPr>
            <a:r>
              <a:rPr lang="en-US" sz="2400">
                <a:latin typeface="Times New Roman" pitchFamily="1" charset="0"/>
              </a:rPr>
              <a:t>	where I is the intensity of the light after it has gone </a:t>
            </a:r>
          </a:p>
          <a:p>
            <a:pPr>
              <a:spcBef>
                <a:spcPct val="20000"/>
              </a:spcBef>
              <a:buClr>
                <a:srgbClr val="669900"/>
              </a:buClr>
              <a:buFont typeface="Wingdings" pitchFamily="1" charset="2"/>
              <a:buNone/>
            </a:pPr>
            <a:r>
              <a:rPr lang="en-US" sz="2400">
                <a:latin typeface="Times New Roman" pitchFamily="1" charset="0"/>
              </a:rPr>
              <a:t>	through the sample &amp; I</a:t>
            </a:r>
            <a:r>
              <a:rPr lang="en-US" sz="2400" baseline="-25000">
                <a:latin typeface="Times New Roman" pitchFamily="1" charset="0"/>
              </a:rPr>
              <a:t>o</a:t>
            </a:r>
            <a:r>
              <a:rPr lang="en-US" sz="2400">
                <a:latin typeface="Times New Roman" pitchFamily="1" charset="0"/>
              </a:rPr>
              <a:t> is the initial light intensity.</a:t>
            </a:r>
          </a:p>
          <a:p>
            <a:pPr>
              <a:spcBef>
                <a:spcPct val="20000"/>
              </a:spcBef>
              <a:buClr>
                <a:srgbClr val="669900"/>
              </a:buClr>
              <a:buFont typeface="Wingdings" pitchFamily="1" charset="2"/>
              <a:buNone/>
            </a:pPr>
            <a:endParaRPr lang="en-US" sz="1000" b="1" u="sng">
              <a:solidFill>
                <a:srgbClr val="FF0000"/>
              </a:solidFill>
              <a:latin typeface="Times New Roman" pitchFamily="1" charset="0"/>
            </a:endParaRPr>
          </a:p>
          <a:p>
            <a:pPr>
              <a:spcBef>
                <a:spcPct val="20000"/>
              </a:spcBef>
              <a:buClr>
                <a:srgbClr val="669900"/>
              </a:buClr>
              <a:buFont typeface="Wingdings" pitchFamily="1" charset="2"/>
              <a:buNone/>
            </a:pPr>
            <a:r>
              <a:rPr lang="en-US" sz="2400" b="1" u="sng">
                <a:solidFill>
                  <a:srgbClr val="FF0000"/>
                </a:solidFill>
                <a:latin typeface="Times New Roman" pitchFamily="1" charset="0"/>
              </a:rPr>
              <a:t>Absorbance</a:t>
            </a:r>
            <a:r>
              <a:rPr lang="en-US" sz="2400">
                <a:latin typeface="Times New Roman" pitchFamily="1" charset="0"/>
              </a:rPr>
              <a:t> is related to the %T: </a:t>
            </a:r>
          </a:p>
          <a:p>
            <a:pPr algn="ctr">
              <a:buClr>
                <a:srgbClr val="669900"/>
              </a:buClr>
              <a:buFont typeface="Wingdings" pitchFamily="1" charset="2"/>
              <a:buNone/>
            </a:pPr>
            <a:r>
              <a:rPr lang="en-US" sz="2400" b="1">
                <a:solidFill>
                  <a:srgbClr val="3333FF"/>
                </a:solidFill>
                <a:latin typeface="Times New Roman" pitchFamily="1" charset="0"/>
              </a:rPr>
              <a:t>A = -logT = -log(I/ I</a:t>
            </a:r>
            <a:r>
              <a:rPr lang="en-US" sz="2400" b="1" baseline="-25000">
                <a:solidFill>
                  <a:srgbClr val="3333FF"/>
                </a:solidFill>
                <a:latin typeface="Times New Roman" pitchFamily="1" charset="0"/>
              </a:rPr>
              <a:t>o</a:t>
            </a:r>
            <a:r>
              <a:rPr lang="en-US" sz="2400" b="1">
                <a:solidFill>
                  <a:srgbClr val="3333FF"/>
                </a:solidFill>
                <a:latin typeface="Times New Roman" pitchFamily="1" charset="0"/>
              </a:rPr>
              <a:t>)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976439" y="200025"/>
            <a:ext cx="8239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>
                <a:solidFill>
                  <a:srgbClr val="3333FF"/>
                </a:solidFill>
                <a:latin typeface="Times New Roman" pitchFamily="1" charset="0"/>
              </a:rPr>
              <a:t>Transmittance is Related to Absorbance</a:t>
            </a:r>
          </a:p>
        </p:txBody>
      </p:sp>
    </p:spTree>
    <p:extLst>
      <p:ext uri="{BB962C8B-B14F-4D97-AF65-F5344CB8AC3E}">
        <p14:creationId xmlns:p14="http://schemas.microsoft.com/office/powerpoint/2010/main" val="1972418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eersl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2286" y="1648496"/>
            <a:ext cx="8242479" cy="336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3181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parts of colorimeter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source ( low voltage filament lamp)</a:t>
            </a:r>
          </a:p>
          <a:p>
            <a:r>
              <a:rPr lang="en-US" dirty="0" smtClean="0"/>
              <a:t>An adjustable aperture </a:t>
            </a:r>
          </a:p>
          <a:p>
            <a:r>
              <a:rPr lang="en-US" dirty="0" smtClean="0"/>
              <a:t>A set of colored filters</a:t>
            </a:r>
          </a:p>
          <a:p>
            <a:r>
              <a:rPr lang="en-US" dirty="0" smtClean="0"/>
              <a:t>A cuvette to hold the working solution </a:t>
            </a:r>
          </a:p>
          <a:p>
            <a:r>
              <a:rPr lang="en-US" dirty="0" smtClean="0"/>
              <a:t>A detector to measure the transmitted light </a:t>
            </a:r>
          </a:p>
          <a:p>
            <a:r>
              <a:rPr lang="en-US" dirty="0" smtClean="0"/>
              <a:t>A meter to display from the detector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04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5" descr="uv-vis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9144000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1860550" y="301696"/>
            <a:ext cx="931569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4000" b="1" u="sng" dirty="0" smtClean="0">
                <a:solidFill>
                  <a:srgbClr val="3333FF"/>
                </a:solidFill>
                <a:latin typeface="Times New Roman" charset="0"/>
                <a:ea typeface="ＭＳ Ｐゴシック" charset="0"/>
              </a:rPr>
              <a:t>Components of simple spectrophotometer</a:t>
            </a:r>
            <a:endParaRPr lang="en-US" sz="4000" b="1" u="sng" dirty="0">
              <a:solidFill>
                <a:srgbClr val="3333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0484" name="Text Box 16"/>
          <p:cNvSpPr txBox="1">
            <a:spLocks noChangeArrowheads="1"/>
          </p:cNvSpPr>
          <p:nvPr/>
        </p:nvSpPr>
        <p:spPr bwMode="auto">
          <a:xfrm>
            <a:off x="2057401" y="3657600"/>
            <a:ext cx="76358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5720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FF0000"/>
                </a:solidFill>
                <a:latin typeface="Times New Roman" charset="0"/>
              </a:rPr>
              <a:t>The lamp</a:t>
            </a:r>
            <a:r>
              <a:rPr lang="en-US" sz="2400" dirty="0">
                <a:latin typeface="Times New Roman" charset="0"/>
              </a:rPr>
              <a:t> emits all colors of light (i.e., white light).  </a:t>
            </a:r>
          </a:p>
          <a:p>
            <a:pPr>
              <a:buFont typeface="Wingdings" charset="0"/>
              <a:buChar char="Ø"/>
              <a:defRPr/>
            </a:pPr>
            <a:endParaRPr lang="en-US" sz="800" dirty="0">
              <a:latin typeface="Times New Roman" charset="0"/>
            </a:endParaRPr>
          </a:p>
          <a:p>
            <a:pPr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FF0000"/>
                </a:solidFill>
                <a:latin typeface="Times New Roman" charset="0"/>
              </a:rPr>
              <a:t>The </a:t>
            </a:r>
            <a:r>
              <a:rPr lang="en-US" sz="2400" b="1" u="sng" dirty="0" err="1">
                <a:solidFill>
                  <a:srgbClr val="FF0000"/>
                </a:solidFill>
                <a:latin typeface="Times New Roman" charset="0"/>
              </a:rPr>
              <a:t>monochromator</a:t>
            </a:r>
            <a:r>
              <a:rPr lang="en-US" sz="2400" dirty="0">
                <a:latin typeface="Times New Roman" charset="0"/>
              </a:rPr>
              <a:t> selects </a:t>
            </a:r>
            <a:r>
              <a:rPr lang="en-US" sz="2400" b="1" dirty="0">
                <a:solidFill>
                  <a:srgbClr val="3333FF"/>
                </a:solidFill>
                <a:latin typeface="Times New Roman" charset="0"/>
              </a:rPr>
              <a:t>one wavelength</a:t>
            </a:r>
            <a:r>
              <a:rPr lang="en-US" sz="2400" dirty="0">
                <a:latin typeface="Times New Roman" charset="0"/>
              </a:rPr>
              <a:t> and that 	wavelength is sent through the sample.  </a:t>
            </a:r>
          </a:p>
          <a:p>
            <a:pPr>
              <a:buFont typeface="Wingdings" charset="0"/>
              <a:buChar char="Ø"/>
              <a:defRPr/>
            </a:pPr>
            <a:endParaRPr lang="en-US" sz="800" dirty="0">
              <a:latin typeface="Times New Roman" charset="0"/>
            </a:endParaRPr>
          </a:p>
          <a:p>
            <a:pPr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FF0000"/>
                </a:solidFill>
                <a:latin typeface="Times New Roman" charset="0"/>
              </a:rPr>
              <a:t>The detector</a:t>
            </a:r>
            <a:r>
              <a:rPr lang="en-US" sz="2400" dirty="0">
                <a:latin typeface="Times New Roman" charset="0"/>
              </a:rPr>
              <a:t> detects the wavelength of light that has 	passed through the sample.</a:t>
            </a:r>
          </a:p>
          <a:p>
            <a:pPr>
              <a:buFont typeface="Wingdings" charset="0"/>
              <a:buChar char="Ø"/>
              <a:defRPr/>
            </a:pPr>
            <a:endParaRPr lang="en-US" sz="800" dirty="0">
              <a:latin typeface="Times New Roman" charset="0"/>
            </a:endParaRPr>
          </a:p>
          <a:p>
            <a:pPr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FF0000"/>
                </a:solidFill>
                <a:latin typeface="Times New Roman" charset="0"/>
              </a:rPr>
              <a:t>The amplifier</a:t>
            </a:r>
            <a:r>
              <a:rPr lang="en-US" sz="2400" dirty="0">
                <a:latin typeface="Times New Roman" charset="0"/>
              </a:rPr>
              <a:t> increases the signal so that it is easier to </a:t>
            </a:r>
          </a:p>
          <a:p>
            <a:pPr lvl="1">
              <a:buFont typeface="Wingdings" charset="0"/>
              <a:buNone/>
              <a:defRPr/>
            </a:pPr>
            <a:r>
              <a:rPr lang="en-US" sz="2400" dirty="0">
                <a:latin typeface="Times New Roman" charset="0"/>
              </a:rPr>
              <a:t>	read against the background noise.</a:t>
            </a:r>
          </a:p>
        </p:txBody>
      </p:sp>
    </p:spTree>
    <p:extLst>
      <p:ext uri="{BB962C8B-B14F-4D97-AF65-F5344CB8AC3E}">
        <p14:creationId xmlns:p14="http://schemas.microsoft.com/office/powerpoint/2010/main" val="345353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Color : </a:t>
            </a:r>
            <a:r>
              <a:rPr lang="en-US" sz="3200" dirty="0"/>
              <a:t> </a:t>
            </a:r>
            <a:r>
              <a:rPr lang="en-US" sz="3200" dirty="0" smtClean="0"/>
              <a:t>the property by an object of producing different sensations on the eye as a result of the way the object reflects or emits light .</a:t>
            </a:r>
          </a:p>
        </p:txBody>
      </p:sp>
    </p:spTree>
    <p:extLst>
      <p:ext uri="{BB962C8B-B14F-4D97-AF65-F5344CB8AC3E}">
        <p14:creationId xmlns:p14="http://schemas.microsoft.com/office/powerpoint/2010/main" val="35411371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color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 can helps to facilitate and fulfill some very basic human needs .( it can specify necessary objects ( animal , vegetable or even traffic road signs) 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267" y="3336553"/>
            <a:ext cx="2875477" cy="25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654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Color formation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u="sng" dirty="0" smtClean="0">
                <a:solidFill>
                  <a:srgbClr val="7030A0"/>
                </a:solidFill>
              </a:rPr>
              <a:t>Color =  light source + object properties + eye + brain</a:t>
            </a:r>
          </a:p>
          <a:p>
            <a:r>
              <a:rPr lang="en-US" sz="3200" dirty="0" smtClean="0"/>
              <a:t> visible light range from 400 -700 nm .</a:t>
            </a:r>
          </a:p>
          <a:p>
            <a:r>
              <a:rPr lang="en-US" sz="3200" dirty="0" smtClean="0"/>
              <a:t>The human eye is most sensitive at 555nm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1850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Colorimetery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dirty="0" smtClean="0"/>
              <a:t>Is use of human eye to determine the concentration of colored species .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                        </a:t>
            </a:r>
            <a:r>
              <a:rPr lang="en-US" sz="3600" b="1" u="sng" dirty="0" smtClean="0"/>
              <a:t>spectrophotometry</a:t>
            </a:r>
          </a:p>
          <a:p>
            <a:pPr marL="0" indent="0">
              <a:buNone/>
              <a:defRPr/>
            </a:pPr>
            <a:r>
              <a:rPr lang="en-US" sz="3500" dirty="0" smtClean="0">
                <a:latin typeface="Times New Roman" charset="0"/>
              </a:rPr>
              <a:t>Is the </a:t>
            </a:r>
            <a:r>
              <a:rPr lang="en-US" sz="3500" dirty="0">
                <a:latin typeface="Times New Roman" charset="0"/>
              </a:rPr>
              <a:t>use of </a:t>
            </a:r>
            <a:r>
              <a:rPr lang="en-US" sz="3500" dirty="0" smtClean="0">
                <a:latin typeface="Times New Roman" charset="0"/>
              </a:rPr>
              <a:t>instruments to determine the concentration of colored species .</a:t>
            </a:r>
            <a:endParaRPr lang="en-US" sz="3500" dirty="0">
              <a:latin typeface="Times New Roman" charset="0"/>
            </a:endParaRPr>
          </a:p>
          <a:p>
            <a:pPr marL="0" indent="0">
              <a:buNone/>
            </a:pP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46589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Colorimetery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Visual</a:t>
            </a:r>
            <a:r>
              <a:rPr lang="en-US" sz="3200" dirty="0" smtClean="0"/>
              <a:t> </a:t>
            </a:r>
            <a:r>
              <a:rPr lang="en-US" sz="3200" b="1" dirty="0" smtClean="0"/>
              <a:t>observation</a:t>
            </a:r>
            <a:r>
              <a:rPr lang="en-US" sz="3200" dirty="0" smtClean="0"/>
              <a:t> : because colorimetery is based on inspection of materials with the naked eye its necessary to know the aspects of visible light .</a:t>
            </a:r>
          </a:p>
          <a:p>
            <a:r>
              <a:rPr lang="en-US" sz="3200" b="1" dirty="0" smtClean="0"/>
              <a:t>Visible</a:t>
            </a:r>
            <a:r>
              <a:rPr lang="en-US" sz="3200" dirty="0" smtClean="0"/>
              <a:t> </a:t>
            </a:r>
            <a:r>
              <a:rPr lang="en-US" sz="3200" b="1" dirty="0" smtClean="0"/>
              <a:t>light</a:t>
            </a:r>
            <a:r>
              <a:rPr lang="en-US" sz="3200" dirty="0" smtClean="0"/>
              <a:t>: is the narrow range of electromagnetic waves with the wavelength of 400-700 nm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290474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Visible light </a:t>
            </a:r>
            <a:endParaRPr lang="en-US" dirty="0"/>
          </a:p>
        </p:txBody>
      </p:sp>
      <p:pic>
        <p:nvPicPr>
          <p:cNvPr id="4" name="Picture 5" descr="050102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345" y="2614411"/>
            <a:ext cx="8744755" cy="346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3860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colorimetery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Intensity : </a:t>
            </a:r>
          </a:p>
          <a:p>
            <a:pPr marL="0" indent="0">
              <a:buNone/>
            </a:pPr>
            <a:r>
              <a:rPr lang="en-US" sz="3200" dirty="0" smtClean="0"/>
              <a:t>Intensity of color depends on  the thickness of the absorbing layer (pathlength) </a:t>
            </a:r>
          </a:p>
          <a:p>
            <a:pPr marL="0" indent="0">
              <a:buNone/>
            </a:pPr>
            <a:r>
              <a:rPr lang="en-US" sz="3200" dirty="0" smtClean="0"/>
              <a:t>And the concentration of the colored solution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8151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Spectrophotometry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Spectrophotometer : an instrument that measures the amount of light  absorbed , or the intensity of color at  a given wavelength .</a:t>
            </a:r>
          </a:p>
          <a:p>
            <a:r>
              <a:rPr lang="en-US" sz="8000" dirty="0">
                <a:latin typeface="Times New Roman" pitchFamily="1" charset="0"/>
              </a:rPr>
              <a:t>The </a:t>
            </a:r>
            <a:r>
              <a:rPr lang="en-US" sz="8000" b="1" dirty="0">
                <a:solidFill>
                  <a:srgbClr val="7030A0"/>
                </a:solidFill>
                <a:latin typeface="Times New Roman" pitchFamily="1" charset="0"/>
              </a:rPr>
              <a:t>intensity</a:t>
            </a:r>
            <a:r>
              <a:rPr lang="en-US" sz="8000" b="1" dirty="0">
                <a:solidFill>
                  <a:srgbClr val="FF0000"/>
                </a:solidFill>
                <a:latin typeface="Times New Roman" pitchFamily="1" charset="0"/>
              </a:rPr>
              <a:t> </a:t>
            </a:r>
            <a:r>
              <a:rPr lang="en-US" sz="8000" b="1" dirty="0">
                <a:solidFill>
                  <a:srgbClr val="7030A0"/>
                </a:solidFill>
                <a:latin typeface="Times New Roman" pitchFamily="1" charset="0"/>
              </a:rPr>
              <a:t>of</a:t>
            </a:r>
            <a:r>
              <a:rPr lang="en-US" sz="8000" b="1" dirty="0">
                <a:solidFill>
                  <a:srgbClr val="FF0000"/>
                </a:solidFill>
                <a:latin typeface="Times New Roman" pitchFamily="1" charset="0"/>
              </a:rPr>
              <a:t> </a:t>
            </a:r>
            <a:r>
              <a:rPr lang="en-US" sz="8000" b="1" dirty="0">
                <a:solidFill>
                  <a:srgbClr val="7030A0"/>
                </a:solidFill>
                <a:latin typeface="Times New Roman" pitchFamily="1" charset="0"/>
              </a:rPr>
              <a:t>color</a:t>
            </a:r>
            <a:r>
              <a:rPr lang="en-US" sz="8000" dirty="0">
                <a:solidFill>
                  <a:srgbClr val="7030A0"/>
                </a:solidFill>
                <a:latin typeface="Times New Roman" pitchFamily="1" charset="0"/>
              </a:rPr>
              <a:t> </a:t>
            </a:r>
            <a:r>
              <a:rPr lang="en-US" sz="8000" dirty="0">
                <a:latin typeface="Times New Roman" pitchFamily="1" charset="0"/>
              </a:rPr>
              <a:t>can be given a numerical value by </a:t>
            </a:r>
          </a:p>
          <a:p>
            <a:pPr>
              <a:buFont typeface="Wingdings" pitchFamily="1" charset="2"/>
              <a:buNone/>
            </a:pPr>
            <a:r>
              <a:rPr lang="en-US" sz="8000" dirty="0">
                <a:latin typeface="Times New Roman" pitchFamily="1" charset="0"/>
              </a:rPr>
              <a:t>	comparing the amount of light prior to passing it through</a:t>
            </a:r>
          </a:p>
          <a:p>
            <a:pPr>
              <a:buFont typeface="Wingdings" pitchFamily="1" charset="2"/>
              <a:buNone/>
            </a:pPr>
            <a:r>
              <a:rPr lang="en-US" sz="8000" dirty="0">
                <a:latin typeface="Times New Roman" pitchFamily="1" charset="0"/>
              </a:rPr>
              <a:t>	the sample and after passing through the sample.  </a:t>
            </a:r>
          </a:p>
          <a:p>
            <a:pPr>
              <a:buFont typeface="Wingdings" pitchFamily="1" charset="2"/>
              <a:buChar char="Ø"/>
            </a:pPr>
            <a:endParaRPr lang="en-US" sz="8000" dirty="0">
              <a:latin typeface="Times New Roman" pitchFamily="1" charset="0"/>
            </a:endParaRPr>
          </a:p>
          <a:p>
            <a:r>
              <a:rPr lang="en-US" sz="8000" dirty="0">
                <a:latin typeface="Times New Roman" pitchFamily="1" charset="0"/>
              </a:rPr>
              <a:t>These </a:t>
            </a:r>
            <a:r>
              <a:rPr lang="en-US" sz="8000" b="1" dirty="0">
                <a:solidFill>
                  <a:srgbClr val="7030A0"/>
                </a:solidFill>
                <a:latin typeface="Times New Roman" pitchFamily="1" charset="0"/>
              </a:rPr>
              <a:t>quantitative</a:t>
            </a:r>
            <a:r>
              <a:rPr lang="en-US" sz="8000" b="1" dirty="0">
                <a:solidFill>
                  <a:srgbClr val="FF0000"/>
                </a:solidFill>
                <a:latin typeface="Times New Roman" pitchFamily="1" charset="0"/>
              </a:rPr>
              <a:t> </a:t>
            </a:r>
            <a:r>
              <a:rPr lang="en-US" sz="8000" b="1" dirty="0">
                <a:solidFill>
                  <a:srgbClr val="7030A0"/>
                </a:solidFill>
                <a:latin typeface="Times New Roman" pitchFamily="1" charset="0"/>
              </a:rPr>
              <a:t>measurements</a:t>
            </a:r>
            <a:r>
              <a:rPr lang="en-US" sz="8000" dirty="0">
                <a:solidFill>
                  <a:srgbClr val="7030A0"/>
                </a:solidFill>
                <a:latin typeface="Times New Roman" pitchFamily="1" charset="0"/>
              </a:rPr>
              <a:t> </a:t>
            </a:r>
            <a:r>
              <a:rPr lang="en-US" sz="8000" dirty="0">
                <a:latin typeface="Times New Roman" pitchFamily="1" charset="0"/>
              </a:rPr>
              <a:t>of light absorbed are the </a:t>
            </a:r>
          </a:p>
          <a:p>
            <a:pPr>
              <a:buFont typeface="Wingdings" pitchFamily="1" charset="2"/>
              <a:buNone/>
            </a:pPr>
            <a:r>
              <a:rPr lang="en-US" sz="8000" dirty="0">
                <a:latin typeface="Times New Roman" pitchFamily="1" charset="0"/>
              </a:rPr>
              <a:t>	</a:t>
            </a:r>
            <a:r>
              <a:rPr lang="en-US" sz="8000" b="1" dirty="0">
                <a:solidFill>
                  <a:srgbClr val="3333FF"/>
                </a:solidFill>
                <a:latin typeface="Times New Roman" pitchFamily="1" charset="0"/>
              </a:rPr>
              <a:t>Transmittance</a:t>
            </a:r>
            <a:r>
              <a:rPr lang="en-US" sz="8000" dirty="0">
                <a:latin typeface="Times New Roman" pitchFamily="1" charset="0"/>
              </a:rPr>
              <a:t> </a:t>
            </a:r>
            <a:r>
              <a:rPr lang="en-US" dirty="0">
                <a:latin typeface="Times New Roman" pitchFamily="1" charset="0"/>
              </a:rPr>
              <a:t>and the </a:t>
            </a:r>
            <a:r>
              <a:rPr lang="en-US" b="1" dirty="0">
                <a:solidFill>
                  <a:srgbClr val="3333FF"/>
                </a:solidFill>
                <a:latin typeface="Times New Roman" pitchFamily="1" charset="0"/>
              </a:rPr>
              <a:t>Absorbance</a:t>
            </a:r>
            <a:r>
              <a:rPr lang="en-US" dirty="0">
                <a:solidFill>
                  <a:srgbClr val="669900"/>
                </a:solidFill>
                <a:latin typeface="Times New Roman" pitchFamily="1" charset="0"/>
              </a:rPr>
              <a:t>.</a:t>
            </a:r>
            <a:r>
              <a:rPr lang="en-US" dirty="0">
                <a:latin typeface="Times New Roman" pitchFamily="1" charset="0"/>
              </a:rPr>
              <a:t> </a:t>
            </a:r>
          </a:p>
          <a:p>
            <a:pPr>
              <a:buFont typeface="Wingdings" pitchFamily="1" charset="2"/>
              <a:buChar char="Ø"/>
            </a:pPr>
            <a:endParaRPr lang="en-US" dirty="0">
              <a:latin typeface="Times New Roman" pitchFamily="1" charset="0"/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53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183</TotalTime>
  <Words>395</Words>
  <Application>Microsoft Office PowerPoint</Application>
  <PresentationFormat>Widescreen</PresentationFormat>
  <Paragraphs>67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ＭＳ Ｐゴシック</vt:lpstr>
      <vt:lpstr>ＭＳ Ｐゴシック</vt:lpstr>
      <vt:lpstr>Arial</vt:lpstr>
      <vt:lpstr>Calibri</vt:lpstr>
      <vt:lpstr>Garamond</vt:lpstr>
      <vt:lpstr>Times New Roman</vt:lpstr>
      <vt:lpstr>Wingdings</vt:lpstr>
      <vt:lpstr>Organic</vt:lpstr>
      <vt:lpstr>Colorimetery  &amp; spectrophotometry </vt:lpstr>
      <vt:lpstr>Introduction </vt:lpstr>
      <vt:lpstr>Importance of color </vt:lpstr>
      <vt:lpstr>Color formation </vt:lpstr>
      <vt:lpstr>Colorimetery </vt:lpstr>
      <vt:lpstr>Colorimetery </vt:lpstr>
      <vt:lpstr>Visible light </vt:lpstr>
      <vt:lpstr>Visual colorimetery </vt:lpstr>
      <vt:lpstr>Spectrophotometry </vt:lpstr>
      <vt:lpstr>Beers and Lambert law </vt:lpstr>
      <vt:lpstr>PowerPoint Presentation</vt:lpstr>
      <vt:lpstr>PowerPoint Presentation</vt:lpstr>
      <vt:lpstr>PowerPoint Presentation</vt:lpstr>
      <vt:lpstr>Essential parts of colorimeter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Colorimetery  &amp; spectrophotometry </dc:title>
  <dc:creator>Mosab Nouraldein</dc:creator>
  <cp:lastModifiedBy>Mosab Nouraldein</cp:lastModifiedBy>
  <cp:revision>22</cp:revision>
  <dcterms:created xsi:type="dcterms:W3CDTF">2017-07-02T14:19:03Z</dcterms:created>
  <dcterms:modified xsi:type="dcterms:W3CDTF">2018-03-19T18:34:27Z</dcterms:modified>
</cp:coreProperties>
</file>