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83" r:id="rId9"/>
    <p:sldId id="277" r:id="rId10"/>
    <p:sldId id="279" r:id="rId11"/>
    <p:sldId id="280" r:id="rId12"/>
    <p:sldId id="282" r:id="rId13"/>
    <p:sldId id="281" r:id="rId14"/>
    <p:sldId id="275" r:id="rId15"/>
    <p:sldId id="262" r:id="rId16"/>
    <p:sldId id="263" r:id="rId17"/>
    <p:sldId id="265" r:id="rId18"/>
    <p:sldId id="270" r:id="rId19"/>
    <p:sldId id="284" r:id="rId20"/>
    <p:sldId id="264" r:id="rId21"/>
    <p:sldId id="267" r:id="rId22"/>
    <p:sldId id="286" r:id="rId23"/>
    <p:sldId id="271" r:id="rId24"/>
    <p:sldId id="272" r:id="rId25"/>
    <p:sldId id="274" r:id="rId26"/>
    <p:sldId id="268" r:id="rId27"/>
    <p:sldId id="269" r:id="rId28"/>
    <p:sldId id="28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42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76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401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6266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97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922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8397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837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280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0D964DFF-AEA2-4619-BAF6-FE180AD4358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92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086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2689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6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184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580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153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362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37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68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Strongyloides stercoralis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</a:t>
            </a:r>
            <a:r>
              <a:rPr lang="en-US" dirty="0"/>
              <a:t>N</a:t>
            </a:r>
            <a:r>
              <a:rPr lang="en-US" dirty="0" smtClean="0"/>
              <a:t>ouraldein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448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endParaRPr lang="en-US" sz="6000" dirty="0">
              <a:solidFill>
                <a:srgbClr val="FF3131"/>
              </a:solidFill>
            </a:endParaRPr>
          </a:p>
        </p:txBody>
      </p:sp>
      <p:sp>
        <p:nvSpPr>
          <p:cNvPr id="443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4000" b="1" dirty="0">
                <a:solidFill>
                  <a:schemeClr val="tx1"/>
                </a:solidFill>
              </a:rPr>
              <a:t>Adult</a:t>
            </a:r>
            <a:r>
              <a:rPr lang="en-US" sz="4000" b="1" dirty="0">
                <a:solidFill>
                  <a:srgbClr val="FBED6B"/>
                </a:solidFill>
              </a:rPr>
              <a:t> </a:t>
            </a:r>
            <a:r>
              <a:rPr lang="en-US" sz="4000" b="1" dirty="0">
                <a:solidFill>
                  <a:schemeClr val="tx1"/>
                </a:solidFill>
              </a:rPr>
              <a:t>male</a:t>
            </a:r>
            <a:r>
              <a:rPr lang="en-US" sz="4000" b="1" dirty="0">
                <a:solidFill>
                  <a:srgbClr val="FBED6B"/>
                </a:solidFill>
              </a:rPr>
              <a:t>:</a:t>
            </a:r>
            <a:br>
              <a:rPr lang="en-US" sz="4000" b="1" dirty="0">
                <a:solidFill>
                  <a:srgbClr val="FBED6B"/>
                </a:solidFill>
              </a:rPr>
            </a:br>
            <a:r>
              <a:rPr lang="en-US" sz="3600" b="1" dirty="0"/>
              <a:t>- 0.7 mm</a:t>
            </a:r>
            <a:br>
              <a:rPr lang="en-US" sz="3600" b="1" dirty="0"/>
            </a:br>
            <a:r>
              <a:rPr lang="en-US" sz="3600" b="1" dirty="0"/>
              <a:t>- </a:t>
            </a:r>
            <a:r>
              <a:rPr lang="en-US" sz="3600" b="1" dirty="0" smtClean="0"/>
              <a:t>Rhabditiform. esophagus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- </a:t>
            </a:r>
            <a:r>
              <a:rPr lang="en-US" sz="3600" b="1" dirty="0" smtClean="0"/>
              <a:t>posterior </a:t>
            </a:r>
            <a:r>
              <a:rPr lang="en-US" sz="3600" b="1" dirty="0"/>
              <a:t>end curved ventrally</a:t>
            </a:r>
            <a:br>
              <a:rPr lang="en-US" sz="3600" b="1" dirty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48438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9" descr="strongyloides rhabd larva grap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18" y="2601532"/>
            <a:ext cx="7836501" cy="266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862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Rhabditiform larvae </a:t>
            </a:r>
            <a:endParaRPr lang="en-US" dirty="0"/>
          </a:p>
        </p:txBody>
      </p:sp>
      <p:pic>
        <p:nvPicPr>
          <p:cNvPr id="4" name="Picture 7" descr="strong LARV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0127" y="2768957"/>
            <a:ext cx="6205564" cy="31682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93280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4" name="Rectangle 4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endParaRPr lang="en-US" sz="6000" dirty="0">
              <a:solidFill>
                <a:srgbClr val="FF3131"/>
              </a:solidFill>
            </a:endParaRP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1" y="1600200"/>
            <a:ext cx="8075613" cy="24765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200" b="1" dirty="0">
                <a:solidFill>
                  <a:schemeClr val="tx1"/>
                </a:solidFill>
              </a:rPr>
              <a:t>Rhabditiform larva: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- 200 µm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- short buccal cavity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- </a:t>
            </a:r>
            <a:r>
              <a:rPr lang="en-US" sz="3200" b="1" dirty="0" smtClean="0">
                <a:solidFill>
                  <a:schemeClr val="tx1"/>
                </a:solidFill>
              </a:rPr>
              <a:t>Rhabditiform esophagus </a:t>
            </a:r>
            <a:r>
              <a:rPr lang="en-US" sz="3200" b="1" dirty="0">
                <a:solidFill>
                  <a:schemeClr val="tx1"/>
                </a:solidFill>
              </a:rPr>
              <a:t>(1/3 body length)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6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Parthogenesis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Is a natural form of asexual reproduction in which growth and development of </a:t>
            </a:r>
            <a:r>
              <a:rPr lang="en-US" sz="3200" smtClean="0"/>
              <a:t>embryos occur </a:t>
            </a:r>
            <a:r>
              <a:rPr lang="en-US" sz="3200" dirty="0" smtClean="0"/>
              <a:t>without fertilization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8063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It has 2 cycles :</a:t>
            </a:r>
          </a:p>
          <a:p>
            <a:r>
              <a:rPr lang="en-US" sz="3200" dirty="0" smtClean="0"/>
              <a:t>Parasitic life cycle (direct)</a:t>
            </a:r>
          </a:p>
          <a:p>
            <a:r>
              <a:rPr lang="en-US" sz="3200" dirty="0" smtClean="0"/>
              <a:t>Free living cycle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98104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Diagnostic stage : Rhabditiform larvae </a:t>
            </a:r>
          </a:p>
          <a:p>
            <a:r>
              <a:rPr lang="en-US" sz="3200" dirty="0" smtClean="0"/>
              <a:t>Infective stage : Filariform larvae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17013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 smtClean="0"/>
              <a:t>Light  infection is asymptomatic</a:t>
            </a:r>
          </a:p>
          <a:p>
            <a:r>
              <a:rPr lang="en-US" sz="3200" b="1" u="sng" dirty="0" smtClean="0"/>
              <a:t>Intestinal symptoms :</a:t>
            </a:r>
          </a:p>
          <a:p>
            <a:r>
              <a:rPr lang="en-US" sz="3200" dirty="0" smtClean="0"/>
              <a:t> upper Abdominal pain</a:t>
            </a:r>
          </a:p>
          <a:p>
            <a:r>
              <a:rPr lang="en-US" sz="3200" dirty="0" smtClean="0"/>
              <a:t>diarrhea </a:t>
            </a:r>
          </a:p>
          <a:p>
            <a:r>
              <a:rPr lang="en-US" sz="3200" dirty="0" smtClean="0"/>
              <a:t>malabsorption</a:t>
            </a:r>
          </a:p>
          <a:p>
            <a:r>
              <a:rPr lang="en-US" sz="3200" dirty="0" smtClean="0"/>
              <a:t>Vomiting </a:t>
            </a:r>
          </a:p>
          <a:p>
            <a:r>
              <a:rPr lang="en-US" sz="3200" dirty="0" smtClean="0"/>
              <a:t>Steatorrhea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28170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Weight loss</a:t>
            </a:r>
          </a:p>
          <a:p>
            <a:r>
              <a:rPr lang="en-US" sz="3200" dirty="0" smtClean="0"/>
              <a:t>Constipation </a:t>
            </a:r>
          </a:p>
          <a:p>
            <a:r>
              <a:rPr lang="en-US" sz="3200" dirty="0" smtClean="0"/>
              <a:t>Pulmonary symptoms:</a:t>
            </a:r>
          </a:p>
          <a:p>
            <a:r>
              <a:rPr lang="en-US" sz="3200" dirty="0" smtClean="0"/>
              <a:t>Cough </a:t>
            </a:r>
          </a:p>
          <a:p>
            <a:r>
              <a:rPr lang="en-US" sz="3200" dirty="0" smtClean="0"/>
              <a:t>Loffler's syndrome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9518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Loeffler’s syndrome :</a:t>
            </a:r>
          </a:p>
          <a:p>
            <a:pPr marL="0" indent="0">
              <a:buNone/>
            </a:pPr>
            <a:r>
              <a:rPr lang="en-US" sz="3200" dirty="0" smtClean="0"/>
              <a:t>It is a condition characterized by accumulation of </a:t>
            </a:r>
            <a:r>
              <a:rPr lang="en-US" sz="3200" b="1" dirty="0" smtClean="0"/>
              <a:t>Eosinophils</a:t>
            </a:r>
            <a:r>
              <a:rPr lang="en-US" sz="3200" dirty="0" smtClean="0"/>
              <a:t> in the lung in response to parasitic infection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7567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names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Dwarf thread worm</a:t>
            </a:r>
          </a:p>
          <a:p>
            <a:r>
              <a:rPr lang="en-US" sz="3200" dirty="0" smtClean="0"/>
              <a:t>Military worm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4834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Specimen : Stool , duodenal aspirate , sputum </a:t>
            </a:r>
          </a:p>
          <a:p>
            <a:r>
              <a:rPr lang="en-US" sz="3200" dirty="0" smtClean="0"/>
              <a:t>Diagnostic methods :</a:t>
            </a:r>
          </a:p>
          <a:p>
            <a:r>
              <a:rPr lang="en-US" sz="3200" dirty="0" smtClean="0"/>
              <a:t>Wet mount </a:t>
            </a:r>
          </a:p>
          <a:p>
            <a:r>
              <a:rPr lang="en-US" sz="3200" dirty="0" smtClean="0"/>
              <a:t>Formal ether centrifugation concentration technique</a:t>
            </a:r>
          </a:p>
          <a:p>
            <a:r>
              <a:rPr lang="en-US" sz="3200" dirty="0" smtClean="0"/>
              <a:t>Entero capsule ( string)</a:t>
            </a:r>
          </a:p>
          <a:p>
            <a:r>
              <a:rPr lang="en-US" sz="3200" dirty="0" smtClean="0"/>
              <a:t>Water emergence technique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3302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/>
              <a:t>Stool culture techniques :</a:t>
            </a:r>
          </a:p>
          <a:p>
            <a:r>
              <a:rPr lang="en-US" sz="3200" dirty="0"/>
              <a:t>Harada Mori </a:t>
            </a:r>
            <a:r>
              <a:rPr lang="en-US" sz="3200" dirty="0" smtClean="0"/>
              <a:t>filter </a:t>
            </a:r>
            <a:r>
              <a:rPr lang="en-US" sz="3200" dirty="0"/>
              <a:t>paper tube method  </a:t>
            </a:r>
            <a:endParaRPr lang="en-US" sz="3200" dirty="0" smtClean="0"/>
          </a:p>
          <a:p>
            <a:r>
              <a:rPr lang="en-US" sz="3200" dirty="0" smtClean="0"/>
              <a:t>Petridish </a:t>
            </a:r>
            <a:r>
              <a:rPr lang="en-US" sz="3200" dirty="0"/>
              <a:t>(slant culture) technique </a:t>
            </a:r>
            <a:endParaRPr lang="en-US" sz="3200" dirty="0" smtClean="0"/>
          </a:p>
          <a:p>
            <a:r>
              <a:rPr lang="en-US" sz="3200" dirty="0" smtClean="0"/>
              <a:t>Charcoal </a:t>
            </a:r>
            <a:r>
              <a:rPr lang="en-US" sz="3200" dirty="0"/>
              <a:t>culture method </a:t>
            </a:r>
            <a:endParaRPr lang="en-US" sz="3200" dirty="0" smtClean="0"/>
          </a:p>
          <a:p>
            <a:r>
              <a:rPr lang="en-US" sz="3200" dirty="0" smtClean="0"/>
              <a:t>Agar </a:t>
            </a:r>
            <a:r>
              <a:rPr lang="en-US" sz="3200" dirty="0"/>
              <a:t>Plate technique </a:t>
            </a:r>
          </a:p>
        </p:txBody>
      </p:sp>
    </p:spTree>
    <p:extLst>
      <p:ext uri="{BB962C8B-B14F-4D97-AF65-F5344CB8AC3E}">
        <p14:creationId xmlns:p14="http://schemas.microsoft.com/office/powerpoint/2010/main" val="609362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Baermann funnel technique 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21" y="3210414"/>
            <a:ext cx="3997865" cy="286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66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Baermanns apparatus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439" y="1584101"/>
            <a:ext cx="6264547" cy="4494727"/>
          </a:xfrm>
        </p:spPr>
      </p:pic>
    </p:spTree>
    <p:extLst>
      <p:ext uri="{BB962C8B-B14F-4D97-AF65-F5344CB8AC3E}">
        <p14:creationId xmlns:p14="http://schemas.microsoft.com/office/powerpoint/2010/main" val="1013243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Rhabditiform larvae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446" y="1930400"/>
            <a:ext cx="3606124" cy="2733675"/>
          </a:xfrm>
        </p:spPr>
      </p:pic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63" y="1930400"/>
            <a:ext cx="3671043" cy="281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923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female</a:t>
            </a:r>
            <a:endParaRPr lang="en-US" dirty="0"/>
          </a:p>
        </p:txBody>
      </p:sp>
      <p:pic>
        <p:nvPicPr>
          <p:cNvPr id="4" name="Picture 19" descr="adultfemale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143" y="1468913"/>
            <a:ext cx="3231177" cy="36563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27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ELISA</a:t>
            </a:r>
          </a:p>
          <a:p>
            <a:r>
              <a:rPr lang="en-US" sz="3200" dirty="0" smtClean="0"/>
              <a:t>PCR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2612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Prevention&amp; Control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Treatment of patients </a:t>
            </a:r>
          </a:p>
          <a:p>
            <a:r>
              <a:rPr lang="en-US" sz="3200" dirty="0" smtClean="0"/>
              <a:t>Health education </a:t>
            </a:r>
          </a:p>
          <a:p>
            <a:r>
              <a:rPr lang="en-US" sz="3200" dirty="0" smtClean="0"/>
              <a:t>Avoid using of  untreated human feces as fertilizer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1977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u="sng" dirty="0" smtClean="0"/>
              <a:t>Define the following :</a:t>
            </a:r>
          </a:p>
          <a:p>
            <a:r>
              <a:rPr lang="en-US" sz="3200" dirty="0" smtClean="0"/>
              <a:t>Loeffler syndrome ?</a:t>
            </a:r>
          </a:p>
          <a:p>
            <a:r>
              <a:rPr lang="en-US" sz="3200" dirty="0" smtClean="0"/>
              <a:t>Parthogenesis ?</a:t>
            </a:r>
          </a:p>
          <a:p>
            <a:r>
              <a:rPr lang="en-US" sz="3200" dirty="0" smtClean="0"/>
              <a:t>Geohelminthes ?</a:t>
            </a:r>
          </a:p>
          <a:p>
            <a:r>
              <a:rPr lang="en-US" sz="3200" dirty="0" smtClean="0"/>
              <a:t>Mention the diagnostic methods to dwarf thread worm?</a:t>
            </a:r>
          </a:p>
          <a:p>
            <a:r>
              <a:rPr lang="en-US" sz="3200" dirty="0" smtClean="0"/>
              <a:t>Mention two causative agents of </a:t>
            </a:r>
            <a:r>
              <a:rPr lang="en-US" sz="3200" dirty="0" err="1" smtClean="0"/>
              <a:t>eosinophilic</a:t>
            </a:r>
            <a:r>
              <a:rPr lang="en-US" sz="3200" dirty="0" smtClean="0"/>
              <a:t> pneumonia?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11673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Strongyloides stercoralis was known as the “military worm” as it was first found by Lois Normand in 1876 in the feces of French </a:t>
            </a:r>
            <a:r>
              <a:rPr lang="en-US" sz="3200" dirty="0" smtClean="0"/>
              <a:t>soldier.</a:t>
            </a:r>
          </a:p>
        </p:txBody>
      </p:sp>
    </p:spTree>
    <p:extLst>
      <p:ext uri="{BB962C8B-B14F-4D97-AF65-F5344CB8AC3E}">
        <p14:creationId xmlns:p14="http://schemas.microsoft.com/office/powerpoint/2010/main" val="23911815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Hot and humid tropical areas ( south East Asia, Sub Saharan Africa, South America )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795157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Adult female reside in human small intestine ( duodenum, jejunum )</a:t>
            </a:r>
          </a:p>
          <a:p>
            <a:r>
              <a:rPr lang="en-US" sz="3200" dirty="0"/>
              <a:t>whereas the </a:t>
            </a:r>
            <a:r>
              <a:rPr lang="en-US" sz="3200" dirty="0" smtClean="0"/>
              <a:t>free ­</a:t>
            </a:r>
            <a:r>
              <a:rPr lang="en-US" sz="3200" dirty="0"/>
              <a:t>living female worms multiply in the environment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Male worms are always free</a:t>
            </a:r>
            <a:r>
              <a:rPr lang="en-US" sz="3200" dirty="0" smtClean="0"/>
              <a:t>­ living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9975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Penetration of skin by Filariform larvae,  larvae releases hydrolytic enzymes that helps in penetration .</a:t>
            </a:r>
          </a:p>
          <a:p>
            <a:r>
              <a:rPr lang="en-US" sz="3200" dirty="0" smtClean="0"/>
              <a:t>Internal autoinfection </a:t>
            </a:r>
          </a:p>
          <a:p>
            <a:r>
              <a:rPr lang="en-US" sz="3200" dirty="0" smtClean="0"/>
              <a:t>Transmammary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2420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3" y="1133342"/>
            <a:ext cx="8435662" cy="4908684"/>
          </a:xfrm>
        </p:spPr>
      </p:pic>
    </p:spTree>
    <p:extLst>
      <p:ext uri="{BB962C8B-B14F-4D97-AF65-F5344CB8AC3E}">
        <p14:creationId xmlns:p14="http://schemas.microsoft.com/office/powerpoint/2010/main" val="41731371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Strongyloides_LifeCyc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47742"/>
            <a:ext cx="9022284" cy="399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304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981200" y="274638"/>
            <a:ext cx="8229600" cy="633412"/>
          </a:xfrm>
        </p:spPr>
        <p:txBody>
          <a:bodyPr>
            <a:normAutofit fontScale="90000"/>
          </a:bodyPr>
          <a:lstStyle/>
          <a:p>
            <a:pPr rtl="0"/>
            <a:r>
              <a:rPr lang="en-US" sz="5400" dirty="0" smtClean="0">
                <a:solidFill>
                  <a:srgbClr val="FF3131"/>
                </a:solidFill>
              </a:rPr>
              <a:t>Free and parasitic adult female</a:t>
            </a:r>
            <a:endParaRPr lang="en-US" sz="5400" dirty="0">
              <a:solidFill>
                <a:srgbClr val="FF3131"/>
              </a:solidFill>
            </a:endParaRPr>
          </a:p>
        </p:txBody>
      </p:sp>
      <p:sp>
        <p:nvSpPr>
          <p:cNvPr id="44134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661374" y="1828800"/>
            <a:ext cx="3901225" cy="4325939"/>
          </a:xfrm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000" b="1" u="sng" dirty="0">
                <a:solidFill>
                  <a:schemeClr val="tx1"/>
                </a:solidFill>
              </a:rPr>
              <a:t>Free living female:</a:t>
            </a:r>
          </a:p>
          <a:p>
            <a:pPr algn="l" rtl="0">
              <a:lnSpc>
                <a:spcPct val="150000"/>
              </a:lnSpc>
              <a:buFontTx/>
              <a:buChar char="-"/>
            </a:pPr>
            <a:r>
              <a:rPr lang="en-US" sz="2800" b="1" dirty="0"/>
              <a:t>1 mm</a:t>
            </a:r>
          </a:p>
          <a:p>
            <a:pPr algn="l" rtl="0">
              <a:lnSpc>
                <a:spcPct val="150000"/>
              </a:lnSpc>
              <a:buFontTx/>
              <a:buChar char="-"/>
            </a:pPr>
            <a:r>
              <a:rPr lang="en-US" sz="2800" b="1" dirty="0" smtClean="0"/>
              <a:t>Rhabditiform esophagus</a:t>
            </a:r>
            <a:endParaRPr lang="en-US" sz="2800" b="1" dirty="0"/>
          </a:p>
          <a:p>
            <a:pPr marL="0" indent="0" algn="l" rtl="0">
              <a:lnSpc>
                <a:spcPct val="150000"/>
              </a:lnSpc>
              <a:buNone/>
            </a:pPr>
            <a:endParaRPr lang="en-US" sz="2800" b="1" dirty="0"/>
          </a:p>
        </p:txBody>
      </p:sp>
      <p:sp>
        <p:nvSpPr>
          <p:cNvPr id="4413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664200" y="1628775"/>
            <a:ext cx="5003800" cy="3024188"/>
          </a:xfrm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spcBef>
                <a:spcPct val="0"/>
              </a:spcBef>
            </a:pPr>
            <a:r>
              <a:rPr lang="en-US" sz="2000" b="1" u="sng" dirty="0">
                <a:solidFill>
                  <a:schemeClr val="tx1"/>
                </a:solidFill>
              </a:rPr>
              <a:t>Parasitic female:</a:t>
            </a:r>
          </a:p>
          <a:p>
            <a:pPr algn="l" rtl="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en-US" sz="2800" b="1" dirty="0"/>
              <a:t>2.2 mm </a:t>
            </a:r>
          </a:p>
          <a:p>
            <a:pPr algn="l" rtl="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en-US" sz="2800" b="1" dirty="0"/>
              <a:t>cylindrical </a:t>
            </a:r>
            <a:r>
              <a:rPr lang="en-US" sz="2800" b="1" dirty="0" smtClean="0"/>
              <a:t>esophagus</a:t>
            </a:r>
            <a:endParaRPr lang="en-US" sz="2800" b="1" dirty="0"/>
          </a:p>
          <a:p>
            <a:pPr algn="l" rtl="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02630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413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41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413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41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41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441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9" grpId="0" build="p" animBg="1"/>
      <p:bldP spid="441350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252</TotalTime>
  <Words>337</Words>
  <Application>Microsoft Office PowerPoint</Application>
  <PresentationFormat>Widescreen</PresentationFormat>
  <Paragraphs>79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Garamond</vt:lpstr>
      <vt:lpstr>Times New Roman</vt:lpstr>
      <vt:lpstr>Organic</vt:lpstr>
      <vt:lpstr>Strongyloides stercoralis</vt:lpstr>
      <vt:lpstr>Common names </vt:lpstr>
      <vt:lpstr>History </vt:lpstr>
      <vt:lpstr>Distribution </vt:lpstr>
      <vt:lpstr>Habitat </vt:lpstr>
      <vt:lpstr>Modes of transmission </vt:lpstr>
      <vt:lpstr>Life cycle </vt:lpstr>
      <vt:lpstr>PowerPoint Presentation</vt:lpstr>
      <vt:lpstr>Free and parasitic adult female</vt:lpstr>
      <vt:lpstr>PowerPoint Presentation</vt:lpstr>
      <vt:lpstr>PowerPoint Presentation</vt:lpstr>
      <vt:lpstr>Rhabditiform larvae </vt:lpstr>
      <vt:lpstr>PowerPoint Presentation</vt:lpstr>
      <vt:lpstr>Parthogenesis </vt:lpstr>
      <vt:lpstr>PowerPoint Presentation</vt:lpstr>
      <vt:lpstr>PowerPoint Presentation</vt:lpstr>
      <vt:lpstr>Clinical features </vt:lpstr>
      <vt:lpstr>PowerPoint Presentation</vt:lpstr>
      <vt:lpstr>PowerPoint Presentation</vt:lpstr>
      <vt:lpstr>Lab diagnosis </vt:lpstr>
      <vt:lpstr>PowerPoint Presentation</vt:lpstr>
      <vt:lpstr>PowerPoint Presentation</vt:lpstr>
      <vt:lpstr>Baermanns apparatus </vt:lpstr>
      <vt:lpstr>Rhabditiform larvae </vt:lpstr>
      <vt:lpstr>Adult female</vt:lpstr>
      <vt:lpstr>PowerPoint Presentation</vt:lpstr>
      <vt:lpstr>Prevention&amp; Control  </vt:lpstr>
      <vt:lpstr>Quiz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Strongyloides stercoralis</dc:title>
  <dc:creator>Mosab Nouraldein</dc:creator>
  <cp:lastModifiedBy>Mosab Nouraldein</cp:lastModifiedBy>
  <cp:revision>23</cp:revision>
  <dcterms:created xsi:type="dcterms:W3CDTF">2017-05-01T21:28:16Z</dcterms:created>
  <dcterms:modified xsi:type="dcterms:W3CDTF">2018-03-19T04:50:07Z</dcterms:modified>
</cp:coreProperties>
</file>