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74" r:id="rId7"/>
    <p:sldId id="275" r:id="rId8"/>
    <p:sldId id="260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3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706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4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9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963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764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918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171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1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99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50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93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8721-4B98-4E6D-A0A6-71E126B1C87F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92AB4-4597-4FCA-9ED7-111F788EFB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78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Bradley Hand ITC" pitchFamily="66" charset="0"/>
              </a:rPr>
              <a:t>Tutorials </a:t>
            </a:r>
            <a:endParaRPr lang="en-US" dirty="0">
              <a:solidFill>
                <a:srgbClr val="7030A0"/>
              </a:solidFill>
              <a:latin typeface="Bradley Hand ITC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  <a:latin typeface="Cooper Black" pitchFamily="18" charset="0"/>
              </a:rPr>
              <a:t>Medical </a:t>
            </a:r>
            <a:r>
              <a:rPr lang="en-US" b="1" dirty="0" smtClean="0">
                <a:solidFill>
                  <a:schemeClr val="accent2"/>
                </a:solidFill>
                <a:latin typeface="Cooper Black" pitchFamily="18" charset="0"/>
              </a:rPr>
              <a:t>parasitology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Bradley Hand ITC" pitchFamily="66" charset="0"/>
              </a:rPr>
              <a:t>Mosab </a:t>
            </a:r>
            <a:r>
              <a:rPr lang="en-US" i="1" dirty="0" err="1" smtClean="0">
                <a:solidFill>
                  <a:srgbClr val="FF0000"/>
                </a:solidFill>
                <a:latin typeface="Bradley Hand ITC" pitchFamily="66" charset="0"/>
              </a:rPr>
              <a:t>Nouraldein</a:t>
            </a:r>
            <a:r>
              <a:rPr lang="en-US" i="1" dirty="0" smtClean="0">
                <a:solidFill>
                  <a:srgbClr val="FF0000"/>
                </a:solidFill>
                <a:latin typeface="Bradley Hand ITC" pitchFamily="66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Bradley Hand ITC" pitchFamily="66" charset="0"/>
              </a:rPr>
              <a:t> </a:t>
            </a:r>
            <a:endParaRPr lang="en-US" i="1" dirty="0">
              <a:solidFill>
                <a:srgbClr val="FF0000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1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stSnd>
            <p:snd r:embed="rId2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chemeClr val="tx2"/>
                </a:solidFill>
              </a:rPr>
              <a:t>Intermediate hosts are divided into: </a:t>
            </a:r>
          </a:p>
          <a:p>
            <a:pPr marL="514350" indent="-514350">
              <a:buAutoNum type="alphaLcParenR"/>
            </a:pPr>
            <a:r>
              <a:rPr lang="en-US" dirty="0" smtClean="0"/>
              <a:t>Passive intermediate host (e.g. snails)</a:t>
            </a:r>
          </a:p>
          <a:p>
            <a:pPr marL="514350" indent="-514350">
              <a:buAutoNum type="alphaLcParenR"/>
            </a:pPr>
            <a:r>
              <a:rPr lang="en-US" dirty="0" smtClean="0"/>
              <a:t>Active intermediate host </a:t>
            </a:r>
            <a:r>
              <a:rPr lang="en-US" dirty="0" smtClean="0"/>
              <a:t>(e.g. Tse </a:t>
            </a:r>
            <a:r>
              <a:rPr lang="en-US" dirty="0" smtClean="0"/>
              <a:t>tse</a:t>
            </a:r>
            <a:r>
              <a:rPr lang="en-US" dirty="0" smtClean="0"/>
              <a:t> fly)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89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c) Reservoir host:</a:t>
            </a:r>
          </a:p>
          <a:p>
            <a:pPr marL="0" indent="0">
              <a:buNone/>
            </a:pPr>
            <a:r>
              <a:rPr lang="en-US" dirty="0" smtClean="0"/>
              <a:t>A primary host that harbors the pathogen but shows no ill effects  and  serves as  a source of infection.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60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Paratenic host: </a:t>
            </a:r>
          </a:p>
          <a:p>
            <a:pPr marL="0" indent="0">
              <a:buNone/>
            </a:pPr>
            <a:r>
              <a:rPr lang="en-US" dirty="0" smtClean="0"/>
              <a:t>An intermediate host whose presence may be required for the completion of a parasite’s life cycle but in which  no development of the parasite occurs.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53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Life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Life cycle is the cycle of development begins from the definitive  and back to the definitive host.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6" name="Curved Left Arrow 5"/>
          <p:cNvSpPr/>
          <p:nvPr/>
        </p:nvSpPr>
        <p:spPr>
          <a:xfrm>
            <a:off x="5257800" y="3200400"/>
            <a:ext cx="2362200" cy="25908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urved Right Arrow 6"/>
          <p:cNvSpPr/>
          <p:nvPr/>
        </p:nvSpPr>
        <p:spPr>
          <a:xfrm>
            <a:off x="1828800" y="3203448"/>
            <a:ext cx="2667000" cy="25877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962399" y="2971800"/>
            <a:ext cx="1828799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Definitive host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810000" y="4497324"/>
            <a:ext cx="1981199" cy="15917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smtClean="0">
                <a:solidFill>
                  <a:schemeClr val="tx2"/>
                </a:solidFill>
              </a:rPr>
              <a:t>Definitive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host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29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Types of life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a)Direct </a:t>
            </a:r>
            <a:r>
              <a:rPr lang="en-US" b="1" u="sng" dirty="0" smtClean="0">
                <a:solidFill>
                  <a:srgbClr val="7030A0"/>
                </a:solidFill>
              </a:rPr>
              <a:t>life cycle:</a:t>
            </a:r>
          </a:p>
          <a:p>
            <a:pPr marL="0" indent="0">
              <a:buNone/>
            </a:pPr>
            <a:r>
              <a:rPr lang="en-US" dirty="0" smtClean="0"/>
              <a:t>A parasite life cycle in which the parasite is transmitted directly from host to host without an intermediate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10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b)Indirect </a:t>
            </a:r>
            <a:r>
              <a:rPr lang="en-US" b="1" u="sng" dirty="0" smtClean="0">
                <a:solidFill>
                  <a:srgbClr val="7030A0"/>
                </a:solidFill>
              </a:rPr>
              <a:t>life cycle: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A parasite life cycle in which the parasite is transmitted directly from host to host </a:t>
            </a:r>
            <a:r>
              <a:rPr lang="en-US" dirty="0" smtClean="0">
                <a:solidFill>
                  <a:prstClr val="black"/>
                </a:solidFill>
              </a:rPr>
              <a:t>with </a:t>
            </a:r>
            <a:r>
              <a:rPr lang="en-US" dirty="0">
                <a:solidFill>
                  <a:prstClr val="black"/>
                </a:solidFill>
              </a:rPr>
              <a:t>an intermediate 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869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Host parasite relationship(symbiosis)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Symbiosis: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An association in which both organisms are so dependent upon each other that one can not live without the help of the other.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( the living together of two organisms or more)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9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Types of symbiosis(HPR)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A) Commensalism:</a:t>
            </a:r>
          </a:p>
          <a:p>
            <a:pPr marL="0" indent="0">
              <a:buNone/>
            </a:pPr>
            <a:r>
              <a:rPr lang="en-US" dirty="0" smtClean="0"/>
              <a:t>An association in which the parasite only is deriving benefit without causing injury to its host. (+/0).</a:t>
            </a:r>
          </a:p>
        </p:txBody>
      </p:sp>
    </p:spTree>
    <p:extLst>
      <p:ext uri="{BB962C8B-B14F-4D97-AF65-F5344CB8AC3E}">
        <p14:creationId xmlns:p14="http://schemas.microsoft.com/office/powerpoint/2010/main" val="4274114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B) Parasitism:</a:t>
            </a:r>
          </a:p>
          <a:p>
            <a:pPr marL="0" indent="0">
              <a:buNone/>
            </a:pPr>
            <a:r>
              <a:rPr lang="en-US" dirty="0" smtClean="0"/>
              <a:t>An association in which the parasite derives benefits and  host suffers some injury (+/-)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2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c) Mutualism :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An association in </a:t>
            </a:r>
            <a:r>
              <a:rPr lang="en-US" dirty="0" smtClean="0">
                <a:solidFill>
                  <a:prstClr val="black"/>
                </a:solidFill>
              </a:rPr>
              <a:t>which both organisms benefit (+/+)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69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b="1" dirty="0" smtClean="0">
                <a:latin typeface="Gabriola" pitchFamily="82" charset="0"/>
                <a:ea typeface="+mn-ea"/>
                <a:cs typeface="Aharoni" pitchFamily="2" charset="-79"/>
              </a:rPr>
              <a:t>Medical parasitology </a:t>
            </a:r>
            <a:br>
              <a:rPr lang="en-US" sz="3200" b="1" dirty="0" smtClean="0">
                <a:latin typeface="Gabriola" pitchFamily="82" charset="0"/>
                <a:ea typeface="+mn-ea"/>
                <a:cs typeface="Aharoni" pitchFamily="2" charset="-79"/>
              </a:rPr>
            </a:br>
            <a:endParaRPr lang="en-US" b="1" dirty="0">
              <a:latin typeface="Gabriola" pitchFamily="82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Branch of medical sciences dealing with organisms( =parasites) which live temporarily or permanently , on or within the human body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02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stSnd>
            <p:snd r:embed="rId2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Classification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rgbClr val="7030A0"/>
                </a:solidFill>
              </a:rPr>
              <a:t>Parasites are classified into:</a:t>
            </a:r>
          </a:p>
          <a:p>
            <a:pPr marL="514350" indent="-514350">
              <a:buAutoNum type="alphaLcParenR"/>
            </a:pPr>
            <a:r>
              <a:rPr lang="en-US" b="1" dirty="0" smtClean="0">
                <a:solidFill>
                  <a:schemeClr val="tx2"/>
                </a:solidFill>
              </a:rPr>
              <a:t>Protozoa</a:t>
            </a:r>
            <a:r>
              <a:rPr lang="en-US" dirty="0" smtClean="0">
                <a:solidFill>
                  <a:schemeClr val="tx2"/>
                </a:solidFill>
              </a:rPr>
              <a:t> ( unicellular parasites)</a:t>
            </a:r>
          </a:p>
          <a:p>
            <a:pPr marL="514350" indent="-514350">
              <a:buAutoNum type="alphaLcParenR"/>
            </a:pPr>
            <a:r>
              <a:rPr lang="en-US" b="1" dirty="0" smtClean="0">
                <a:solidFill>
                  <a:schemeClr val="tx2"/>
                </a:solidFill>
              </a:rPr>
              <a:t>Metazoa</a:t>
            </a:r>
            <a:r>
              <a:rPr lang="en-US" dirty="0" smtClean="0">
                <a:solidFill>
                  <a:schemeClr val="tx2"/>
                </a:solidFill>
              </a:rPr>
              <a:t> (multicellular parasites)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5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Classes of protozoa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a)Sarcomastigophora: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Sarcodina : move by </a:t>
            </a:r>
            <a:r>
              <a:rPr lang="en-US" dirty="0" smtClean="0">
                <a:solidFill>
                  <a:srgbClr val="FF0000"/>
                </a:solidFill>
              </a:rPr>
              <a:t>pseudopodium</a:t>
            </a:r>
            <a:r>
              <a:rPr lang="en-US" dirty="0" smtClean="0"/>
              <a:t> (e.g. amoeba).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Mastigophora: move by </a:t>
            </a:r>
            <a:r>
              <a:rPr lang="en-US" dirty="0" smtClean="0">
                <a:solidFill>
                  <a:srgbClr val="FF0000"/>
                </a:solidFill>
              </a:rPr>
              <a:t>flagella</a:t>
            </a:r>
            <a:r>
              <a:rPr lang="en-US" dirty="0" smtClean="0"/>
              <a:t> (e.g. Giardia lamblia) </a:t>
            </a:r>
          </a:p>
          <a:p>
            <a:pPr marL="0" indent="0">
              <a:buNone/>
            </a:pPr>
            <a:r>
              <a:rPr lang="en-US" b="1" u="sng" dirty="0" smtClean="0"/>
              <a:t>b)Ciliophora: </a:t>
            </a:r>
            <a:r>
              <a:rPr lang="en-US" dirty="0" smtClean="0"/>
              <a:t> (ciliate) : move by </a:t>
            </a:r>
            <a:r>
              <a:rPr lang="en-US" dirty="0" smtClean="0">
                <a:solidFill>
                  <a:srgbClr val="FF0000"/>
                </a:solidFill>
              </a:rPr>
              <a:t>cilia </a:t>
            </a:r>
          </a:p>
          <a:p>
            <a:pPr marL="0" indent="0">
              <a:buNone/>
            </a:pPr>
            <a:r>
              <a:rPr lang="en-US" b="1" u="sng" dirty="0" smtClean="0"/>
              <a:t>c)Sporozoa</a:t>
            </a:r>
            <a:r>
              <a:rPr lang="en-US" dirty="0" smtClean="0"/>
              <a:t> : (coccidia)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570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Metazoan parasites are divided into:</a:t>
            </a:r>
          </a:p>
          <a:p>
            <a:r>
              <a:rPr lang="en-US" dirty="0" smtClean="0"/>
              <a:t>A) arthropods </a:t>
            </a:r>
          </a:p>
          <a:p>
            <a:r>
              <a:rPr lang="en-US" dirty="0" smtClean="0"/>
              <a:t>B) helminthes (worms)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09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u="sng" dirty="0" smtClean="0"/>
              <a:t>Helminthes</a:t>
            </a:r>
            <a:r>
              <a:rPr lang="en-US" u="sng" dirty="0" smtClean="0"/>
              <a:t> are classified into:</a:t>
            </a:r>
            <a:endParaRPr lang="en-US" u="sng" dirty="0"/>
          </a:p>
        </p:txBody>
      </p:sp>
      <p:sp>
        <p:nvSpPr>
          <p:cNvPr id="4" name="Left-Right Arrow Callout 3"/>
          <p:cNvSpPr/>
          <p:nvPr/>
        </p:nvSpPr>
        <p:spPr>
          <a:xfrm>
            <a:off x="2057400" y="2362200"/>
            <a:ext cx="1524000" cy="2743200"/>
          </a:xfrm>
          <a:prstGeom prst="leftRight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Alternate Process 4"/>
          <p:cNvSpPr/>
          <p:nvPr/>
        </p:nvSpPr>
        <p:spPr>
          <a:xfrm>
            <a:off x="3581400" y="2362200"/>
            <a:ext cx="2209800" cy="259080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Platyhelminthes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Flowchart: Alternate Process 6"/>
          <p:cNvSpPr/>
          <p:nvPr/>
        </p:nvSpPr>
        <p:spPr>
          <a:xfrm flipH="1">
            <a:off x="-20782" y="2514600"/>
            <a:ext cx="2078182" cy="2438400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Nematodes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36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Platyhelminthes </a:t>
            </a:r>
            <a:endParaRPr lang="en-US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953000" y="2057400"/>
            <a:ext cx="190500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971800" y="2057400"/>
            <a:ext cx="8382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eart 8"/>
          <p:cNvSpPr/>
          <p:nvPr/>
        </p:nvSpPr>
        <p:spPr>
          <a:xfrm>
            <a:off x="1371600" y="3886200"/>
            <a:ext cx="3124200" cy="22098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Cestodes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Heart 9"/>
          <p:cNvSpPr/>
          <p:nvPr/>
        </p:nvSpPr>
        <p:spPr>
          <a:xfrm>
            <a:off x="5638800" y="3733800"/>
            <a:ext cx="2743200" cy="23622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Trematodes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(flukes)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05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Trematodes( flukes) are divided according to their residing's (habitat) into: </a:t>
            </a:r>
          </a:p>
          <a:p>
            <a:pPr marL="0" indent="0">
              <a:buNone/>
            </a:pPr>
            <a:r>
              <a:rPr lang="en-US" b="1" dirty="0" smtClean="0"/>
              <a:t>Blood flukes: </a:t>
            </a:r>
            <a:r>
              <a:rPr lang="en-US" i="1" dirty="0"/>
              <a:t>S</a:t>
            </a:r>
            <a:r>
              <a:rPr lang="en-US" i="1" dirty="0" smtClean="0"/>
              <a:t>chistosoma species</a:t>
            </a:r>
          </a:p>
          <a:p>
            <a:pPr marL="0" indent="0">
              <a:buNone/>
            </a:pPr>
            <a:r>
              <a:rPr lang="en-US" b="1" dirty="0" smtClean="0"/>
              <a:t>Liver flukes:  </a:t>
            </a:r>
            <a:r>
              <a:rPr lang="en-US" i="1" dirty="0"/>
              <a:t>F</a:t>
            </a:r>
            <a:r>
              <a:rPr lang="en-US" i="1" dirty="0" smtClean="0"/>
              <a:t>asciola species</a:t>
            </a:r>
          </a:p>
          <a:p>
            <a:pPr marL="0" indent="0">
              <a:buNone/>
            </a:pPr>
            <a:r>
              <a:rPr lang="en-US" b="1" dirty="0" smtClean="0"/>
              <a:t>Intestinal flukes: </a:t>
            </a:r>
            <a:r>
              <a:rPr lang="en-US" dirty="0" smtClean="0"/>
              <a:t>e.g.</a:t>
            </a:r>
            <a:r>
              <a:rPr lang="en-US" b="1" dirty="0" smtClean="0"/>
              <a:t> </a:t>
            </a:r>
            <a:r>
              <a:rPr lang="en-US" i="1" dirty="0"/>
              <a:t>F</a:t>
            </a:r>
            <a:r>
              <a:rPr lang="en-US" i="1" dirty="0" smtClean="0"/>
              <a:t>asciolopsis</a:t>
            </a:r>
            <a:r>
              <a:rPr lang="en-US" b="1" i="1" dirty="0" smtClean="0"/>
              <a:t> </a:t>
            </a:r>
            <a:r>
              <a:rPr lang="en-US" i="1" dirty="0" smtClean="0"/>
              <a:t>buski </a:t>
            </a:r>
          </a:p>
          <a:p>
            <a:pPr marL="0" indent="0">
              <a:buNone/>
            </a:pPr>
            <a:r>
              <a:rPr lang="en-US" b="1" dirty="0" smtClean="0"/>
              <a:t>Lung flukes: </a:t>
            </a:r>
            <a:r>
              <a:rPr lang="en-US" i="1" dirty="0" smtClean="0"/>
              <a:t>Paragonimus westermani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1724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latin typeface="Gabriola" pitchFamily="82" charset="0"/>
              </a:rPr>
              <a:t>General features of  flukes (trematodes)</a:t>
            </a:r>
            <a:endParaRPr lang="en-US" sz="3600" b="1" dirty="0">
              <a:latin typeface="Gabriola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Dorso-ventrally flattened</a:t>
            </a:r>
          </a:p>
          <a:p>
            <a:r>
              <a:rPr lang="en-US" dirty="0" smtClean="0"/>
              <a:t>No body cavity </a:t>
            </a:r>
          </a:p>
          <a:p>
            <a:r>
              <a:rPr lang="en-US" dirty="0" smtClean="0"/>
              <a:t>Leaf like , except schistosoma species </a:t>
            </a:r>
          </a:p>
          <a:p>
            <a:r>
              <a:rPr lang="en-US" dirty="0" smtClean="0"/>
              <a:t>Hermaphrodite , </a:t>
            </a:r>
            <a:r>
              <a:rPr lang="en-US" dirty="0">
                <a:solidFill>
                  <a:prstClr val="black"/>
                </a:solidFill>
              </a:rPr>
              <a:t>except schistosoma </a:t>
            </a:r>
            <a:r>
              <a:rPr lang="en-US" dirty="0" smtClean="0">
                <a:solidFill>
                  <a:prstClr val="black"/>
                </a:solidFill>
              </a:rPr>
              <a:t>species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40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Medical parasitology classes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) Medical Protozoology </a:t>
            </a:r>
          </a:p>
          <a:p>
            <a:pPr marL="0" indent="0">
              <a:buNone/>
            </a:pPr>
            <a:r>
              <a:rPr lang="en-US" dirty="0" smtClean="0"/>
              <a:t>B) Medical Helminthology 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) Medical Entomology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91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Parasite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An organism that lives in or on another organism and benefits by deriving nutrients at the host’s expense.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93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Types of parasites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Endoparasite (endozoa):</a:t>
            </a:r>
          </a:p>
          <a:p>
            <a:pPr marL="0" indent="0">
              <a:buNone/>
            </a:pPr>
            <a:r>
              <a:rPr lang="en-US" dirty="0" smtClean="0"/>
              <a:t>Parasite lives inside the host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Ectoparasite (ectozoa):</a:t>
            </a:r>
          </a:p>
          <a:p>
            <a:pPr marL="0" indent="0">
              <a:buNone/>
            </a:pPr>
            <a:r>
              <a:rPr lang="en-US" dirty="0" smtClean="0"/>
              <a:t>Parasite lives outside (body surface) the host 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Epiparasite:</a:t>
            </a:r>
          </a:p>
          <a:p>
            <a:pPr marL="0" indent="0">
              <a:buNone/>
            </a:pPr>
            <a:r>
              <a:rPr lang="en-US" dirty="0" smtClean="0"/>
              <a:t>Parasite feed on other parasite in a relation known as hyperparasitism.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479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Temporary parasite:</a:t>
            </a:r>
          </a:p>
          <a:p>
            <a:pPr marL="0" indent="0">
              <a:buNone/>
            </a:pPr>
            <a:r>
              <a:rPr lang="en-US" dirty="0" smtClean="0"/>
              <a:t>Stay in its host for short period.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Permanent parasite: </a:t>
            </a:r>
          </a:p>
          <a:p>
            <a:pPr marL="0" indent="0">
              <a:buNone/>
            </a:pPr>
            <a:r>
              <a:rPr lang="en-US" dirty="0" smtClean="0"/>
              <a:t>Leads parasitic life throughout the whole period of its life.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Obligatory parasite:</a:t>
            </a:r>
          </a:p>
          <a:p>
            <a:pPr marL="0" indent="0">
              <a:buNone/>
            </a:pPr>
            <a:r>
              <a:rPr lang="en-US" dirty="0" smtClean="0"/>
              <a:t>Can not exist without  the parasitic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01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Accidental parasite:</a:t>
            </a:r>
          </a:p>
          <a:p>
            <a:pPr marL="0" indent="0">
              <a:buNone/>
            </a:pPr>
            <a:r>
              <a:rPr lang="en-US" dirty="0" smtClean="0"/>
              <a:t>Attacks an unusual host 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Wandering or aberrant parasite:</a:t>
            </a:r>
          </a:p>
          <a:p>
            <a:pPr marL="0" indent="0">
              <a:buNone/>
            </a:pPr>
            <a:r>
              <a:rPr lang="en-US" dirty="0" smtClean="0"/>
              <a:t>Happens to reach a place where it cannot live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51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Host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An organism that harbors a parasitic stage, providing nourishment and/or shelter to the parasite.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59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Types of host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a)Primary (definitive) host: </a:t>
            </a:r>
          </a:p>
          <a:p>
            <a:pPr marL="0" indent="0">
              <a:buNone/>
            </a:pPr>
            <a:r>
              <a:rPr lang="en-US" dirty="0" smtClean="0"/>
              <a:t>An organism that supports the adult  stages or sexually mature reproductive form of a parasite.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b)Intermediate host: </a:t>
            </a:r>
          </a:p>
          <a:p>
            <a:pPr marL="0" indent="0">
              <a:buNone/>
            </a:pPr>
            <a:r>
              <a:rPr lang="en-US" dirty="0" smtClean="0"/>
              <a:t>An organism that hosts the asexual form of the parasite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7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610</Words>
  <Application>Microsoft Office PowerPoint</Application>
  <PresentationFormat>On-screen Show (4:3)</PresentationFormat>
  <Paragraphs>93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Tutorials </vt:lpstr>
      <vt:lpstr>Medical parasitology  </vt:lpstr>
      <vt:lpstr>Medical parasitology classes </vt:lpstr>
      <vt:lpstr>Parasite </vt:lpstr>
      <vt:lpstr>Types of parasites </vt:lpstr>
      <vt:lpstr>PowerPoint Presentation</vt:lpstr>
      <vt:lpstr>PowerPoint Presentation</vt:lpstr>
      <vt:lpstr>Host </vt:lpstr>
      <vt:lpstr>Types of host</vt:lpstr>
      <vt:lpstr>PowerPoint Presentation</vt:lpstr>
      <vt:lpstr>PowerPoint Presentation</vt:lpstr>
      <vt:lpstr>PowerPoint Presentation</vt:lpstr>
      <vt:lpstr>Life cycle</vt:lpstr>
      <vt:lpstr>Types of life cycle</vt:lpstr>
      <vt:lpstr>PowerPoint Presentation</vt:lpstr>
      <vt:lpstr>Host parasite relationship(symbiosis)</vt:lpstr>
      <vt:lpstr>Types of symbiosis(HPR)</vt:lpstr>
      <vt:lpstr>PowerPoint Presentation</vt:lpstr>
      <vt:lpstr>PowerPoint Presentation</vt:lpstr>
      <vt:lpstr>Classification </vt:lpstr>
      <vt:lpstr>Classes of protozoa</vt:lpstr>
      <vt:lpstr>PowerPoint Presentation</vt:lpstr>
      <vt:lpstr>PowerPoint Presentation</vt:lpstr>
      <vt:lpstr>PowerPoint Presentation</vt:lpstr>
      <vt:lpstr>PowerPoint Presentation</vt:lpstr>
      <vt:lpstr>General features of  flukes (trematodes)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Tutorials</dc:title>
  <dc:creator>mosab nour</dc:creator>
  <cp:lastModifiedBy>mosab nour</cp:lastModifiedBy>
  <cp:revision>53</cp:revision>
  <dcterms:created xsi:type="dcterms:W3CDTF">2018-05-24T10:57:24Z</dcterms:created>
  <dcterms:modified xsi:type="dcterms:W3CDTF">2018-05-24T21:28:13Z</dcterms:modified>
</cp:coreProperties>
</file>