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4" r:id="rId6"/>
    <p:sldId id="274" r:id="rId7"/>
    <p:sldId id="275" r:id="rId8"/>
    <p:sldId id="260" r:id="rId9"/>
    <p:sldId id="262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83" r:id="rId20"/>
    <p:sldId id="276" r:id="rId21"/>
    <p:sldId id="277" r:id="rId22"/>
    <p:sldId id="278" r:id="rId23"/>
    <p:sldId id="279" r:id="rId24"/>
    <p:sldId id="280" r:id="rId25"/>
    <p:sldId id="281" r:id="rId26"/>
    <p:sldId id="282" r:id="rId2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958721-4B98-4E6D-A0A6-71E126B1C87F}" type="datetimeFigureOut">
              <a:rPr lang="en-US" smtClean="0"/>
              <a:t>5/24/2018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392AB4-4597-4FCA-9ED7-111F788EFB5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57069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400">
        <p14:honeycomb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958721-4B98-4E6D-A0A6-71E126B1C87F}" type="datetimeFigureOut">
              <a:rPr lang="en-US" smtClean="0"/>
              <a:t>5/24/2018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392AB4-4597-4FCA-9ED7-111F788EFB5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86407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400">
        <p14:honeycomb/>
      </p:transition>
    </mc:Choice>
    <mc:Fallback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958721-4B98-4E6D-A0A6-71E126B1C87F}" type="datetimeFigureOut">
              <a:rPr lang="en-US" smtClean="0"/>
              <a:t>5/24/2018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392AB4-4597-4FCA-9ED7-111F788EFB5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45927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400">
        <p14:honeycomb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958721-4B98-4E6D-A0A6-71E126B1C87F}" type="datetimeFigureOut">
              <a:rPr lang="en-US" smtClean="0"/>
              <a:t>5/24/2018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392AB4-4597-4FCA-9ED7-111F788EFB5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796388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400">
        <p14:honeycomb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958721-4B98-4E6D-A0A6-71E126B1C87F}" type="datetimeFigureOut">
              <a:rPr lang="en-US" smtClean="0"/>
              <a:t>5/24/2018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392AB4-4597-4FCA-9ED7-111F788EFB5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27644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400">
        <p14:honeycomb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958721-4B98-4E6D-A0A6-71E126B1C87F}" type="datetimeFigureOut">
              <a:rPr lang="en-US" smtClean="0"/>
              <a:t>5/24/2018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392AB4-4597-4FCA-9ED7-111F788EFB5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691819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400">
        <p14:honeycomb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958721-4B98-4E6D-A0A6-71E126B1C87F}" type="datetimeFigureOut">
              <a:rPr lang="en-US" smtClean="0"/>
              <a:t>5/24/2018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392AB4-4597-4FCA-9ED7-111F788EFB5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417147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400">
        <p14:honeycomb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958721-4B98-4E6D-A0A6-71E126B1C87F}" type="datetimeFigureOut">
              <a:rPr lang="en-US" smtClean="0"/>
              <a:t>5/24/2018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392AB4-4597-4FCA-9ED7-111F788EFB5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5615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400">
        <p14:honeycomb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958721-4B98-4E6D-A0A6-71E126B1C87F}" type="datetimeFigureOut">
              <a:rPr lang="en-US" smtClean="0"/>
              <a:t>5/24/2018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392AB4-4597-4FCA-9ED7-111F788EFB5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049915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400">
        <p14:honeycomb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958721-4B98-4E6D-A0A6-71E126B1C87F}" type="datetimeFigureOut">
              <a:rPr lang="en-US" smtClean="0"/>
              <a:t>5/24/2018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392AB4-4597-4FCA-9ED7-111F788EFB5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95069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400">
        <p14:honeycomb/>
      </p:transition>
    </mc:Choice>
    <mc:Fallback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958721-4B98-4E6D-A0A6-71E126B1C87F}" type="datetimeFigureOut">
              <a:rPr lang="en-US" smtClean="0"/>
              <a:t>5/24/2018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392AB4-4597-4FCA-9ED7-111F788EFB5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10936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400">
        <p14:honeycomb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58721-4B98-4E6D-A0A6-71E126B1C87F}" type="datetimeFigureOut">
              <a:rPr lang="en-US" smtClean="0"/>
              <a:t>5/24/2018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392AB4-4597-4FCA-9ED7-111F788EFB5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97890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4="http://schemas.microsoft.com/office/powerpoint/2010/main" Requires="p14">
      <p:transition spd="slow" p14:dur="4400">
        <p14:honeycomb/>
      </p:transition>
    </mc:Choice>
    <mc:Fallback>
      <p:transition spd="slow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7030A0"/>
                </a:solidFill>
                <a:latin typeface="Bradley Hand ITC" pitchFamily="66" charset="0"/>
              </a:rPr>
              <a:t>Tutorials </a:t>
            </a:r>
            <a:endParaRPr lang="en-US" dirty="0">
              <a:solidFill>
                <a:srgbClr val="7030A0"/>
              </a:solidFill>
              <a:latin typeface="Bradley Hand ITC" pitchFamily="66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solidFill>
            <a:srgbClr val="92D050"/>
          </a:solidFill>
          <a:ln>
            <a:solidFill>
              <a:srgbClr val="C00000"/>
            </a:solidFill>
          </a:ln>
        </p:spPr>
        <p:txBody>
          <a:bodyPr/>
          <a:lstStyle/>
          <a:p>
            <a:r>
              <a:rPr lang="en-US" b="1" dirty="0" smtClean="0">
                <a:solidFill>
                  <a:schemeClr val="accent2"/>
                </a:solidFill>
                <a:latin typeface="Cooper Black" pitchFamily="18" charset="0"/>
              </a:rPr>
              <a:t>Medical </a:t>
            </a:r>
            <a:r>
              <a:rPr lang="en-US" b="1" dirty="0" smtClean="0">
                <a:solidFill>
                  <a:schemeClr val="accent2"/>
                </a:solidFill>
                <a:latin typeface="Cooper Black" pitchFamily="18" charset="0"/>
              </a:rPr>
              <a:t>parasitology</a:t>
            </a:r>
          </a:p>
          <a:p>
            <a:r>
              <a:rPr lang="en-US" i="1" dirty="0" smtClean="0">
                <a:solidFill>
                  <a:srgbClr val="FF0000"/>
                </a:solidFill>
                <a:latin typeface="Bradley Hand ITC" pitchFamily="66" charset="0"/>
              </a:rPr>
              <a:t>Mosab </a:t>
            </a:r>
            <a:r>
              <a:rPr lang="en-US" i="1" dirty="0" err="1" smtClean="0">
                <a:solidFill>
                  <a:srgbClr val="FF0000"/>
                </a:solidFill>
                <a:latin typeface="Bradley Hand ITC" pitchFamily="66" charset="0"/>
              </a:rPr>
              <a:t>Nouraldein</a:t>
            </a:r>
            <a:r>
              <a:rPr lang="en-US" i="1" dirty="0" smtClean="0">
                <a:solidFill>
                  <a:srgbClr val="FF0000"/>
                </a:solidFill>
                <a:latin typeface="Bradley Hand ITC" pitchFamily="66" charset="0"/>
              </a:rPr>
              <a:t> </a:t>
            </a:r>
            <a:r>
              <a:rPr lang="en-US" i="1" dirty="0" smtClean="0">
                <a:solidFill>
                  <a:srgbClr val="FF0000"/>
                </a:solidFill>
                <a:latin typeface="Bradley Hand ITC" pitchFamily="66" charset="0"/>
              </a:rPr>
              <a:t> </a:t>
            </a:r>
            <a:endParaRPr lang="en-US" i="1" dirty="0">
              <a:solidFill>
                <a:srgbClr val="FF0000"/>
              </a:solidFill>
              <a:latin typeface="Bradley Hand ITC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231904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400">
        <p14:honeycomb/>
        <p:sndAc>
          <p:stSnd>
            <p:snd r:embed="rId2" name="camera.wav"/>
          </p:stSnd>
        </p:sndAc>
      </p:transition>
    </mc:Choice>
    <mc:Fallback>
      <p:transition spd="slow">
        <p:fade/>
        <p:sndAc>
          <p:stSnd>
            <p:snd r:embed="rId2" name="camera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olidFill>
            <a:srgbClr val="92D050"/>
          </a:solidFill>
        </p:spPr>
        <p:txBody>
          <a:bodyPr/>
          <a:lstStyle/>
          <a:p>
            <a:pPr marL="0" indent="0">
              <a:buNone/>
            </a:pPr>
            <a:r>
              <a:rPr lang="en-US" b="1" u="sng" dirty="0" smtClean="0">
                <a:solidFill>
                  <a:schemeClr val="tx2"/>
                </a:solidFill>
              </a:rPr>
              <a:t>Intermediate hosts are divided into: </a:t>
            </a:r>
          </a:p>
          <a:p>
            <a:pPr marL="514350" indent="-514350">
              <a:buAutoNum type="alphaLcParenR"/>
            </a:pPr>
            <a:r>
              <a:rPr lang="en-US" dirty="0" smtClean="0"/>
              <a:t>Passive intermediate host (e.g. snails)</a:t>
            </a:r>
          </a:p>
          <a:p>
            <a:pPr marL="514350" indent="-514350">
              <a:buAutoNum type="alphaLcParenR"/>
            </a:pPr>
            <a:r>
              <a:rPr lang="en-US" dirty="0" smtClean="0"/>
              <a:t>Active intermediate host </a:t>
            </a:r>
            <a:r>
              <a:rPr lang="en-US" dirty="0" smtClean="0"/>
              <a:t>(e.g. Tse </a:t>
            </a:r>
            <a:r>
              <a:rPr lang="en-US" dirty="0" smtClean="0"/>
              <a:t>tse</a:t>
            </a:r>
            <a:r>
              <a:rPr lang="en-US" dirty="0" smtClean="0"/>
              <a:t> fly)</a:t>
            </a: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558982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400">
        <p14:honeycomb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olidFill>
            <a:srgbClr val="92D050"/>
          </a:solidFill>
        </p:spPr>
        <p:txBody>
          <a:bodyPr/>
          <a:lstStyle/>
          <a:p>
            <a:pPr marL="0" indent="0">
              <a:buNone/>
            </a:pPr>
            <a:r>
              <a:rPr lang="en-US" b="1" dirty="0" smtClean="0">
                <a:solidFill>
                  <a:srgbClr val="7030A0"/>
                </a:solidFill>
              </a:rPr>
              <a:t>c) Reservoir host:</a:t>
            </a:r>
          </a:p>
          <a:p>
            <a:pPr marL="0" indent="0">
              <a:buNone/>
            </a:pPr>
            <a:r>
              <a:rPr lang="en-US" dirty="0" smtClean="0"/>
              <a:t>A primary host that harbors the pathogen but shows no ill effects  and  serves as  a source of infection.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706033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400">
        <p14:honeycomb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olidFill>
            <a:srgbClr val="92D050"/>
          </a:solidFill>
        </p:spPr>
        <p:txBody>
          <a:bodyPr/>
          <a:lstStyle/>
          <a:p>
            <a:pPr marL="0" indent="0">
              <a:buNone/>
            </a:pPr>
            <a:r>
              <a:rPr lang="en-US" b="1" dirty="0" smtClean="0">
                <a:solidFill>
                  <a:srgbClr val="7030A0"/>
                </a:solidFill>
              </a:rPr>
              <a:t>Paratenic host: </a:t>
            </a:r>
          </a:p>
          <a:p>
            <a:pPr marL="0" indent="0">
              <a:buNone/>
            </a:pPr>
            <a:r>
              <a:rPr lang="en-US" dirty="0" smtClean="0"/>
              <a:t>An intermediate host whose presence may be required for the completion of a parasite’s life cycle but in which  no development of the parasite occurs.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685334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400">
        <p14:honeycomb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2"/>
          </a:solidFill>
        </p:spPr>
        <p:txBody>
          <a:bodyPr/>
          <a:lstStyle/>
          <a:p>
            <a:r>
              <a:rPr lang="en-US" b="1" dirty="0" smtClean="0"/>
              <a:t>Life cycle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olidFill>
            <a:srgbClr val="92D050"/>
          </a:solidFill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Life cycle is the cycle of development begins from the definitive  and back to the definitive host.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b="1" dirty="0"/>
          </a:p>
        </p:txBody>
      </p:sp>
      <p:sp>
        <p:nvSpPr>
          <p:cNvPr id="6" name="Curved Left Arrow 5"/>
          <p:cNvSpPr/>
          <p:nvPr/>
        </p:nvSpPr>
        <p:spPr>
          <a:xfrm>
            <a:off x="5257800" y="3200400"/>
            <a:ext cx="2362200" cy="2590800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7" name="Curved Right Arrow 6"/>
          <p:cNvSpPr/>
          <p:nvPr/>
        </p:nvSpPr>
        <p:spPr>
          <a:xfrm>
            <a:off x="1828800" y="3203448"/>
            <a:ext cx="2667000" cy="2587752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" name="Oval 3"/>
          <p:cNvSpPr/>
          <p:nvPr/>
        </p:nvSpPr>
        <p:spPr>
          <a:xfrm>
            <a:off x="3962399" y="2971800"/>
            <a:ext cx="1828799" cy="91440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rgbClr val="FF0000"/>
                </a:solidFill>
              </a:rPr>
              <a:t>Definitive host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5" name="Oval 4"/>
          <p:cNvSpPr/>
          <p:nvPr/>
        </p:nvSpPr>
        <p:spPr>
          <a:xfrm>
            <a:off x="3810000" y="4497324"/>
            <a:ext cx="1981199" cy="159174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b="1" dirty="0" smtClean="0">
                <a:solidFill>
                  <a:schemeClr val="tx2"/>
                </a:solidFill>
              </a:rPr>
              <a:t>Definitive</a:t>
            </a:r>
            <a:r>
              <a:rPr lang="en-US" dirty="0" smtClean="0">
                <a:solidFill>
                  <a:schemeClr val="tx2"/>
                </a:solidFill>
              </a:rPr>
              <a:t> </a:t>
            </a:r>
            <a:r>
              <a:rPr lang="en-US" b="1" dirty="0">
                <a:solidFill>
                  <a:schemeClr val="tx2"/>
                </a:solidFill>
              </a:rPr>
              <a:t>host</a:t>
            </a:r>
            <a:endParaRPr lang="en-US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97296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400">
        <p14:honeycomb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4" grpId="0" animBg="1"/>
      <p:bldP spid="5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2"/>
          </a:solidFill>
        </p:spPr>
        <p:txBody>
          <a:bodyPr/>
          <a:lstStyle/>
          <a:p>
            <a:r>
              <a:rPr lang="en-US" b="1" dirty="0" smtClean="0"/>
              <a:t>Types of life cycle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olidFill>
            <a:srgbClr val="92D050"/>
          </a:solidFill>
        </p:spPr>
        <p:txBody>
          <a:bodyPr/>
          <a:lstStyle/>
          <a:p>
            <a:pPr marL="0" indent="0">
              <a:buNone/>
            </a:pPr>
            <a:r>
              <a:rPr lang="en-US" b="1" u="sng" dirty="0" smtClean="0">
                <a:solidFill>
                  <a:srgbClr val="7030A0"/>
                </a:solidFill>
              </a:rPr>
              <a:t>a)Direct </a:t>
            </a:r>
            <a:r>
              <a:rPr lang="en-US" b="1" u="sng" dirty="0" smtClean="0">
                <a:solidFill>
                  <a:srgbClr val="7030A0"/>
                </a:solidFill>
              </a:rPr>
              <a:t>life cycle:</a:t>
            </a:r>
          </a:p>
          <a:p>
            <a:pPr marL="0" indent="0">
              <a:buNone/>
            </a:pPr>
            <a:r>
              <a:rPr lang="en-US" dirty="0" smtClean="0"/>
              <a:t>A parasite life cycle in which the parasite is transmitted directly from host to host without an intermediate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681069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400">
        <p14:honeycomb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olidFill>
            <a:srgbClr val="92D050"/>
          </a:solidFill>
        </p:spPr>
        <p:txBody>
          <a:bodyPr/>
          <a:lstStyle/>
          <a:p>
            <a:pPr marL="0" indent="0">
              <a:buNone/>
            </a:pPr>
            <a:r>
              <a:rPr lang="en-US" b="1" u="sng" dirty="0" smtClean="0">
                <a:solidFill>
                  <a:srgbClr val="7030A0"/>
                </a:solidFill>
              </a:rPr>
              <a:t>b)Indirect </a:t>
            </a:r>
            <a:r>
              <a:rPr lang="en-US" b="1" u="sng" dirty="0" smtClean="0">
                <a:solidFill>
                  <a:srgbClr val="7030A0"/>
                </a:solidFill>
              </a:rPr>
              <a:t>life cycle:</a:t>
            </a:r>
          </a:p>
          <a:p>
            <a:pPr marL="0" lvl="0" indent="0">
              <a:buNone/>
            </a:pPr>
            <a:r>
              <a:rPr lang="en-US" dirty="0">
                <a:solidFill>
                  <a:prstClr val="black"/>
                </a:solidFill>
              </a:rPr>
              <a:t>A parasite life cycle in which the parasite is transmitted directly from host to host </a:t>
            </a:r>
            <a:r>
              <a:rPr lang="en-US" dirty="0" smtClean="0">
                <a:solidFill>
                  <a:prstClr val="black"/>
                </a:solidFill>
              </a:rPr>
              <a:t>with </a:t>
            </a:r>
            <a:r>
              <a:rPr lang="en-US" dirty="0">
                <a:solidFill>
                  <a:prstClr val="black"/>
                </a:solidFill>
              </a:rPr>
              <a:t>an intermediate </a:t>
            </a:r>
          </a:p>
          <a:p>
            <a:pPr marL="0" indent="0">
              <a:buNone/>
            </a:pP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44869650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400">
        <p14:honeycomb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2"/>
          </a:solidFill>
        </p:spPr>
        <p:txBody>
          <a:bodyPr>
            <a:normAutofit fontScale="90000"/>
          </a:bodyPr>
          <a:lstStyle/>
          <a:p>
            <a:r>
              <a:rPr lang="en-US" b="1" dirty="0" smtClean="0"/>
              <a:t>Host parasite relationship(symbiosis)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olidFill>
            <a:srgbClr val="92D050"/>
          </a:solidFill>
        </p:spPr>
        <p:txBody>
          <a:bodyPr/>
          <a:lstStyle/>
          <a:p>
            <a:r>
              <a:rPr lang="en-US" b="1" dirty="0" smtClean="0">
                <a:solidFill>
                  <a:srgbClr val="7030A0"/>
                </a:solidFill>
              </a:rPr>
              <a:t>Symbiosis:</a:t>
            </a:r>
            <a:endParaRPr lang="en-US" dirty="0"/>
          </a:p>
          <a:p>
            <a:pPr marL="0" indent="0">
              <a:buNone/>
            </a:pPr>
            <a:r>
              <a:rPr lang="en-US" dirty="0" smtClean="0"/>
              <a:t>An association in which both organisms are so dependent upon each other that one can not live without the help of the other. </a:t>
            </a:r>
          </a:p>
          <a:p>
            <a:pPr marL="0" indent="0">
              <a:buNone/>
            </a:pPr>
            <a:r>
              <a:rPr lang="en-US" dirty="0" smtClean="0">
                <a:solidFill>
                  <a:srgbClr val="FF0000"/>
                </a:solidFill>
              </a:rPr>
              <a:t>( the living together of two organisms or more)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50792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400">
        <p14:honeycomb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2"/>
          </a:solidFill>
        </p:spPr>
        <p:txBody>
          <a:bodyPr/>
          <a:lstStyle/>
          <a:p>
            <a:r>
              <a:rPr lang="en-US" b="1" dirty="0" smtClean="0"/>
              <a:t>Types of symbiosis(HPR)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olidFill>
            <a:srgbClr val="92D050"/>
          </a:solidFill>
        </p:spPr>
        <p:txBody>
          <a:bodyPr/>
          <a:lstStyle/>
          <a:p>
            <a:r>
              <a:rPr lang="en-US" b="1" dirty="0" smtClean="0">
                <a:solidFill>
                  <a:srgbClr val="7030A0"/>
                </a:solidFill>
              </a:rPr>
              <a:t>A) Commensalism:</a:t>
            </a:r>
          </a:p>
          <a:p>
            <a:pPr marL="0" indent="0">
              <a:buNone/>
            </a:pPr>
            <a:r>
              <a:rPr lang="en-US" dirty="0" smtClean="0"/>
              <a:t>An association in which the parasite only is deriving benefit without causing injury to its host. (+/0).</a:t>
            </a:r>
          </a:p>
        </p:txBody>
      </p:sp>
    </p:spTree>
    <p:extLst>
      <p:ext uri="{BB962C8B-B14F-4D97-AF65-F5344CB8AC3E}">
        <p14:creationId xmlns:p14="http://schemas.microsoft.com/office/powerpoint/2010/main" val="42741140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400">
        <p14:honeycomb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olidFill>
            <a:srgbClr val="92D050"/>
          </a:solidFill>
        </p:spPr>
        <p:txBody>
          <a:bodyPr/>
          <a:lstStyle/>
          <a:p>
            <a:pPr marL="0" lvl="0" indent="0">
              <a:buNone/>
            </a:pPr>
            <a:r>
              <a:rPr lang="en-US" b="1" dirty="0">
                <a:solidFill>
                  <a:srgbClr val="7030A0"/>
                </a:solidFill>
              </a:rPr>
              <a:t>B) Parasitism:</a:t>
            </a:r>
          </a:p>
          <a:p>
            <a:pPr marL="0" indent="0">
              <a:buNone/>
            </a:pPr>
            <a:r>
              <a:rPr lang="en-US" dirty="0" smtClean="0"/>
              <a:t>An association in which the parasite derives benefits and  host suffers some injury (+/-)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742257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400">
        <p14:honeycomb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olidFill>
            <a:srgbClr val="92D050"/>
          </a:solidFill>
        </p:spPr>
        <p:txBody>
          <a:bodyPr/>
          <a:lstStyle/>
          <a:p>
            <a:pPr marL="0" indent="0">
              <a:buNone/>
            </a:pPr>
            <a:r>
              <a:rPr lang="en-US" b="1" dirty="0" smtClean="0">
                <a:solidFill>
                  <a:srgbClr val="7030A0"/>
                </a:solidFill>
              </a:rPr>
              <a:t>c) Mutualism :</a:t>
            </a:r>
          </a:p>
          <a:p>
            <a:pPr marL="0" indent="0">
              <a:buNone/>
            </a:pPr>
            <a:r>
              <a:rPr lang="en-US" dirty="0">
                <a:solidFill>
                  <a:prstClr val="black"/>
                </a:solidFill>
              </a:rPr>
              <a:t>An association in </a:t>
            </a:r>
            <a:r>
              <a:rPr lang="en-US" dirty="0" smtClean="0">
                <a:solidFill>
                  <a:prstClr val="black"/>
                </a:solidFill>
              </a:rPr>
              <a:t>which both organisms benefit (+/+)</a:t>
            </a: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97691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400">
        <p14:honeycomb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2"/>
          </a:solidFill>
        </p:spPr>
        <p:txBody>
          <a:bodyPr>
            <a:normAutofit fontScale="90000"/>
          </a:bodyPr>
          <a:lstStyle/>
          <a:p>
            <a:pPr marL="342900" lvl="0" indent="-342900">
              <a:spcBef>
                <a:spcPct val="20000"/>
              </a:spcBef>
            </a:pPr>
            <a:r>
              <a:rPr lang="en-US" sz="3200" b="1" dirty="0" smtClean="0">
                <a:latin typeface="Gabriola" pitchFamily="82" charset="0"/>
                <a:ea typeface="+mn-ea"/>
                <a:cs typeface="Aharoni" pitchFamily="2" charset="-79"/>
              </a:rPr>
              <a:t>Medical parasitology </a:t>
            </a:r>
            <a:br>
              <a:rPr lang="en-US" sz="3200" b="1" dirty="0" smtClean="0">
                <a:latin typeface="Gabriola" pitchFamily="82" charset="0"/>
                <a:ea typeface="+mn-ea"/>
                <a:cs typeface="Aharoni" pitchFamily="2" charset="-79"/>
              </a:rPr>
            </a:br>
            <a:endParaRPr lang="en-US" b="1" dirty="0">
              <a:latin typeface="Gabriola" pitchFamily="82" charset="0"/>
              <a:cs typeface="Aharoni" pitchFamily="2" charset="-79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059363"/>
          </a:xfrm>
          <a:solidFill>
            <a:srgbClr val="92D050"/>
          </a:solidFill>
        </p:spPr>
        <p:txBody>
          <a:bodyPr/>
          <a:lstStyle/>
          <a:p>
            <a:pPr marL="0" indent="0">
              <a:buNone/>
            </a:pPr>
            <a:r>
              <a:rPr lang="en-US" b="1" dirty="0" smtClean="0"/>
              <a:t>Branch of medical sciences dealing with organisms( =parasites) which live temporarily or permanently , on or within the human body  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500266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400">
        <p14:honeycomb/>
        <p:sndAc>
          <p:stSnd>
            <p:snd r:embed="rId2" name="camera.wav"/>
          </p:stSnd>
        </p:sndAc>
      </p:transition>
    </mc:Choice>
    <mc:Fallback>
      <p:transition spd="slow">
        <p:fade/>
        <p:sndAc>
          <p:stSnd>
            <p:snd r:embed="rId2" name="camera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2"/>
          </a:solidFill>
        </p:spPr>
        <p:txBody>
          <a:bodyPr/>
          <a:lstStyle/>
          <a:p>
            <a:r>
              <a:rPr lang="en-US" b="1" dirty="0" smtClean="0"/>
              <a:t>Classification 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olidFill>
            <a:srgbClr val="92D050"/>
          </a:solidFill>
        </p:spPr>
        <p:txBody>
          <a:bodyPr/>
          <a:lstStyle/>
          <a:p>
            <a:pPr marL="0" indent="0">
              <a:buNone/>
            </a:pPr>
            <a:r>
              <a:rPr lang="en-US" u="sng" dirty="0" smtClean="0">
                <a:solidFill>
                  <a:srgbClr val="7030A0"/>
                </a:solidFill>
              </a:rPr>
              <a:t>Parasites are classified into:</a:t>
            </a:r>
          </a:p>
          <a:p>
            <a:pPr marL="514350" indent="-514350">
              <a:buAutoNum type="alphaLcParenR"/>
            </a:pPr>
            <a:r>
              <a:rPr lang="en-US" b="1" dirty="0" smtClean="0">
                <a:solidFill>
                  <a:schemeClr val="tx2"/>
                </a:solidFill>
              </a:rPr>
              <a:t>Protozoa</a:t>
            </a:r>
            <a:r>
              <a:rPr lang="en-US" dirty="0" smtClean="0">
                <a:solidFill>
                  <a:schemeClr val="tx2"/>
                </a:solidFill>
              </a:rPr>
              <a:t> ( unicellular parasites)</a:t>
            </a:r>
          </a:p>
          <a:p>
            <a:pPr marL="514350" indent="-514350">
              <a:buAutoNum type="alphaLcParenR"/>
            </a:pPr>
            <a:r>
              <a:rPr lang="en-US" b="1" dirty="0" smtClean="0">
                <a:solidFill>
                  <a:schemeClr val="tx2"/>
                </a:solidFill>
              </a:rPr>
              <a:t>Metazoa</a:t>
            </a:r>
            <a:r>
              <a:rPr lang="en-US" dirty="0" smtClean="0">
                <a:solidFill>
                  <a:schemeClr val="tx2"/>
                </a:solidFill>
              </a:rPr>
              <a:t> (multicellular parasites)</a:t>
            </a:r>
            <a:endParaRPr lang="en-US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025018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400">
        <p14:honeycomb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2"/>
          </a:solidFill>
        </p:spPr>
        <p:txBody>
          <a:bodyPr/>
          <a:lstStyle/>
          <a:p>
            <a:r>
              <a:rPr lang="en-US" b="1" dirty="0" smtClean="0"/>
              <a:t>Classes of protozoa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olidFill>
            <a:srgbClr val="92D050"/>
          </a:solidFill>
        </p:spPr>
        <p:txBody>
          <a:bodyPr/>
          <a:lstStyle/>
          <a:p>
            <a:pPr marL="0" indent="0">
              <a:buNone/>
            </a:pPr>
            <a:r>
              <a:rPr lang="en-US" b="1" u="sng" dirty="0" smtClean="0"/>
              <a:t>a)Sarcomastigophora:</a:t>
            </a:r>
          </a:p>
          <a:p>
            <a:pPr>
              <a:buFont typeface="Wingdings" pitchFamily="2" charset="2"/>
              <a:buChar char="ü"/>
            </a:pPr>
            <a:r>
              <a:rPr lang="en-US" dirty="0" smtClean="0"/>
              <a:t>Sarcodina : move by </a:t>
            </a:r>
            <a:r>
              <a:rPr lang="en-US" dirty="0" smtClean="0">
                <a:solidFill>
                  <a:srgbClr val="FF0000"/>
                </a:solidFill>
              </a:rPr>
              <a:t>pseudopodium</a:t>
            </a:r>
            <a:r>
              <a:rPr lang="en-US" dirty="0" smtClean="0"/>
              <a:t> (e.g. amoeba).</a:t>
            </a:r>
          </a:p>
          <a:p>
            <a:pPr>
              <a:buFont typeface="Wingdings" pitchFamily="2" charset="2"/>
              <a:buChar char="ü"/>
            </a:pPr>
            <a:r>
              <a:rPr lang="en-US" dirty="0" smtClean="0"/>
              <a:t>Mastigophora: move by </a:t>
            </a:r>
            <a:r>
              <a:rPr lang="en-US" dirty="0" smtClean="0">
                <a:solidFill>
                  <a:srgbClr val="FF0000"/>
                </a:solidFill>
              </a:rPr>
              <a:t>flagella</a:t>
            </a:r>
            <a:r>
              <a:rPr lang="en-US" dirty="0" smtClean="0"/>
              <a:t> (e.g. Giardia lamblia) </a:t>
            </a:r>
          </a:p>
          <a:p>
            <a:pPr marL="0" indent="0">
              <a:buNone/>
            </a:pPr>
            <a:r>
              <a:rPr lang="en-US" b="1" u="sng" dirty="0" smtClean="0"/>
              <a:t>b)Ciliophora: </a:t>
            </a:r>
            <a:r>
              <a:rPr lang="en-US" dirty="0" smtClean="0"/>
              <a:t> (ciliate) : move by </a:t>
            </a:r>
            <a:r>
              <a:rPr lang="en-US" dirty="0" smtClean="0">
                <a:solidFill>
                  <a:srgbClr val="FF0000"/>
                </a:solidFill>
              </a:rPr>
              <a:t>cilia </a:t>
            </a:r>
          </a:p>
          <a:p>
            <a:pPr marL="0" indent="0">
              <a:buNone/>
            </a:pPr>
            <a:r>
              <a:rPr lang="en-US" b="1" u="sng" dirty="0" smtClean="0"/>
              <a:t>c)Sporozoa</a:t>
            </a:r>
            <a:r>
              <a:rPr lang="en-US" dirty="0" smtClean="0"/>
              <a:t> : (coccidia) 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557040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400">
        <p14:honeycomb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olidFill>
            <a:srgbClr val="92D050"/>
          </a:solidFill>
        </p:spPr>
        <p:txBody>
          <a:bodyPr/>
          <a:lstStyle/>
          <a:p>
            <a:r>
              <a:rPr lang="en-US" dirty="0" smtClean="0"/>
              <a:t>Metazoan parasites are divided into:</a:t>
            </a:r>
          </a:p>
          <a:p>
            <a:r>
              <a:rPr lang="en-US" dirty="0" smtClean="0"/>
              <a:t>A) arthropods </a:t>
            </a:r>
          </a:p>
          <a:p>
            <a:r>
              <a:rPr lang="en-US" dirty="0" smtClean="0"/>
              <a:t>B) helminthes (worms)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609368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400">
        <p14:honeycomb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olidFill>
            <a:schemeClr val="accent5">
              <a:lumMod val="20000"/>
              <a:lumOff val="80000"/>
            </a:schemeClr>
          </a:solidFill>
        </p:spPr>
        <p:txBody>
          <a:bodyPr/>
          <a:lstStyle/>
          <a:p>
            <a:r>
              <a:rPr lang="en-US" b="1" u="sng" dirty="0" smtClean="0"/>
              <a:t>Helminthes</a:t>
            </a:r>
            <a:r>
              <a:rPr lang="en-US" u="sng" dirty="0" smtClean="0"/>
              <a:t> are classified into:</a:t>
            </a:r>
            <a:endParaRPr lang="en-US" u="sng" dirty="0"/>
          </a:p>
        </p:txBody>
      </p:sp>
      <p:sp>
        <p:nvSpPr>
          <p:cNvPr id="4" name="Left-Right Arrow Callout 3"/>
          <p:cNvSpPr/>
          <p:nvPr/>
        </p:nvSpPr>
        <p:spPr>
          <a:xfrm>
            <a:off x="2057400" y="2362200"/>
            <a:ext cx="1524000" cy="2743200"/>
          </a:xfrm>
          <a:prstGeom prst="leftRightArrowCallout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lowchart: Alternate Process 4"/>
          <p:cNvSpPr/>
          <p:nvPr/>
        </p:nvSpPr>
        <p:spPr>
          <a:xfrm>
            <a:off x="3581400" y="2362200"/>
            <a:ext cx="2209800" cy="2590800"/>
          </a:xfrm>
          <a:prstGeom prst="flowChartAlternateProcess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rgbClr val="FF0000"/>
                </a:solidFill>
              </a:rPr>
              <a:t>Platyhelminthes 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7" name="Flowchart: Alternate Process 6"/>
          <p:cNvSpPr/>
          <p:nvPr/>
        </p:nvSpPr>
        <p:spPr>
          <a:xfrm flipH="1">
            <a:off x="-20782" y="2514600"/>
            <a:ext cx="2078182" cy="2438400"/>
          </a:xfrm>
          <a:prstGeom prst="flowChartAlternateProcess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rgbClr val="FF0000"/>
                </a:solidFill>
              </a:rPr>
              <a:t>Nematodes </a:t>
            </a:r>
            <a:endParaRPr lang="en-US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36362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400">
        <p14:honeycomb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7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olidFill>
            <a:srgbClr val="92D050"/>
          </a:solidFill>
        </p:spPr>
        <p:txBody>
          <a:bodyPr/>
          <a:lstStyle/>
          <a:p>
            <a:pPr marL="0" indent="0" algn="ctr">
              <a:buNone/>
            </a:pPr>
            <a:r>
              <a:rPr lang="en-US" b="1" dirty="0" smtClean="0"/>
              <a:t>Platyhelminthes </a:t>
            </a:r>
            <a:endParaRPr lang="en-US" b="1" dirty="0"/>
          </a:p>
        </p:txBody>
      </p:sp>
      <p:cxnSp>
        <p:nvCxnSpPr>
          <p:cNvPr id="5" name="Straight Arrow Connector 4"/>
          <p:cNvCxnSpPr/>
          <p:nvPr/>
        </p:nvCxnSpPr>
        <p:spPr>
          <a:xfrm>
            <a:off x="4953000" y="2057400"/>
            <a:ext cx="1905000" cy="1676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 flipH="1">
            <a:off x="2971800" y="2057400"/>
            <a:ext cx="838200" cy="22098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Heart 8"/>
          <p:cNvSpPr/>
          <p:nvPr/>
        </p:nvSpPr>
        <p:spPr>
          <a:xfrm>
            <a:off x="1371600" y="3886200"/>
            <a:ext cx="3124200" cy="2209800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Cestodes 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10" name="Heart 9"/>
          <p:cNvSpPr/>
          <p:nvPr/>
        </p:nvSpPr>
        <p:spPr>
          <a:xfrm>
            <a:off x="5638800" y="3733800"/>
            <a:ext cx="2743200" cy="2362200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Trematodes</a:t>
            </a:r>
          </a:p>
          <a:p>
            <a:pPr algn="ctr"/>
            <a:r>
              <a:rPr lang="en-US" b="1" dirty="0" smtClean="0">
                <a:solidFill>
                  <a:schemeClr val="tx1"/>
                </a:solidFill>
              </a:rPr>
              <a:t>(flukes)</a:t>
            </a:r>
            <a:endParaRPr lang="en-US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840535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400">
        <p14:honeycomb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olidFill>
            <a:srgbClr val="92D050"/>
          </a:solidFill>
        </p:spPr>
        <p:txBody>
          <a:bodyPr/>
          <a:lstStyle/>
          <a:p>
            <a:pPr marL="0" indent="0">
              <a:buNone/>
            </a:pPr>
            <a:r>
              <a:rPr lang="en-US" b="1" dirty="0" smtClean="0"/>
              <a:t>Trematodes( flukes) are divided according to their residing's (habitat) into: </a:t>
            </a:r>
          </a:p>
          <a:p>
            <a:pPr marL="0" indent="0">
              <a:buNone/>
            </a:pPr>
            <a:r>
              <a:rPr lang="en-US" b="1" dirty="0" smtClean="0"/>
              <a:t>Blood flukes: </a:t>
            </a:r>
            <a:r>
              <a:rPr lang="en-US" i="1" dirty="0"/>
              <a:t>S</a:t>
            </a:r>
            <a:r>
              <a:rPr lang="en-US" i="1" dirty="0" smtClean="0"/>
              <a:t>chistosoma species</a:t>
            </a:r>
          </a:p>
          <a:p>
            <a:pPr marL="0" indent="0">
              <a:buNone/>
            </a:pPr>
            <a:r>
              <a:rPr lang="en-US" b="1" dirty="0" smtClean="0"/>
              <a:t>Liver flukes:  </a:t>
            </a:r>
            <a:r>
              <a:rPr lang="en-US" i="1" dirty="0"/>
              <a:t>F</a:t>
            </a:r>
            <a:r>
              <a:rPr lang="en-US" i="1" dirty="0" smtClean="0"/>
              <a:t>asciola species</a:t>
            </a:r>
          </a:p>
          <a:p>
            <a:pPr marL="0" indent="0">
              <a:buNone/>
            </a:pPr>
            <a:r>
              <a:rPr lang="en-US" b="1" dirty="0" smtClean="0"/>
              <a:t>Intestinal flukes: </a:t>
            </a:r>
            <a:r>
              <a:rPr lang="en-US" dirty="0" smtClean="0"/>
              <a:t>e.g.</a:t>
            </a:r>
            <a:r>
              <a:rPr lang="en-US" b="1" dirty="0" smtClean="0"/>
              <a:t> </a:t>
            </a:r>
            <a:r>
              <a:rPr lang="en-US" i="1" dirty="0"/>
              <a:t>F</a:t>
            </a:r>
            <a:r>
              <a:rPr lang="en-US" i="1" dirty="0" smtClean="0"/>
              <a:t>asciolopsis</a:t>
            </a:r>
            <a:r>
              <a:rPr lang="en-US" b="1" i="1" dirty="0" smtClean="0"/>
              <a:t> </a:t>
            </a:r>
            <a:r>
              <a:rPr lang="en-US" i="1" dirty="0" smtClean="0"/>
              <a:t>buski </a:t>
            </a:r>
          </a:p>
          <a:p>
            <a:pPr marL="0" indent="0">
              <a:buNone/>
            </a:pPr>
            <a:r>
              <a:rPr lang="en-US" b="1" dirty="0" smtClean="0"/>
              <a:t>Lung flukes: </a:t>
            </a:r>
            <a:r>
              <a:rPr lang="en-US" i="1" dirty="0" smtClean="0"/>
              <a:t>Paragonimus westermani 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40417249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400">
        <p14:honeycomb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2"/>
          </a:solidFill>
        </p:spPr>
        <p:txBody>
          <a:bodyPr>
            <a:normAutofit/>
          </a:bodyPr>
          <a:lstStyle/>
          <a:p>
            <a:r>
              <a:rPr lang="en-US" sz="3600" b="1" dirty="0" smtClean="0">
                <a:latin typeface="Gabriola" pitchFamily="82" charset="0"/>
              </a:rPr>
              <a:t>General features of  flukes (trematodes)</a:t>
            </a:r>
            <a:endParaRPr lang="en-US" sz="3600" b="1" dirty="0">
              <a:latin typeface="Gabriola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olidFill>
            <a:srgbClr val="92D050"/>
          </a:solidFill>
        </p:spPr>
        <p:txBody>
          <a:bodyPr/>
          <a:lstStyle/>
          <a:p>
            <a:r>
              <a:rPr lang="en-US" dirty="0" smtClean="0"/>
              <a:t>Dorso-ventrally flattened</a:t>
            </a:r>
          </a:p>
          <a:p>
            <a:r>
              <a:rPr lang="en-US" dirty="0" smtClean="0"/>
              <a:t>No body cavity </a:t>
            </a:r>
          </a:p>
          <a:p>
            <a:r>
              <a:rPr lang="en-US" dirty="0" smtClean="0"/>
              <a:t>Leaf like , except schistosoma species </a:t>
            </a:r>
          </a:p>
          <a:p>
            <a:r>
              <a:rPr lang="en-US" dirty="0" smtClean="0"/>
              <a:t>Hermaphrodite , </a:t>
            </a:r>
            <a:r>
              <a:rPr lang="en-US" dirty="0">
                <a:solidFill>
                  <a:prstClr val="black"/>
                </a:solidFill>
              </a:rPr>
              <a:t>except schistosoma </a:t>
            </a:r>
            <a:r>
              <a:rPr lang="en-US" dirty="0" smtClean="0">
                <a:solidFill>
                  <a:prstClr val="black"/>
                </a:solidFill>
              </a:rPr>
              <a:t>species</a:t>
            </a:r>
          </a:p>
          <a:p>
            <a:pPr marL="0" indent="0">
              <a:buNone/>
            </a:pPr>
            <a:r>
              <a:rPr lang="en-US" dirty="0" smtClean="0">
                <a:solidFill>
                  <a:prstClr val="black"/>
                </a:solidFill>
              </a:rPr>
              <a:t> </a:t>
            </a: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44057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400">
        <p14:honeycomb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2"/>
          </a:solidFill>
        </p:spPr>
        <p:txBody>
          <a:bodyPr/>
          <a:lstStyle/>
          <a:p>
            <a:r>
              <a:rPr lang="en-US" b="1" dirty="0" smtClean="0"/>
              <a:t>Medical parasitology classes 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olidFill>
            <a:srgbClr val="92D050"/>
          </a:solidFill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A ) Medical Protozoology </a:t>
            </a:r>
          </a:p>
          <a:p>
            <a:pPr marL="0" indent="0">
              <a:buNone/>
            </a:pPr>
            <a:r>
              <a:rPr lang="en-US" dirty="0" smtClean="0"/>
              <a:t>B) Medical Helminthology </a:t>
            </a:r>
          </a:p>
          <a:p>
            <a:pPr marL="0" indent="0">
              <a:buNone/>
            </a:pPr>
            <a:r>
              <a:rPr lang="en-US" dirty="0"/>
              <a:t>C</a:t>
            </a:r>
            <a:r>
              <a:rPr lang="en-US" dirty="0" smtClean="0"/>
              <a:t>) Medical Entomology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091873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400">
        <p14:honeycomb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2"/>
          </a:solidFill>
        </p:spPr>
        <p:txBody>
          <a:bodyPr/>
          <a:lstStyle/>
          <a:p>
            <a:r>
              <a:rPr lang="en-US" dirty="0" smtClean="0"/>
              <a:t>Parasite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olidFill>
            <a:srgbClr val="92D050"/>
          </a:solidFill>
        </p:spPr>
        <p:txBody>
          <a:bodyPr/>
          <a:lstStyle/>
          <a:p>
            <a:r>
              <a:rPr lang="en-US" dirty="0" smtClean="0"/>
              <a:t>An organism that lives in or on another organism and benefits by deriving nutrients at the host’s expense.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693927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400">
        <p14:honeycomb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2"/>
          </a:solidFill>
        </p:spPr>
        <p:txBody>
          <a:bodyPr/>
          <a:lstStyle/>
          <a:p>
            <a:r>
              <a:rPr lang="en-US" dirty="0" smtClean="0"/>
              <a:t>Types of parasites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olidFill>
            <a:srgbClr val="92D050"/>
          </a:solidFill>
        </p:spPr>
        <p:txBody>
          <a:bodyPr/>
          <a:lstStyle/>
          <a:p>
            <a:pPr marL="0" indent="0">
              <a:buNone/>
            </a:pPr>
            <a:r>
              <a:rPr lang="en-US" b="1" u="sng" dirty="0" smtClean="0">
                <a:solidFill>
                  <a:srgbClr val="7030A0"/>
                </a:solidFill>
              </a:rPr>
              <a:t>Endoparasite (endozoa):</a:t>
            </a:r>
          </a:p>
          <a:p>
            <a:pPr marL="0" indent="0">
              <a:buNone/>
            </a:pPr>
            <a:r>
              <a:rPr lang="en-US" dirty="0" smtClean="0"/>
              <a:t>Parasite lives inside the host</a:t>
            </a:r>
          </a:p>
          <a:p>
            <a:pPr marL="0" indent="0">
              <a:buNone/>
            </a:pPr>
            <a:r>
              <a:rPr lang="en-US" b="1" u="sng" dirty="0" smtClean="0">
                <a:solidFill>
                  <a:srgbClr val="7030A0"/>
                </a:solidFill>
              </a:rPr>
              <a:t>Ectoparasite (ectozoa):</a:t>
            </a:r>
          </a:p>
          <a:p>
            <a:pPr marL="0" indent="0">
              <a:buNone/>
            </a:pPr>
            <a:r>
              <a:rPr lang="en-US" dirty="0" smtClean="0"/>
              <a:t>Parasite lives outside (body surface) the host </a:t>
            </a:r>
          </a:p>
          <a:p>
            <a:pPr marL="0" indent="0">
              <a:buNone/>
            </a:pPr>
            <a:r>
              <a:rPr lang="en-US" b="1" u="sng" dirty="0" smtClean="0">
                <a:solidFill>
                  <a:srgbClr val="7030A0"/>
                </a:solidFill>
              </a:rPr>
              <a:t>Epiparasite:</a:t>
            </a:r>
          </a:p>
          <a:p>
            <a:pPr marL="0" indent="0">
              <a:buNone/>
            </a:pPr>
            <a:r>
              <a:rPr lang="en-US" dirty="0" smtClean="0"/>
              <a:t>Parasite feed on other parasite in a relation known as hyperparasitism.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647960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400">
        <p14:honeycomb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olidFill>
            <a:srgbClr val="92D050"/>
          </a:solidFill>
        </p:spPr>
        <p:txBody>
          <a:bodyPr/>
          <a:lstStyle/>
          <a:p>
            <a:pPr marL="0" indent="0">
              <a:buNone/>
            </a:pPr>
            <a:r>
              <a:rPr lang="en-US" b="1" u="sng" dirty="0" smtClean="0">
                <a:solidFill>
                  <a:srgbClr val="7030A0"/>
                </a:solidFill>
              </a:rPr>
              <a:t>Temporary parasite:</a:t>
            </a:r>
          </a:p>
          <a:p>
            <a:pPr marL="0" indent="0">
              <a:buNone/>
            </a:pPr>
            <a:r>
              <a:rPr lang="en-US" dirty="0" smtClean="0"/>
              <a:t>Stay in its host for short period.</a:t>
            </a:r>
          </a:p>
          <a:p>
            <a:pPr marL="0" indent="0">
              <a:buNone/>
            </a:pPr>
            <a:r>
              <a:rPr lang="en-US" b="1" u="sng" dirty="0" smtClean="0">
                <a:solidFill>
                  <a:srgbClr val="7030A0"/>
                </a:solidFill>
              </a:rPr>
              <a:t>Permanent parasite: </a:t>
            </a:r>
          </a:p>
          <a:p>
            <a:pPr marL="0" indent="0">
              <a:buNone/>
            </a:pPr>
            <a:r>
              <a:rPr lang="en-US" dirty="0" smtClean="0"/>
              <a:t>Leads parasitic life throughout the whole period of its life.</a:t>
            </a:r>
          </a:p>
          <a:p>
            <a:pPr marL="0" indent="0">
              <a:buNone/>
            </a:pPr>
            <a:r>
              <a:rPr lang="en-US" b="1" u="sng" dirty="0" smtClean="0">
                <a:solidFill>
                  <a:srgbClr val="7030A0"/>
                </a:solidFill>
              </a:rPr>
              <a:t>Obligatory parasite:</a:t>
            </a:r>
          </a:p>
          <a:p>
            <a:pPr marL="0" indent="0">
              <a:buNone/>
            </a:pPr>
            <a:r>
              <a:rPr lang="en-US" dirty="0" smtClean="0"/>
              <a:t>Can not exist without  the parasitic life.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640101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400">
        <p14:honeycomb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olidFill>
            <a:srgbClr val="92D050"/>
          </a:solidFill>
        </p:spPr>
        <p:txBody>
          <a:bodyPr/>
          <a:lstStyle/>
          <a:p>
            <a:pPr marL="0" indent="0">
              <a:buNone/>
            </a:pPr>
            <a:r>
              <a:rPr lang="en-US" b="1" u="sng" dirty="0" smtClean="0">
                <a:solidFill>
                  <a:srgbClr val="7030A0"/>
                </a:solidFill>
              </a:rPr>
              <a:t>Accidental parasite:</a:t>
            </a:r>
          </a:p>
          <a:p>
            <a:pPr marL="0" indent="0">
              <a:buNone/>
            </a:pPr>
            <a:r>
              <a:rPr lang="en-US" dirty="0" smtClean="0"/>
              <a:t>Attacks an unusual host </a:t>
            </a:r>
          </a:p>
          <a:p>
            <a:pPr marL="0" indent="0">
              <a:buNone/>
            </a:pPr>
            <a:r>
              <a:rPr lang="en-US" b="1" u="sng" dirty="0" smtClean="0">
                <a:solidFill>
                  <a:srgbClr val="7030A0"/>
                </a:solidFill>
              </a:rPr>
              <a:t>Wandering or aberrant parasite:</a:t>
            </a:r>
          </a:p>
          <a:p>
            <a:pPr marL="0" indent="0">
              <a:buNone/>
            </a:pPr>
            <a:r>
              <a:rPr lang="en-US" dirty="0" smtClean="0"/>
              <a:t>Happens to reach a place where it cannot live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151715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400">
        <p14:honeycomb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2"/>
          </a:solidFill>
        </p:spPr>
        <p:txBody>
          <a:bodyPr/>
          <a:lstStyle/>
          <a:p>
            <a:r>
              <a:rPr lang="en-US" dirty="0" smtClean="0"/>
              <a:t>Host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olidFill>
            <a:srgbClr val="92D050"/>
          </a:solidFill>
        </p:spPr>
        <p:txBody>
          <a:bodyPr/>
          <a:lstStyle/>
          <a:p>
            <a:r>
              <a:rPr lang="en-US" dirty="0" smtClean="0"/>
              <a:t>An organism that harbors a parasitic stage, providing nourishment and/or shelter to the parasite.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459713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400">
        <p14:honeycomb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2"/>
          </a:solidFill>
        </p:spPr>
        <p:txBody>
          <a:bodyPr/>
          <a:lstStyle/>
          <a:p>
            <a:r>
              <a:rPr lang="en-US" dirty="0" smtClean="0"/>
              <a:t>Types of host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olidFill>
            <a:srgbClr val="92D050"/>
          </a:solidFill>
          <a:ln>
            <a:solidFill>
              <a:schemeClr val="accent1"/>
            </a:solidFill>
          </a:ln>
        </p:spPr>
        <p:txBody>
          <a:bodyPr/>
          <a:lstStyle/>
          <a:p>
            <a:pPr marL="0" indent="0">
              <a:buNone/>
            </a:pPr>
            <a:r>
              <a:rPr lang="en-US" b="1" dirty="0" smtClean="0">
                <a:solidFill>
                  <a:srgbClr val="7030A0"/>
                </a:solidFill>
              </a:rPr>
              <a:t>a)Primary (definitive) host: </a:t>
            </a:r>
          </a:p>
          <a:p>
            <a:pPr marL="0" indent="0">
              <a:buNone/>
            </a:pPr>
            <a:r>
              <a:rPr lang="en-US" dirty="0" smtClean="0"/>
              <a:t>An organism that supports the adult  stages or sexually mature reproductive form of a parasite.</a:t>
            </a:r>
          </a:p>
          <a:p>
            <a:pPr marL="0" indent="0">
              <a:buNone/>
            </a:pPr>
            <a:r>
              <a:rPr lang="en-US" b="1" dirty="0" smtClean="0">
                <a:solidFill>
                  <a:srgbClr val="7030A0"/>
                </a:solidFill>
              </a:rPr>
              <a:t>b)Intermediate host: </a:t>
            </a:r>
          </a:p>
          <a:p>
            <a:pPr marL="0" indent="0">
              <a:buNone/>
            </a:pPr>
            <a:r>
              <a:rPr lang="en-US" dirty="0" smtClean="0"/>
              <a:t>An organism that hosts the asexual form of the parasite 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317251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400">
        <p14:honeycomb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246</TotalTime>
  <Words>610</Words>
  <Application>Microsoft Office PowerPoint</Application>
  <PresentationFormat>On-screen Show (4:3)</PresentationFormat>
  <Paragraphs>93</Paragraphs>
  <Slides>26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27" baseType="lpstr">
      <vt:lpstr>Office Theme</vt:lpstr>
      <vt:lpstr>Tutorials </vt:lpstr>
      <vt:lpstr>Medical parasitology  </vt:lpstr>
      <vt:lpstr>Medical parasitology classes </vt:lpstr>
      <vt:lpstr>Parasite </vt:lpstr>
      <vt:lpstr>Types of parasites </vt:lpstr>
      <vt:lpstr>PowerPoint Presentation</vt:lpstr>
      <vt:lpstr>PowerPoint Presentation</vt:lpstr>
      <vt:lpstr>Host </vt:lpstr>
      <vt:lpstr>Types of host</vt:lpstr>
      <vt:lpstr>PowerPoint Presentation</vt:lpstr>
      <vt:lpstr>PowerPoint Presentation</vt:lpstr>
      <vt:lpstr>PowerPoint Presentation</vt:lpstr>
      <vt:lpstr>Life cycle</vt:lpstr>
      <vt:lpstr>Types of life cycle</vt:lpstr>
      <vt:lpstr>PowerPoint Presentation</vt:lpstr>
      <vt:lpstr>Host parasite relationship(symbiosis)</vt:lpstr>
      <vt:lpstr>Types of symbiosis(HPR)</vt:lpstr>
      <vt:lpstr>PowerPoint Presentation</vt:lpstr>
      <vt:lpstr>PowerPoint Presentation</vt:lpstr>
      <vt:lpstr>Classification </vt:lpstr>
      <vt:lpstr>Classes of protozoa</vt:lpstr>
      <vt:lpstr>PowerPoint Presentation</vt:lpstr>
      <vt:lpstr>PowerPoint Presentation</vt:lpstr>
      <vt:lpstr>PowerPoint Presentation</vt:lpstr>
      <vt:lpstr>PowerPoint Presentation</vt:lpstr>
      <vt:lpstr>General features of  flukes (trematodes)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Tutorials</dc:title>
  <dc:creator>mosab nour</dc:creator>
  <cp:lastModifiedBy>mosab nour</cp:lastModifiedBy>
  <cp:revision>53</cp:revision>
  <dcterms:created xsi:type="dcterms:W3CDTF">2018-05-24T10:57:24Z</dcterms:created>
  <dcterms:modified xsi:type="dcterms:W3CDTF">2018-05-24T21:28:13Z</dcterms:modified>
</cp:coreProperties>
</file>