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58" r:id="rId4"/>
    <p:sldId id="259" r:id="rId5"/>
    <p:sldId id="260" r:id="rId6"/>
    <p:sldId id="261" r:id="rId7"/>
    <p:sldId id="262" r:id="rId8"/>
    <p:sldId id="263" r:id="rId9"/>
    <p:sldId id="264" r:id="rId10"/>
    <p:sldId id="270" r:id="rId11"/>
    <p:sldId id="271" r:id="rId12"/>
    <p:sldId id="265" r:id="rId13"/>
    <p:sldId id="266" r:id="rId14"/>
    <p:sldId id="267" r:id="rId15"/>
    <p:sldId id="268" r:id="rId16"/>
    <p:sldId id="269"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3" autoAdjust="0"/>
    <p:restoredTop sz="94660"/>
  </p:normalViewPr>
  <p:slideViewPr>
    <p:cSldViewPr snapToGrid="0">
      <p:cViewPr varScale="1">
        <p:scale>
          <a:sx n="72" d="100"/>
          <a:sy n="72" d="100"/>
        </p:scale>
        <p:origin x="78" y="120"/>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12/19/2017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12/19/2017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12/19/2017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12/19/2017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12/19/2017</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12/19/2017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12/19/2017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12/19/2017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12/19/2017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dirty="0"/>
              <a:t>12/19/2017</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dirty="0"/>
              <a:t>12/19/2017</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12/19/2017</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Soft tick </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9837718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cycle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6104" y="2438400"/>
            <a:ext cx="10111409" cy="3790122"/>
          </a:xfrm>
        </p:spPr>
      </p:pic>
    </p:spTree>
    <p:extLst>
      <p:ext uri="{BB962C8B-B14F-4D97-AF65-F5344CB8AC3E}">
        <p14:creationId xmlns:p14="http://schemas.microsoft.com/office/powerpoint/2010/main" val="39237545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stretch>
            <a:fillRect/>
          </a:stretch>
        </p:blipFill>
        <p:spPr>
          <a:xfrm>
            <a:off x="384314" y="1060174"/>
            <a:ext cx="11502886" cy="5592417"/>
          </a:xfrm>
          <a:prstGeom prst="rect">
            <a:avLst/>
          </a:prstGeom>
        </p:spPr>
      </p:pic>
    </p:spTree>
    <p:extLst>
      <p:ext uri="{BB962C8B-B14F-4D97-AF65-F5344CB8AC3E}">
        <p14:creationId xmlns:p14="http://schemas.microsoft.com/office/powerpoint/2010/main" val="38410376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Feeding habits </a:t>
            </a:r>
            <a:endParaRPr lang="en-US" dirty="0"/>
          </a:p>
        </p:txBody>
      </p:sp>
      <p:sp>
        <p:nvSpPr>
          <p:cNvPr id="3" name="Content Placeholder 2"/>
          <p:cNvSpPr>
            <a:spLocks noGrp="1"/>
          </p:cNvSpPr>
          <p:nvPr>
            <p:ph idx="1"/>
          </p:nvPr>
        </p:nvSpPr>
        <p:spPr/>
        <p:txBody>
          <a:bodyPr/>
          <a:lstStyle/>
          <a:p>
            <a:r>
              <a:rPr lang="en-US" dirty="0" smtClean="0"/>
              <a:t>Both male and females are </a:t>
            </a:r>
            <a:r>
              <a:rPr lang="en-US" dirty="0" err="1" smtClean="0"/>
              <a:t>hematophagous</a:t>
            </a:r>
            <a:endParaRPr lang="en-US" dirty="0" smtClean="0"/>
          </a:p>
          <a:p>
            <a:r>
              <a:rPr lang="en-US" dirty="0" smtClean="0"/>
              <a:t>They take their blood meals from several host , so they are known as (many host) or multi-host) ticks.</a:t>
            </a:r>
          </a:p>
          <a:p>
            <a:r>
              <a:rPr lang="en-US" dirty="0" smtClean="0"/>
              <a:t>Blood meal is essential for maturation of the ovaries and egg laying.</a:t>
            </a:r>
            <a:endParaRPr lang="en-US" dirty="0"/>
          </a:p>
        </p:txBody>
      </p:sp>
    </p:spTree>
    <p:extLst>
      <p:ext uri="{BB962C8B-B14F-4D97-AF65-F5344CB8AC3E}">
        <p14:creationId xmlns:p14="http://schemas.microsoft.com/office/powerpoint/2010/main" val="1127750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 of nutrients</a:t>
            </a:r>
            <a:endParaRPr lang="en-US" dirty="0"/>
          </a:p>
        </p:txBody>
      </p:sp>
      <p:sp>
        <p:nvSpPr>
          <p:cNvPr id="3" name="Content Placeholder 2"/>
          <p:cNvSpPr>
            <a:spLocks noGrp="1"/>
          </p:cNvSpPr>
          <p:nvPr>
            <p:ph idx="1"/>
          </p:nvPr>
        </p:nvSpPr>
        <p:spPr/>
        <p:txBody>
          <a:bodyPr/>
          <a:lstStyle/>
          <a:p>
            <a:pPr marL="0" indent="0">
              <a:buNone/>
            </a:pPr>
            <a:r>
              <a:rPr lang="en-US" dirty="0" smtClean="0"/>
              <a:t>Both male and female feed on blood of man and a large variety of domestic and wild mammals.</a:t>
            </a:r>
            <a:endParaRPr lang="en-US" dirty="0"/>
          </a:p>
        </p:txBody>
      </p:sp>
    </p:spTree>
    <p:extLst>
      <p:ext uri="{BB962C8B-B14F-4D97-AF65-F5344CB8AC3E}">
        <p14:creationId xmlns:p14="http://schemas.microsoft.com/office/powerpoint/2010/main" val="11888524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Breeding areas</a:t>
            </a:r>
            <a:endParaRPr lang="en-US" dirty="0"/>
          </a:p>
        </p:txBody>
      </p:sp>
      <p:sp>
        <p:nvSpPr>
          <p:cNvPr id="3" name="Content Placeholder 2"/>
          <p:cNvSpPr>
            <a:spLocks noGrp="1"/>
          </p:cNvSpPr>
          <p:nvPr>
            <p:ph idx="1"/>
          </p:nvPr>
        </p:nvSpPr>
        <p:spPr/>
        <p:txBody>
          <a:bodyPr/>
          <a:lstStyle/>
          <a:p>
            <a:r>
              <a:rPr lang="en-US" dirty="0" smtClean="0"/>
              <a:t>Eggs are deposited near the resting places of the adult ticks.(e.g. in cracks in the walls).</a:t>
            </a:r>
            <a:endParaRPr lang="en-US" dirty="0"/>
          </a:p>
        </p:txBody>
      </p:sp>
    </p:spTree>
    <p:extLst>
      <p:ext uri="{BB962C8B-B14F-4D97-AF65-F5344CB8AC3E}">
        <p14:creationId xmlns:p14="http://schemas.microsoft.com/office/powerpoint/2010/main" val="10045595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Resting areas</a:t>
            </a:r>
            <a:endParaRPr lang="en-US" dirty="0"/>
          </a:p>
        </p:txBody>
      </p:sp>
      <p:sp>
        <p:nvSpPr>
          <p:cNvPr id="3" name="Content Placeholder 2"/>
          <p:cNvSpPr>
            <a:spLocks noGrp="1"/>
          </p:cNvSpPr>
          <p:nvPr>
            <p:ph idx="1"/>
          </p:nvPr>
        </p:nvSpPr>
        <p:spPr/>
        <p:txBody>
          <a:bodyPr/>
          <a:lstStyle/>
          <a:p>
            <a:r>
              <a:rPr lang="en-US" dirty="0" smtClean="0"/>
              <a:t>They are found around the host settlement especially in village huts.</a:t>
            </a:r>
            <a:endParaRPr lang="en-US" dirty="0"/>
          </a:p>
        </p:txBody>
      </p:sp>
    </p:spTree>
    <p:extLst>
      <p:ext uri="{BB962C8B-B14F-4D97-AF65-F5344CB8AC3E}">
        <p14:creationId xmlns:p14="http://schemas.microsoft.com/office/powerpoint/2010/main" val="27087630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Medical importance</a:t>
            </a:r>
            <a:endParaRPr lang="en-US" dirty="0"/>
          </a:p>
        </p:txBody>
      </p:sp>
      <p:sp>
        <p:nvSpPr>
          <p:cNvPr id="3" name="Content Placeholder 2"/>
          <p:cNvSpPr>
            <a:spLocks noGrp="1"/>
          </p:cNvSpPr>
          <p:nvPr>
            <p:ph idx="1"/>
          </p:nvPr>
        </p:nvSpPr>
        <p:spPr/>
        <p:txBody>
          <a:bodyPr/>
          <a:lstStyle/>
          <a:p>
            <a:r>
              <a:rPr lang="en-US" dirty="0" smtClean="0"/>
              <a:t>Tick borne relapsing fever</a:t>
            </a:r>
          </a:p>
          <a:p>
            <a:r>
              <a:rPr lang="en-US" dirty="0" smtClean="0"/>
              <a:t>Q-fever </a:t>
            </a:r>
            <a:endParaRPr lang="en-US" dirty="0"/>
          </a:p>
        </p:txBody>
      </p:sp>
    </p:spTree>
    <p:extLst>
      <p:ext uri="{BB962C8B-B14F-4D97-AF65-F5344CB8AC3E}">
        <p14:creationId xmlns:p14="http://schemas.microsoft.com/office/powerpoint/2010/main" val="2880381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a:t>
            </a:r>
            <a:endParaRPr lang="en-US" dirty="0"/>
          </a:p>
        </p:txBody>
      </p:sp>
      <p:sp>
        <p:nvSpPr>
          <p:cNvPr id="3" name="Content Placeholder 2"/>
          <p:cNvSpPr>
            <a:spLocks noGrp="1"/>
          </p:cNvSpPr>
          <p:nvPr>
            <p:ph idx="1"/>
          </p:nvPr>
        </p:nvSpPr>
        <p:spPr/>
        <p:txBody>
          <a:bodyPr/>
          <a:lstStyle/>
          <a:p>
            <a:r>
              <a:rPr lang="en-US" dirty="0" smtClean="0"/>
              <a:t>Class :Arachnida</a:t>
            </a:r>
          </a:p>
          <a:p>
            <a:r>
              <a:rPr lang="en-US" dirty="0" smtClean="0"/>
              <a:t>Order: metastigmata </a:t>
            </a:r>
          </a:p>
          <a:p>
            <a:r>
              <a:rPr lang="en-US" dirty="0" smtClean="0"/>
              <a:t>Family :Argisade </a:t>
            </a:r>
          </a:p>
          <a:p>
            <a:r>
              <a:rPr lang="en-US" dirty="0" smtClean="0"/>
              <a:t>Genus :Argas </a:t>
            </a:r>
          </a:p>
          <a:p>
            <a:r>
              <a:rPr lang="en-US" dirty="0" smtClean="0"/>
              <a:t>Species :Argas persicus</a:t>
            </a:r>
          </a:p>
          <a:p>
            <a:r>
              <a:rPr lang="en-US" dirty="0" smtClean="0"/>
              <a:t>Genus :Ornithodors </a:t>
            </a:r>
          </a:p>
          <a:p>
            <a:r>
              <a:rPr lang="en-US" dirty="0" smtClean="0"/>
              <a:t>Species: </a:t>
            </a:r>
            <a:r>
              <a:rPr lang="en-US" b="1" dirty="0" smtClean="0"/>
              <a:t>Ornithodors moubata</a:t>
            </a:r>
            <a:r>
              <a:rPr lang="en-US" dirty="0" smtClean="0"/>
              <a:t> complex</a:t>
            </a:r>
            <a:endParaRPr lang="en-US" dirty="0"/>
          </a:p>
        </p:txBody>
      </p:sp>
    </p:spTree>
    <p:extLst>
      <p:ext uri="{BB962C8B-B14F-4D97-AF65-F5344CB8AC3E}">
        <p14:creationId xmlns:p14="http://schemas.microsoft.com/office/powerpoint/2010/main" val="19992888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distribution</a:t>
            </a:r>
            <a:endParaRPr lang="en-US" dirty="0"/>
          </a:p>
        </p:txBody>
      </p:sp>
      <p:sp>
        <p:nvSpPr>
          <p:cNvPr id="3" name="Content Placeholder 2"/>
          <p:cNvSpPr>
            <a:spLocks noGrp="1"/>
          </p:cNvSpPr>
          <p:nvPr>
            <p:ph idx="1"/>
          </p:nvPr>
        </p:nvSpPr>
        <p:spPr/>
        <p:txBody>
          <a:bodyPr/>
          <a:lstStyle/>
          <a:p>
            <a:r>
              <a:rPr lang="en-US" dirty="0" smtClean="0"/>
              <a:t>Common in dry areas</a:t>
            </a:r>
            <a:endParaRPr lang="en-US" dirty="0"/>
          </a:p>
        </p:txBody>
      </p:sp>
    </p:spTree>
    <p:extLst>
      <p:ext uri="{BB962C8B-B14F-4D97-AF65-F5344CB8AC3E}">
        <p14:creationId xmlns:p14="http://schemas.microsoft.com/office/powerpoint/2010/main" val="6803823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External morphology</a:t>
            </a:r>
            <a:endParaRPr lang="en-US" dirty="0"/>
          </a:p>
        </p:txBody>
      </p:sp>
      <p:sp>
        <p:nvSpPr>
          <p:cNvPr id="3" name="Content Placeholder 2"/>
          <p:cNvSpPr>
            <a:spLocks noGrp="1"/>
          </p:cNvSpPr>
          <p:nvPr>
            <p:ph idx="1"/>
          </p:nvPr>
        </p:nvSpPr>
        <p:spPr/>
        <p:txBody>
          <a:bodyPr/>
          <a:lstStyle/>
          <a:p>
            <a:r>
              <a:rPr lang="en-US" dirty="0" smtClean="0"/>
              <a:t>Dorsoventerally flattened </a:t>
            </a:r>
          </a:p>
          <a:p>
            <a:r>
              <a:rPr lang="en-US" dirty="0" smtClean="0"/>
              <a:t>Have a tough integument</a:t>
            </a:r>
          </a:p>
          <a:p>
            <a:r>
              <a:rPr lang="en-US" dirty="0" smtClean="0"/>
              <a:t>Wrinkled</a:t>
            </a:r>
          </a:p>
          <a:p>
            <a:r>
              <a:rPr lang="en-US" dirty="0" smtClean="0"/>
              <a:t>Simple eye may be present or not depending on species</a:t>
            </a:r>
          </a:p>
          <a:p>
            <a:r>
              <a:rPr lang="en-US" dirty="0" smtClean="0"/>
              <a:t>Have no </a:t>
            </a:r>
            <a:r>
              <a:rPr lang="en-US" dirty="0" err="1" smtClean="0"/>
              <a:t>scutum</a:t>
            </a:r>
            <a:endParaRPr lang="en-US" dirty="0" smtClean="0"/>
          </a:p>
          <a:p>
            <a:r>
              <a:rPr lang="en-US" dirty="0" smtClean="0"/>
              <a:t>The capitulum or (false head) is situated ventrally, so is not visible dorsally</a:t>
            </a:r>
          </a:p>
          <a:p>
            <a:r>
              <a:rPr lang="en-US" dirty="0" smtClean="0"/>
              <a:t>The mouth part composed of four –segmented leg-like palps (</a:t>
            </a:r>
            <a:r>
              <a:rPr lang="en-US" dirty="0" err="1" smtClean="0"/>
              <a:t>pedipalps</a:t>
            </a:r>
            <a:r>
              <a:rPr lang="en-US" dirty="0" smtClean="0"/>
              <a:t>)</a:t>
            </a:r>
          </a:p>
          <a:p>
            <a:endParaRPr lang="en-US" dirty="0"/>
          </a:p>
        </p:txBody>
      </p:sp>
    </p:spTree>
    <p:extLst>
      <p:ext uri="{BB962C8B-B14F-4D97-AF65-F5344CB8AC3E}">
        <p14:creationId xmlns:p14="http://schemas.microsoft.com/office/powerpoint/2010/main" val="26199239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Have four pairs of well developed legs.</a:t>
            </a:r>
          </a:p>
          <a:p>
            <a:r>
              <a:rPr lang="en-US" dirty="0" smtClean="0"/>
              <a:t>The anus is present about on third from the posterior margin</a:t>
            </a:r>
          </a:p>
          <a:p>
            <a:r>
              <a:rPr lang="en-US" dirty="0" smtClean="0"/>
              <a:t>The genital opening is just behind the base of the capitulum.</a:t>
            </a:r>
          </a:p>
          <a:p>
            <a:r>
              <a:rPr lang="en-US" dirty="0" smtClean="0"/>
              <a:t>The spiracles (stigmata) are situated in front of the coxae of the hind legs</a:t>
            </a:r>
          </a:p>
          <a:p>
            <a:r>
              <a:rPr lang="en-US" dirty="0" smtClean="0"/>
              <a:t>Male and female are  extremely similar but they are differ in in the shape of genital pore  and the male is more conspicuous.</a:t>
            </a:r>
            <a:endParaRPr lang="en-US" dirty="0"/>
          </a:p>
        </p:txBody>
      </p:sp>
    </p:spTree>
    <p:extLst>
      <p:ext uri="{BB962C8B-B14F-4D97-AF65-F5344CB8AC3E}">
        <p14:creationId xmlns:p14="http://schemas.microsoft.com/office/powerpoint/2010/main" val="15955359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egg</a:t>
            </a:r>
            <a:endParaRPr lang="en-US" dirty="0"/>
          </a:p>
        </p:txBody>
      </p:sp>
      <p:sp>
        <p:nvSpPr>
          <p:cNvPr id="3" name="Content Placeholder 2"/>
          <p:cNvSpPr>
            <a:spLocks noGrp="1"/>
          </p:cNvSpPr>
          <p:nvPr>
            <p:ph idx="1"/>
          </p:nvPr>
        </p:nvSpPr>
        <p:spPr/>
        <p:txBody>
          <a:bodyPr/>
          <a:lstStyle/>
          <a:p>
            <a:r>
              <a:rPr lang="en-US" dirty="0" smtClean="0"/>
              <a:t>After blood meal female lay several small egg </a:t>
            </a:r>
            <a:r>
              <a:rPr lang="en-US" dirty="0" smtClean="0"/>
              <a:t>batch</a:t>
            </a:r>
            <a:r>
              <a:rPr lang="en-US" dirty="0" smtClean="0"/>
              <a:t>( 4-6 batches) each one contain about 15-100  spherical eggs. Occasionally can produce larger eggs , and each batch may contain 200-300 eggs.</a:t>
            </a:r>
          </a:p>
          <a:p>
            <a:r>
              <a:rPr lang="en-US" dirty="0" smtClean="0"/>
              <a:t>Adult ticks may live several years ,so female may lay thousands of eggs during her life time.</a:t>
            </a:r>
          </a:p>
          <a:p>
            <a:r>
              <a:rPr lang="en-US" dirty="0" smtClean="0"/>
              <a:t>Eggs are deposited near the resting place of the adult </a:t>
            </a:r>
          </a:p>
          <a:p>
            <a:r>
              <a:rPr lang="en-US" dirty="0" smtClean="0"/>
              <a:t>Eggs hatch usually within one to four weeks</a:t>
            </a:r>
          </a:p>
          <a:p>
            <a:r>
              <a:rPr lang="en-US" dirty="0" smtClean="0"/>
              <a:t>Eggs may remain viable for many months under adverse climate conditions, because the are coated with protective waxy secretion from the gene’s region.</a:t>
            </a:r>
            <a:endParaRPr lang="en-US" dirty="0"/>
          </a:p>
        </p:txBody>
      </p:sp>
    </p:spTree>
    <p:extLst>
      <p:ext uri="{BB962C8B-B14F-4D97-AF65-F5344CB8AC3E}">
        <p14:creationId xmlns:p14="http://schemas.microsoft.com/office/powerpoint/2010/main" val="480970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Gene region:  is located in front of the mid gut and during the oviposition is extruded from small opening above the capitulum and secrete waxy substances that coat the eggs and enable them to resist </a:t>
            </a:r>
            <a:r>
              <a:rPr lang="en-US" dirty="0" err="1" smtClean="0"/>
              <a:t>dessication</a:t>
            </a:r>
            <a:r>
              <a:rPr lang="en-US" dirty="0" smtClean="0"/>
              <a:t>.</a:t>
            </a:r>
            <a:endParaRPr lang="en-US" dirty="0"/>
          </a:p>
        </p:txBody>
      </p:sp>
    </p:spTree>
    <p:extLst>
      <p:ext uri="{BB962C8B-B14F-4D97-AF65-F5344CB8AC3E}">
        <p14:creationId xmlns:p14="http://schemas.microsoft.com/office/powerpoint/2010/main" val="28560708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Larva</a:t>
            </a:r>
            <a:endParaRPr lang="en-US" dirty="0"/>
          </a:p>
        </p:txBody>
      </p:sp>
      <p:sp>
        <p:nvSpPr>
          <p:cNvPr id="3" name="Content Placeholder 2"/>
          <p:cNvSpPr>
            <a:spLocks noGrp="1"/>
          </p:cNvSpPr>
          <p:nvPr>
            <p:ph idx="1"/>
          </p:nvPr>
        </p:nvSpPr>
        <p:spPr/>
        <p:txBody>
          <a:bodyPr/>
          <a:lstStyle/>
          <a:p>
            <a:r>
              <a:rPr lang="en-US" dirty="0" smtClean="0"/>
              <a:t>Six –legged </a:t>
            </a:r>
          </a:p>
          <a:p>
            <a:r>
              <a:rPr lang="en-US" dirty="0" smtClean="0"/>
              <a:t>Very active, searches for the host to take its blood meal</a:t>
            </a:r>
          </a:p>
          <a:p>
            <a:r>
              <a:rPr lang="en-US" dirty="0" smtClean="0"/>
              <a:t>The capitulum is projected from the body and is visible from above</a:t>
            </a:r>
          </a:p>
          <a:p>
            <a:r>
              <a:rPr lang="en-US" dirty="0" smtClean="0"/>
              <a:t>Blood feeding from the host may takes from several minutes </a:t>
            </a:r>
            <a:r>
              <a:rPr lang="en-US" dirty="0" err="1" smtClean="0"/>
              <a:t>minutes</a:t>
            </a:r>
            <a:r>
              <a:rPr lang="en-US" dirty="0" smtClean="0"/>
              <a:t> to several hours. But larva of Ornithodors moubata differ from most other </a:t>
            </a:r>
            <a:r>
              <a:rPr lang="en-US" dirty="0" err="1" smtClean="0"/>
              <a:t>Argasid</a:t>
            </a:r>
            <a:r>
              <a:rPr lang="en-US" dirty="0" smtClean="0"/>
              <a:t> larval ticks in that they do not take blood meals but remain within their egg shells after hatching , </a:t>
            </a:r>
            <a:r>
              <a:rPr lang="en-US" dirty="0" err="1" smtClean="0"/>
              <a:t>moulting</a:t>
            </a:r>
            <a:r>
              <a:rPr lang="en-US" dirty="0" smtClean="0"/>
              <a:t> to produce first instar nymph which crawl from egg shells to seek their blood meal.</a:t>
            </a:r>
            <a:endParaRPr lang="en-US" dirty="0"/>
          </a:p>
        </p:txBody>
      </p:sp>
    </p:spTree>
    <p:extLst>
      <p:ext uri="{BB962C8B-B14F-4D97-AF65-F5344CB8AC3E}">
        <p14:creationId xmlns:p14="http://schemas.microsoft.com/office/powerpoint/2010/main" val="16144929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Nymph </a:t>
            </a:r>
            <a:endParaRPr lang="en-US" dirty="0"/>
          </a:p>
        </p:txBody>
      </p:sp>
      <p:sp>
        <p:nvSpPr>
          <p:cNvPr id="3" name="Content Placeholder 2"/>
          <p:cNvSpPr>
            <a:spLocks noGrp="1"/>
          </p:cNvSpPr>
          <p:nvPr>
            <p:ph idx="1"/>
          </p:nvPr>
        </p:nvSpPr>
        <p:spPr/>
        <p:txBody>
          <a:bodyPr/>
          <a:lstStyle/>
          <a:p>
            <a:r>
              <a:rPr lang="en-US" dirty="0" smtClean="0"/>
              <a:t>Eight legged</a:t>
            </a:r>
          </a:p>
          <a:p>
            <a:r>
              <a:rPr lang="en-US" dirty="0" smtClean="0"/>
              <a:t>They are 4-5 or up to 8 instar larva in some species</a:t>
            </a:r>
          </a:p>
          <a:p>
            <a:r>
              <a:rPr lang="en-US" dirty="0" smtClean="0"/>
              <a:t>Each instar </a:t>
            </a:r>
            <a:r>
              <a:rPr lang="en-US" dirty="0" smtClean="0"/>
              <a:t>nymphal </a:t>
            </a:r>
            <a:r>
              <a:rPr lang="en-US" dirty="0" smtClean="0"/>
              <a:t>stage </a:t>
            </a:r>
            <a:r>
              <a:rPr lang="en-US" dirty="0" smtClean="0"/>
              <a:t>needs blood meal</a:t>
            </a:r>
          </a:p>
          <a:p>
            <a:r>
              <a:rPr lang="en-US" dirty="0" smtClean="0"/>
              <a:t>Blood feeding usually occur  during night.</a:t>
            </a:r>
          </a:p>
          <a:p>
            <a:endParaRPr lang="en-US" dirty="0" smtClean="0"/>
          </a:p>
          <a:p>
            <a:endParaRPr lang="en-US" dirty="0"/>
          </a:p>
        </p:txBody>
      </p:sp>
    </p:spTree>
    <p:extLst>
      <p:ext uri="{BB962C8B-B14F-4D97-AF65-F5344CB8AC3E}">
        <p14:creationId xmlns:p14="http://schemas.microsoft.com/office/powerpoint/2010/main" val="38568953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Wood Type</Template>
  <TotalTime>84</TotalTime>
  <Words>519</Words>
  <Application>Microsoft Office PowerPoint</Application>
  <PresentationFormat>Widescreen</PresentationFormat>
  <Paragraphs>55</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Rockwell</vt:lpstr>
      <vt:lpstr>Rockwell Condensed</vt:lpstr>
      <vt:lpstr>Wingdings</vt:lpstr>
      <vt:lpstr>Wood Type</vt:lpstr>
      <vt:lpstr>Soft tick </vt:lpstr>
      <vt:lpstr>classification</vt:lpstr>
      <vt:lpstr>distribution</vt:lpstr>
      <vt:lpstr>External morphology</vt:lpstr>
      <vt:lpstr>PowerPoint Presentation</vt:lpstr>
      <vt:lpstr>egg</vt:lpstr>
      <vt:lpstr>PowerPoint Presentation</vt:lpstr>
      <vt:lpstr>Larva</vt:lpstr>
      <vt:lpstr>Nymph </vt:lpstr>
      <vt:lpstr>Life cycle</vt:lpstr>
      <vt:lpstr>PowerPoint Presentation</vt:lpstr>
      <vt:lpstr>Feeding habits </vt:lpstr>
      <vt:lpstr>Source of nutrients</vt:lpstr>
      <vt:lpstr>Breeding areas</vt:lpstr>
      <vt:lpstr>Resting areas</vt:lpstr>
      <vt:lpstr>Medical importance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Soft tick</dc:title>
  <dc:creator>Mosab Nouraldein</dc:creator>
  <cp:lastModifiedBy>Mosab Nouraldein</cp:lastModifiedBy>
  <cp:revision>12</cp:revision>
  <dcterms:created xsi:type="dcterms:W3CDTF">2017-12-19T23:45:02Z</dcterms:created>
  <dcterms:modified xsi:type="dcterms:W3CDTF">2017-12-20T08:03:05Z</dcterms:modified>
</cp:coreProperties>
</file>