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9031E-A78B-49C1-816E-6E90F2654CD4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BB374-DDB6-4C53-B0B9-4086A54FB62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VIBRIO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Vibrio </a:t>
            </a:r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vulnificus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Bell MT" pitchFamily="18" charset="0"/>
              </a:rPr>
              <a:t>Reservoir : </a:t>
            </a:r>
            <a:r>
              <a:rPr lang="en-AU" dirty="0" smtClean="0">
                <a:latin typeface="Bell MT" pitchFamily="18" charset="0"/>
              </a:rPr>
              <a:t>Brackish water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smtClean="0">
                <a:latin typeface="Bell MT" pitchFamily="18" charset="0"/>
              </a:rPr>
              <a:t>oysters.</a:t>
            </a:r>
          </a:p>
          <a:p>
            <a:r>
              <a:rPr lang="en-AU" b="1" dirty="0" smtClean="0">
                <a:latin typeface="Bell MT" pitchFamily="18" charset="0"/>
              </a:rPr>
              <a:t>Transmission: -</a:t>
            </a:r>
            <a:r>
              <a:rPr lang="en-AU" dirty="0" smtClean="0">
                <a:latin typeface="Bell MT" pitchFamily="18" charset="0"/>
              </a:rPr>
              <a:t>Consumption of undercooked or raw seafood.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-Swimming in brackish water, shucking oysters.</a:t>
            </a:r>
          </a:p>
          <a:p>
            <a:r>
              <a:rPr lang="en-AU" b="1" dirty="0" smtClean="0">
                <a:latin typeface="Bell MT" pitchFamily="18" charset="0"/>
              </a:rPr>
              <a:t>Disease: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Cellulitis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r>
              <a:rPr lang="en-US" b="1" dirty="0" smtClean="0">
                <a:latin typeface="Bell MT" pitchFamily="18" charset="0"/>
              </a:rPr>
              <a:t>Symptoms:</a:t>
            </a:r>
            <a:r>
              <a:rPr lang="en-US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Rapidly </a:t>
            </a:r>
            <a:r>
              <a:rPr lang="en-AU" dirty="0" smtClean="0">
                <a:latin typeface="Bell MT" pitchFamily="18" charset="0"/>
              </a:rPr>
              <a:t>spreading; difficult </a:t>
            </a:r>
            <a:r>
              <a:rPr lang="en-AU" dirty="0">
                <a:latin typeface="Bell MT" pitchFamily="18" charset="0"/>
              </a:rPr>
              <a:t>to</a:t>
            </a:r>
          </a:p>
          <a:p>
            <a:pPr>
              <a:buNone/>
            </a:pPr>
            <a:r>
              <a:rPr lang="en-AU" dirty="0">
                <a:latin typeface="Bell MT" pitchFamily="18" charset="0"/>
              </a:rPr>
              <a:t>t</a:t>
            </a:r>
            <a:r>
              <a:rPr lang="en-AU" dirty="0" smtClean="0">
                <a:latin typeface="Bell MT" pitchFamily="18" charset="0"/>
              </a:rPr>
              <a:t>reat.</a:t>
            </a:r>
          </a:p>
          <a:p>
            <a:r>
              <a:rPr lang="en-AU" b="1" dirty="0" smtClean="0">
                <a:latin typeface="Bell MT" pitchFamily="18" charset="0"/>
              </a:rPr>
              <a:t>Treatment: </a:t>
            </a:r>
            <a:r>
              <a:rPr lang="en-AU" dirty="0" smtClean="0">
                <a:latin typeface="Bell MT" pitchFamily="18" charset="0"/>
              </a:rPr>
              <a:t>Tetracycline; third-generation </a:t>
            </a:r>
            <a:r>
              <a:rPr lang="en-AU" dirty="0" err="1" smtClean="0">
                <a:latin typeface="Bell MT" pitchFamily="18" charset="0"/>
              </a:rPr>
              <a:t>cephalosporins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Genus </a:t>
            </a:r>
            <a:r>
              <a:rPr lang="en-AU" b="1" dirty="0" smtClean="0">
                <a:latin typeface="Bell MT" pitchFamily="18" charset="0"/>
              </a:rPr>
              <a:t>Features: </a:t>
            </a:r>
          </a:p>
          <a:p>
            <a:r>
              <a:rPr lang="en-AU" dirty="0">
                <a:latin typeface="Bell MT" pitchFamily="18" charset="0"/>
              </a:rPr>
              <a:t>Gram-negative curved rod with polar flagella</a:t>
            </a:r>
          </a:p>
          <a:p>
            <a:r>
              <a:rPr lang="en-AU" dirty="0" smtClean="0">
                <a:latin typeface="Bell MT" pitchFamily="18" charset="0"/>
              </a:rPr>
              <a:t>Oxidase </a:t>
            </a:r>
            <a:r>
              <a:rPr lang="en-AU" dirty="0">
                <a:latin typeface="Bell MT" pitchFamily="18" charset="0"/>
              </a:rPr>
              <a:t>positive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Vibrionaceae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Growth on alkaline, but not acidic, media (TCBS, </a:t>
            </a:r>
            <a:r>
              <a:rPr lang="en-AU" dirty="0" err="1">
                <a:latin typeface="Bell MT" pitchFamily="18" charset="0"/>
              </a:rPr>
              <a:t>thiosulfate</a:t>
            </a:r>
            <a:r>
              <a:rPr lang="en-AU" dirty="0">
                <a:latin typeface="Bell MT" pitchFamily="18" charset="0"/>
              </a:rPr>
              <a:t> citrate</a:t>
            </a:r>
          </a:p>
          <a:p>
            <a:r>
              <a:rPr lang="en-AU" dirty="0">
                <a:latin typeface="Bell MT" pitchFamily="18" charset="0"/>
              </a:rPr>
              <a:t>bile salt sucrose medium)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Species of Medical Importance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Vibrio </a:t>
            </a:r>
            <a:r>
              <a:rPr lang="en-AU" dirty="0" err="1" smtClean="0">
                <a:latin typeface="Bell MT" pitchFamily="18" charset="0"/>
              </a:rPr>
              <a:t>cholerae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Vibrio </a:t>
            </a:r>
            <a:r>
              <a:rPr lang="en-AU" dirty="0" err="1" smtClean="0">
                <a:latin typeface="Bell MT" pitchFamily="18" charset="0"/>
              </a:rPr>
              <a:t>parahaemolyticus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Vibrio </a:t>
            </a:r>
            <a:r>
              <a:rPr lang="en-AU" dirty="0" err="1" smtClean="0">
                <a:latin typeface="Bell MT" pitchFamily="18" charset="0"/>
              </a:rPr>
              <a:t>vulnificus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Vibrio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cholerae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Features: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Rice-water </a:t>
            </a:r>
            <a:r>
              <a:rPr lang="en-AU" dirty="0">
                <a:latin typeface="Bell MT" pitchFamily="18" charset="0"/>
              </a:rPr>
              <a:t>diarrhea; growth on </a:t>
            </a:r>
            <a:r>
              <a:rPr lang="en-AU" dirty="0" smtClean="0">
                <a:latin typeface="Bell MT" pitchFamily="18" charset="0"/>
              </a:rPr>
              <a:t>TCBS.</a:t>
            </a:r>
          </a:p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Reservoir: </a:t>
            </a:r>
          </a:p>
          <a:p>
            <a:r>
              <a:rPr lang="en-AU" dirty="0">
                <a:latin typeface="Bell MT" pitchFamily="18" charset="0"/>
              </a:rPr>
              <a:t>Human colon; no vertebrate animal carriers (copepods or </a:t>
            </a:r>
            <a:r>
              <a:rPr lang="en-AU" dirty="0" smtClean="0">
                <a:latin typeface="Bell MT" pitchFamily="18" charset="0"/>
              </a:rPr>
              <a:t>shellfish may </a:t>
            </a:r>
            <a:r>
              <a:rPr lang="en-AU" dirty="0">
                <a:latin typeface="Bell MT" pitchFamily="18" charset="0"/>
              </a:rPr>
              <a:t>be contaminated by water contamination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dirty="0">
                <a:latin typeface="Bell MT" pitchFamily="18" charset="0"/>
              </a:rPr>
              <a:t>Human carriage may persist after untreated infection for months </a:t>
            </a:r>
            <a:r>
              <a:rPr lang="en-AU" dirty="0" smtClean="0">
                <a:latin typeface="Bell MT" pitchFamily="18" charset="0"/>
              </a:rPr>
              <a:t>after infection</a:t>
            </a:r>
            <a:r>
              <a:rPr lang="en-AU" dirty="0">
                <a:latin typeface="Bell MT" pitchFamily="18" charset="0"/>
              </a:rPr>
              <a:t>; permanent carrier state is rare.</a:t>
            </a:r>
            <a:endParaRPr lang="en-AU" dirty="0" smtClean="0">
              <a:latin typeface="Bell MT" pitchFamily="18" charset="0"/>
            </a:endParaRP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>
                <a:latin typeface="Bell MT" pitchFamily="18" charset="0"/>
              </a:rPr>
              <a:t>Transmission: </a:t>
            </a:r>
          </a:p>
          <a:p>
            <a:r>
              <a:rPr lang="en-AU" dirty="0">
                <a:latin typeface="Bell MT" pitchFamily="18" charset="0"/>
              </a:rPr>
              <a:t>Fecal-oral spread; sensitive to stomach acid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Requires high dose (&gt;107 organisms), if stomach acid is </a:t>
            </a:r>
            <a:r>
              <a:rPr lang="en-AU" dirty="0" smtClean="0">
                <a:latin typeface="Bell MT" pitchFamily="18" charset="0"/>
              </a:rPr>
              <a:t>normal.</a:t>
            </a:r>
            <a:endParaRPr lang="en-AU" b="1" dirty="0" smtClean="0">
              <a:latin typeface="Bell MT" pitchFamily="18" charset="0"/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Bell MT" pitchFamily="18" charset="0"/>
              </a:rPr>
              <a:t>Motility, </a:t>
            </a:r>
            <a:r>
              <a:rPr lang="en-AU" dirty="0" err="1">
                <a:latin typeface="Bell MT" pitchFamily="18" charset="0"/>
              </a:rPr>
              <a:t>mucinase</a:t>
            </a:r>
            <a:r>
              <a:rPr lang="en-AU" dirty="0">
                <a:latin typeface="Bell MT" pitchFamily="18" charset="0"/>
              </a:rPr>
              <a:t>, and toxin </a:t>
            </a:r>
            <a:r>
              <a:rPr lang="en-AU" dirty="0" err="1">
                <a:latin typeface="Bell MT" pitchFamily="18" charset="0"/>
              </a:rPr>
              <a:t>coregulated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pili</a:t>
            </a:r>
            <a:r>
              <a:rPr lang="en-AU" dirty="0">
                <a:latin typeface="Bell MT" pitchFamily="18" charset="0"/>
              </a:rPr>
              <a:t> (TCP) aid in </a:t>
            </a:r>
            <a:r>
              <a:rPr lang="en-AU" dirty="0" smtClean="0">
                <a:latin typeface="Bell MT" pitchFamily="18" charset="0"/>
              </a:rPr>
              <a:t>attachment to </a:t>
            </a:r>
            <a:r>
              <a:rPr lang="en-AU" dirty="0">
                <a:latin typeface="Bell MT" pitchFamily="18" charset="0"/>
              </a:rPr>
              <a:t>the intestinal mucosa.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Cholera </a:t>
            </a:r>
            <a:r>
              <a:rPr lang="en-AU" dirty="0" err="1">
                <a:latin typeface="Bell MT" pitchFamily="18" charset="0"/>
              </a:rPr>
              <a:t>enterotoxin</a:t>
            </a:r>
            <a:r>
              <a:rPr lang="en-AU" dirty="0">
                <a:latin typeface="Bell MT" pitchFamily="18" charset="0"/>
              </a:rPr>
              <a:t> (</a:t>
            </a:r>
            <a:r>
              <a:rPr lang="en-AU" dirty="0" err="1">
                <a:latin typeface="Bell MT" pitchFamily="18" charset="0"/>
              </a:rPr>
              <a:t>choleragen</a:t>
            </a:r>
            <a:r>
              <a:rPr lang="en-AU" dirty="0">
                <a:latin typeface="Bell MT" pitchFamily="18" charset="0"/>
              </a:rPr>
              <a:t>) similar to E. coli LT; ADP </a:t>
            </a:r>
            <a:r>
              <a:rPr lang="en-AU" dirty="0" err="1" smtClean="0">
                <a:latin typeface="Bell MT" pitchFamily="18" charset="0"/>
              </a:rPr>
              <a:t>ribosylates</a:t>
            </a:r>
            <a:r>
              <a:rPr lang="en-AU" dirty="0" smtClean="0">
                <a:latin typeface="Bell MT" pitchFamily="18" charset="0"/>
              </a:rPr>
              <a:t> (Gs </a:t>
            </a:r>
            <a:r>
              <a:rPr lang="en-AU" dirty="0">
                <a:latin typeface="Bell MT" pitchFamily="18" charset="0"/>
              </a:rPr>
              <a:t>alpha) activating </a:t>
            </a:r>
            <a:r>
              <a:rPr lang="en-AU" dirty="0" err="1">
                <a:latin typeface="Bell MT" pitchFamily="18" charset="0"/>
              </a:rPr>
              <a:t>adenylate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cyclase</a:t>
            </a:r>
            <a:r>
              <a:rPr lang="en-AU" dirty="0">
                <a:latin typeface="Bell MT" pitchFamily="18" charset="0"/>
              </a:rPr>
              <a:t> → increased cAMP </a:t>
            </a:r>
            <a:r>
              <a:rPr lang="en-AU" dirty="0" smtClean="0">
                <a:latin typeface="Bell MT" pitchFamily="18" charset="0"/>
              </a:rPr>
              <a:t>→ efflux </a:t>
            </a:r>
            <a:r>
              <a:rPr lang="en-AU" dirty="0">
                <a:latin typeface="Bell MT" pitchFamily="18" charset="0"/>
              </a:rPr>
              <a:t>of </a:t>
            </a:r>
            <a:r>
              <a:rPr lang="en-AU" dirty="0" err="1">
                <a:latin typeface="Bell MT" pitchFamily="18" charset="0"/>
              </a:rPr>
              <a:t>Cl</a:t>
            </a:r>
            <a:r>
              <a:rPr lang="en-AU" dirty="0">
                <a:latin typeface="Bell MT" pitchFamily="18" charset="0"/>
              </a:rPr>
              <a:t>- and H2O (persistent activation of </a:t>
            </a:r>
            <a:r>
              <a:rPr lang="en-AU" dirty="0" err="1">
                <a:latin typeface="Bell MT" pitchFamily="18" charset="0"/>
              </a:rPr>
              <a:t>adenylate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cyclase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Disease: 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C</a:t>
            </a:r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holera</a:t>
            </a:r>
            <a:endParaRPr lang="en-AU" b="1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Rice water stools, tremendous fluid </a:t>
            </a:r>
            <a:r>
              <a:rPr lang="en-AU" dirty="0" smtClean="0">
                <a:latin typeface="Bell MT" pitchFamily="18" charset="0"/>
              </a:rPr>
              <a:t>loss.</a:t>
            </a:r>
          </a:p>
          <a:p>
            <a:r>
              <a:rPr lang="en-AU" dirty="0" err="1">
                <a:latin typeface="Bell MT" pitchFamily="18" charset="0"/>
              </a:rPr>
              <a:t>Hypovolemic</a:t>
            </a:r>
            <a:r>
              <a:rPr lang="en-AU" dirty="0">
                <a:latin typeface="Bell MT" pitchFamily="18" charset="0"/>
              </a:rPr>
              <a:t> shock if not </a:t>
            </a:r>
            <a:r>
              <a:rPr lang="en-AU" dirty="0" smtClean="0">
                <a:latin typeface="Bell MT" pitchFamily="18" charset="0"/>
              </a:rPr>
              <a:t>treated.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C</a:t>
            </a:r>
            <a:r>
              <a:rPr lang="en-AU" dirty="0" smtClean="0">
                <a:latin typeface="Bell MT" pitchFamily="18" charset="0"/>
              </a:rPr>
              <a:t>ulture </a:t>
            </a:r>
            <a:r>
              <a:rPr lang="en-AU" dirty="0">
                <a:latin typeface="Bell MT" pitchFamily="18" charset="0"/>
              </a:rPr>
              <a:t>stool on TCBS; oxidase </a:t>
            </a:r>
            <a:r>
              <a:rPr lang="en-AU" dirty="0" smtClean="0">
                <a:latin typeface="Bell MT" pitchFamily="18" charset="0"/>
              </a:rPr>
              <a:t>positive.</a:t>
            </a:r>
          </a:p>
          <a:p>
            <a:r>
              <a:rPr lang="en-AU" b="1" dirty="0">
                <a:latin typeface="Bell MT" pitchFamily="18" charset="0"/>
              </a:rPr>
              <a:t>Treatment: </a:t>
            </a:r>
            <a:r>
              <a:rPr lang="en-AU" dirty="0">
                <a:latin typeface="Bell MT" pitchFamily="18" charset="0"/>
              </a:rPr>
              <a:t>F</a:t>
            </a:r>
            <a:r>
              <a:rPr lang="en-AU" dirty="0" smtClean="0">
                <a:latin typeface="Bell MT" pitchFamily="18" charset="0"/>
              </a:rPr>
              <a:t>luid </a:t>
            </a:r>
            <a:r>
              <a:rPr lang="en-AU" dirty="0">
                <a:latin typeface="Bell MT" pitchFamily="18" charset="0"/>
              </a:rPr>
              <a:t>and electrolyte replacement; </a:t>
            </a:r>
            <a:r>
              <a:rPr lang="en-AU" dirty="0" err="1">
                <a:latin typeface="Bell MT" pitchFamily="18" charset="0"/>
              </a:rPr>
              <a:t>doxycycline</a:t>
            </a:r>
            <a:r>
              <a:rPr lang="en-AU" dirty="0">
                <a:latin typeface="Bell MT" pitchFamily="18" charset="0"/>
              </a:rPr>
              <a:t> or ciprofloxacin </a:t>
            </a:r>
            <a:r>
              <a:rPr lang="en-AU" dirty="0" smtClean="0">
                <a:latin typeface="Bell MT" pitchFamily="18" charset="0"/>
              </a:rPr>
              <a:t>to shorten </a:t>
            </a:r>
            <a:r>
              <a:rPr lang="en-AU" dirty="0">
                <a:latin typeface="Bell MT" pitchFamily="18" charset="0"/>
              </a:rPr>
              <a:t>disease and reduce carriage; resistance to tetracycline </a:t>
            </a:r>
            <a:r>
              <a:rPr lang="en-AU" dirty="0" smtClean="0">
                <a:latin typeface="Bell MT" pitchFamily="18" charset="0"/>
              </a:rPr>
              <a:t>reported.</a:t>
            </a:r>
          </a:p>
          <a:p>
            <a:r>
              <a:rPr lang="en-AU" b="1" dirty="0">
                <a:latin typeface="Bell MT" pitchFamily="18" charset="0"/>
              </a:rPr>
              <a:t>Prevention:</a:t>
            </a:r>
            <a:r>
              <a:rPr lang="en-AU" dirty="0">
                <a:latin typeface="Bell MT" pitchFamily="18" charset="0"/>
              </a:rPr>
              <a:t> proper </a:t>
            </a:r>
            <a:r>
              <a:rPr lang="en-AU" dirty="0" smtClean="0">
                <a:latin typeface="Bell MT" pitchFamily="18" charset="0"/>
              </a:rPr>
              <a:t>sanitation.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dirty="0">
                <a:solidFill>
                  <a:srgbClr val="FFFF00"/>
                </a:solidFill>
                <a:latin typeface="Bell MT" pitchFamily="18" charset="0"/>
              </a:rPr>
              <a:t>V. </a:t>
            </a:r>
            <a:r>
              <a:rPr lang="en-AU" dirty="0" err="1">
                <a:solidFill>
                  <a:srgbClr val="FFFF00"/>
                </a:solidFill>
                <a:latin typeface="Bell MT" pitchFamily="18" charset="0"/>
              </a:rPr>
              <a:t>parahaemolyticus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Bell MT" pitchFamily="18" charset="0"/>
              </a:rPr>
              <a:t>Reservoir : </a:t>
            </a:r>
            <a:r>
              <a:rPr lang="en-AU" dirty="0">
                <a:latin typeface="Bell MT" pitchFamily="18" charset="0"/>
              </a:rPr>
              <a:t>Marine </a:t>
            </a:r>
            <a:r>
              <a:rPr lang="en-AU" dirty="0" smtClean="0">
                <a:latin typeface="Bell MT" pitchFamily="18" charset="0"/>
              </a:rPr>
              <a:t>life.</a:t>
            </a:r>
          </a:p>
          <a:p>
            <a:r>
              <a:rPr lang="en-AU" b="1" dirty="0" smtClean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Consumption </a:t>
            </a:r>
            <a:r>
              <a:rPr lang="en-AU" dirty="0" smtClean="0">
                <a:latin typeface="Bell MT" pitchFamily="18" charset="0"/>
              </a:rPr>
              <a:t>of undercooked or raw seafood.</a:t>
            </a:r>
          </a:p>
          <a:p>
            <a:r>
              <a:rPr lang="en-AU" b="1" dirty="0" smtClean="0">
                <a:latin typeface="Bell MT" pitchFamily="18" charset="0"/>
              </a:rPr>
              <a:t>Disease: </a:t>
            </a:r>
            <a:r>
              <a:rPr lang="en-AU" dirty="0" smtClean="0">
                <a:latin typeface="Bell MT" pitchFamily="18" charset="0"/>
              </a:rPr>
              <a:t>Gastroenteritis.</a:t>
            </a:r>
          </a:p>
          <a:p>
            <a:r>
              <a:rPr lang="en-AU" b="1" dirty="0" smtClean="0">
                <a:latin typeface="Bell MT" pitchFamily="18" charset="0"/>
              </a:rPr>
              <a:t>Symptoms: </a:t>
            </a:r>
            <a:r>
              <a:rPr lang="en-AU" dirty="0">
                <a:latin typeface="Bell MT" pitchFamily="18" charset="0"/>
              </a:rPr>
              <a:t>Watery </a:t>
            </a:r>
            <a:r>
              <a:rPr lang="en-AU" dirty="0" smtClean="0">
                <a:latin typeface="Bell MT" pitchFamily="18" charset="0"/>
              </a:rPr>
              <a:t>diarrhea with </a:t>
            </a:r>
            <a:r>
              <a:rPr lang="en-AU" dirty="0">
                <a:latin typeface="Bell MT" pitchFamily="18" charset="0"/>
              </a:rPr>
              <a:t>cramping</a:t>
            </a:r>
          </a:p>
          <a:p>
            <a:pPr>
              <a:buNone/>
            </a:pPr>
            <a:r>
              <a:rPr lang="en-AU" dirty="0">
                <a:latin typeface="Bell MT" pitchFamily="18" charset="0"/>
              </a:rPr>
              <a:t>and </a:t>
            </a:r>
            <a:r>
              <a:rPr lang="en-AU" dirty="0" smtClean="0">
                <a:latin typeface="Bell MT" pitchFamily="18" charset="0"/>
              </a:rPr>
              <a:t>abdominal pain.</a:t>
            </a:r>
          </a:p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Treatment: </a:t>
            </a:r>
            <a:r>
              <a:rPr lang="en-AU" dirty="0" smtClean="0">
                <a:latin typeface="Bell MT" pitchFamily="18" charset="0"/>
              </a:rPr>
              <a:t>Self-limiting.</a:t>
            </a:r>
            <a:endParaRPr lang="en-AU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316</Words>
  <Application>Microsoft Office PowerPoint</Application>
  <PresentationFormat>عرض على الشاشة (3:4)‏</PresentationFormat>
  <Paragraphs>44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VIBRIO</vt:lpstr>
      <vt:lpstr>الشريحة 2</vt:lpstr>
      <vt:lpstr>Species of Medical Importance</vt:lpstr>
      <vt:lpstr>Vibrio cholerae</vt:lpstr>
      <vt:lpstr>الشريحة 5</vt:lpstr>
      <vt:lpstr>Pathogenesis</vt:lpstr>
      <vt:lpstr>Disease: Cholera</vt:lpstr>
      <vt:lpstr>الشريحة 8</vt:lpstr>
      <vt:lpstr>V. parahaemolyticus</vt:lpstr>
      <vt:lpstr>Vibrio vulnificus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VIBRIO</dc:title>
  <dc:creator>Mosab Nouraldein</dc:creator>
  <cp:lastModifiedBy>Mosab Nouraldein</cp:lastModifiedBy>
  <cp:revision>1</cp:revision>
  <dcterms:created xsi:type="dcterms:W3CDTF">2023-02-25T12:50:29Z</dcterms:created>
  <dcterms:modified xsi:type="dcterms:W3CDTF">2023-02-25T13:08:54Z</dcterms:modified>
</cp:coreProperties>
</file>