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9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94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1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85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3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1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7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53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24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20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5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66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97FC7-65D4-432A-BE4C-3D0CE04BFEE5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08EE8-D645-4A91-8895-FD584E523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2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Malaria 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Microscopy </a:t>
            </a:r>
            <a:endParaRPr lang="en-US" sz="3600" b="1" u="sng" dirty="0"/>
          </a:p>
        </p:txBody>
      </p:sp>
    </p:spTree>
    <p:extLst>
      <p:ext uri="{BB962C8B-B14F-4D97-AF65-F5344CB8AC3E}">
        <p14:creationId xmlns:p14="http://schemas.microsoft.com/office/powerpoint/2010/main" val="1472371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slide require 3 ml of working Giemsa stain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622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RBCS &amp; plasmodium infection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Plasmodium falciparum infect all RBCS</a:t>
            </a:r>
          </a:p>
          <a:p>
            <a:r>
              <a:rPr lang="en-US" dirty="0" smtClean="0"/>
              <a:t>Plasmodium vivax infect young RBCs</a:t>
            </a:r>
          </a:p>
          <a:p>
            <a:r>
              <a:rPr lang="en-US" dirty="0" smtClean="0"/>
              <a:t>Plasmodium malariae infect aged RBCs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27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Plasmodium and RBCs morphology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shape and size in Plasmodium falciparum</a:t>
            </a:r>
          </a:p>
          <a:p>
            <a:r>
              <a:rPr lang="en-US" dirty="0" smtClean="0"/>
              <a:t>Normal or smaller than normal in plasmodium malaria</a:t>
            </a:r>
          </a:p>
          <a:p>
            <a:r>
              <a:rPr lang="en-US" dirty="0" smtClean="0"/>
              <a:t>Enlarge in plasmodium vivax </a:t>
            </a:r>
          </a:p>
          <a:p>
            <a:r>
              <a:rPr lang="en-US" dirty="0" smtClean="0"/>
              <a:t>Enlarge and may take ovale shape in Plasmodium ovale.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7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trophozoite of Plasmodium falciparum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992" y="1690688"/>
            <a:ext cx="10515600" cy="4351338"/>
          </a:xfrm>
        </p:spPr>
        <p:txBody>
          <a:bodyPr/>
          <a:lstStyle/>
          <a:p>
            <a:r>
              <a:rPr lang="en-US" dirty="0" err="1" smtClean="0"/>
              <a:t>Hyperparasitemia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92" y="2305317"/>
            <a:ext cx="9234232" cy="383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328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Gametocyte of plasmodium falciparum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Crescent shape </a:t>
            </a:r>
          </a:p>
          <a:p>
            <a:r>
              <a:rPr lang="en-US" dirty="0" smtClean="0"/>
              <a:t>Banana shape </a:t>
            </a:r>
          </a:p>
          <a:p>
            <a:r>
              <a:rPr lang="en-US" dirty="0" smtClean="0"/>
              <a:t>Sausage shape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974" y="1944710"/>
            <a:ext cx="3543866" cy="436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82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Plasmodium falciparum - stages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07" y="1825624"/>
            <a:ext cx="9967924" cy="4716843"/>
          </a:xfrm>
        </p:spPr>
      </p:pic>
    </p:spTree>
    <p:extLst>
      <p:ext uri="{BB962C8B-B14F-4D97-AF65-F5344CB8AC3E}">
        <p14:creationId xmlns:p14="http://schemas.microsoft.com/office/powerpoint/2010/main" val="134696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Plasmodium malariae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8705045" cy="4351338"/>
          </a:xfrm>
        </p:spPr>
      </p:pic>
    </p:spTree>
    <p:extLst>
      <p:ext uri="{BB962C8B-B14F-4D97-AF65-F5344CB8AC3E}">
        <p14:creationId xmlns:p14="http://schemas.microsoft.com/office/powerpoint/2010/main" val="4005480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Rosette form – schizont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701" y="2575774"/>
            <a:ext cx="3979571" cy="3006591"/>
          </a:xfrm>
        </p:spPr>
      </p:pic>
    </p:spTree>
    <p:extLst>
      <p:ext uri="{BB962C8B-B14F-4D97-AF65-F5344CB8AC3E}">
        <p14:creationId xmlns:p14="http://schemas.microsoft.com/office/powerpoint/2010/main" val="148954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Plasmodium vivax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58" y="1825625"/>
            <a:ext cx="8049296" cy="4351338"/>
          </a:xfrm>
        </p:spPr>
      </p:pic>
    </p:spTree>
    <p:extLst>
      <p:ext uri="{BB962C8B-B14F-4D97-AF65-F5344CB8AC3E}">
        <p14:creationId xmlns:p14="http://schemas.microsoft.com/office/powerpoint/2010/main" val="2266093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Schizont of plasmodium vivax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11" y="1843881"/>
            <a:ext cx="7672589" cy="4314825"/>
          </a:xfrm>
        </p:spPr>
      </p:pic>
    </p:spTree>
    <p:extLst>
      <p:ext uri="{BB962C8B-B14F-4D97-AF65-F5344CB8AC3E}">
        <p14:creationId xmlns:p14="http://schemas.microsoft.com/office/powerpoint/2010/main" val="120291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Malaria microscopy means to examine thin and thick blood smear microscopically , using x100 objective’s ( oil immersion lens).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839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Gametocyte – plasmodium vivax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631" y="2150771"/>
            <a:ext cx="7139519" cy="3670479"/>
          </a:xfrm>
        </p:spPr>
      </p:pic>
    </p:spTree>
    <p:extLst>
      <p:ext uri="{BB962C8B-B14F-4D97-AF65-F5344CB8AC3E}">
        <p14:creationId xmlns:p14="http://schemas.microsoft.com/office/powerpoint/2010/main" val="430809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 trophozoite of plasmodium vivax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562" y="1825625"/>
            <a:ext cx="6508876" cy="4351338"/>
          </a:xfrm>
        </p:spPr>
      </p:pic>
    </p:spTree>
    <p:extLst>
      <p:ext uri="{BB962C8B-B14F-4D97-AF65-F5344CB8AC3E}">
        <p14:creationId xmlns:p14="http://schemas.microsoft.com/office/powerpoint/2010/main" val="745711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Trophozoite of plasmodium vivax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0" y="2763044"/>
            <a:ext cx="3771900" cy="2476500"/>
          </a:xfrm>
        </p:spPr>
      </p:pic>
    </p:spTree>
    <p:extLst>
      <p:ext uri="{BB962C8B-B14F-4D97-AF65-F5344CB8AC3E}">
        <p14:creationId xmlns:p14="http://schemas.microsoft.com/office/powerpoint/2010/main" val="26330788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Plasmodium ovale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977" y="1825625"/>
            <a:ext cx="9156879" cy="4351338"/>
          </a:xfrm>
        </p:spPr>
      </p:pic>
    </p:spTree>
    <p:extLst>
      <p:ext uri="{BB962C8B-B14F-4D97-AF65-F5344CB8AC3E}">
        <p14:creationId xmlns:p14="http://schemas.microsoft.com/office/powerpoint/2010/main" val="4103573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Gametocyte of plasmodium ovale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377" y="2089764"/>
            <a:ext cx="7572778" cy="3497107"/>
          </a:xfrm>
        </p:spPr>
      </p:pic>
    </p:spTree>
    <p:extLst>
      <p:ext uri="{BB962C8B-B14F-4D97-AF65-F5344CB8AC3E}">
        <p14:creationId xmlns:p14="http://schemas.microsoft.com/office/powerpoint/2010/main" val="2185268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Trophozoite of plasmodium ovale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267" y="2678805"/>
            <a:ext cx="5247236" cy="349815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2" y="1506828"/>
            <a:ext cx="2600631" cy="418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156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Schizont of plasmodium ovale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41" y="2176530"/>
            <a:ext cx="5576552" cy="3120164"/>
          </a:xfrm>
        </p:spPr>
      </p:pic>
    </p:spTree>
    <p:extLst>
      <p:ext uri="{BB962C8B-B14F-4D97-AF65-F5344CB8AC3E}">
        <p14:creationId xmlns:p14="http://schemas.microsoft.com/office/powerpoint/2010/main" val="2247345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Selection of sample :</a:t>
            </a:r>
          </a:p>
          <a:p>
            <a:r>
              <a:rPr lang="en-US" dirty="0" smtClean="0"/>
              <a:t>Capillary blood </a:t>
            </a:r>
          </a:p>
          <a:p>
            <a:r>
              <a:rPr lang="en-US" dirty="0" smtClean="0"/>
              <a:t>Venous blood ( EDTA anticoagulated blood) :</a:t>
            </a:r>
          </a:p>
          <a:p>
            <a:pPr marL="0" indent="0">
              <a:buNone/>
            </a:pPr>
            <a:r>
              <a:rPr lang="en-US" dirty="0" smtClean="0"/>
              <a:t>Take appropriate volume of blood.</a:t>
            </a:r>
          </a:p>
          <a:p>
            <a:pPr marL="0" indent="0">
              <a:buNone/>
            </a:pPr>
            <a:r>
              <a:rPr lang="en-US" dirty="0" smtClean="0"/>
              <a:t>Gently,  Mix blood with anticoagulant.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25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 blood smear </a:t>
            </a:r>
          </a:p>
          <a:p>
            <a:r>
              <a:rPr lang="en-US" dirty="0" smtClean="0"/>
              <a:t>Label with patient name or lab number and also the date of smear preparation.</a:t>
            </a:r>
          </a:p>
          <a:p>
            <a:r>
              <a:rPr lang="en-US" dirty="0" smtClean="0"/>
              <a:t>Allow to dry at room temperature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832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Thick smear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more blood ( 3 drops)</a:t>
            </a:r>
          </a:p>
          <a:p>
            <a:r>
              <a:rPr lang="en-US" dirty="0" smtClean="0"/>
              <a:t>Need more time to dry </a:t>
            </a:r>
          </a:p>
          <a:p>
            <a:r>
              <a:rPr lang="en-US" dirty="0" smtClean="0"/>
              <a:t>Not need fixation </a:t>
            </a:r>
          </a:p>
          <a:p>
            <a:r>
              <a:rPr lang="en-US" dirty="0" smtClean="0"/>
              <a:t>Used to detect the stage of plasmodium </a:t>
            </a:r>
          </a:p>
          <a:p>
            <a:r>
              <a:rPr lang="en-US" dirty="0" smtClean="0"/>
              <a:t>More sensitive than thin smear </a:t>
            </a:r>
          </a:p>
          <a:p>
            <a:r>
              <a:rPr lang="en-US" dirty="0" smtClean="0"/>
              <a:t>Nucleus of WBCs and parasite are only present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484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blood smear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one drop of blood</a:t>
            </a:r>
          </a:p>
          <a:p>
            <a:r>
              <a:rPr lang="en-US" dirty="0" smtClean="0"/>
              <a:t>Dry rapidly </a:t>
            </a:r>
          </a:p>
          <a:p>
            <a:r>
              <a:rPr lang="en-US" dirty="0" smtClean="0"/>
              <a:t>Need fixation with absolute methanol</a:t>
            </a:r>
          </a:p>
          <a:p>
            <a:r>
              <a:rPr lang="en-US" dirty="0" smtClean="0"/>
              <a:t>Morphology of RBCs is preserved </a:t>
            </a:r>
          </a:p>
          <a:p>
            <a:r>
              <a:rPr lang="en-US" dirty="0" smtClean="0"/>
              <a:t>Used to identify the plasmodium species</a:t>
            </a:r>
          </a:p>
          <a:p>
            <a:r>
              <a:rPr lang="en-US" dirty="0" smtClean="0"/>
              <a:t>More specific than thick blood smear</a:t>
            </a:r>
          </a:p>
          <a:p>
            <a:r>
              <a:rPr lang="en-US" dirty="0" smtClean="0"/>
              <a:t>RBCs ,WBCs, Platelets and parasite are present 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248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Fixation of thin blood film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absolute methanol (methyl alcohol)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591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Giemsa stain 10% or 3% .</a:t>
            </a:r>
          </a:p>
          <a:p>
            <a:r>
              <a:rPr lang="en-US" dirty="0" smtClean="0"/>
              <a:t> stock Giemsa stain composed from:</a:t>
            </a:r>
          </a:p>
          <a:p>
            <a:r>
              <a:rPr lang="en-US" dirty="0" smtClean="0"/>
              <a:t>Giemsa powder 3.8 gram</a:t>
            </a:r>
          </a:p>
          <a:p>
            <a:r>
              <a:rPr lang="en-US" dirty="0" smtClean="0"/>
              <a:t>Glycerol 250 ml</a:t>
            </a:r>
          </a:p>
          <a:p>
            <a:r>
              <a:rPr lang="en-US" dirty="0" smtClean="0"/>
              <a:t>Absolute methanol 250ml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27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Giemsa stain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Prepared according to the law of :</a:t>
            </a:r>
          </a:p>
          <a:p>
            <a:r>
              <a:rPr lang="en-US" dirty="0" smtClean="0"/>
              <a:t>RV/O</a:t>
            </a:r>
          </a:p>
          <a:p>
            <a:r>
              <a:rPr lang="en-US" dirty="0" smtClean="0"/>
              <a:t>R: required concentration (10 or 3%)</a:t>
            </a:r>
          </a:p>
          <a:p>
            <a:r>
              <a:rPr lang="en-US" dirty="0" smtClean="0"/>
              <a:t>V: required volume </a:t>
            </a:r>
          </a:p>
          <a:p>
            <a:r>
              <a:rPr lang="en-US" dirty="0" smtClean="0"/>
              <a:t>O : original concentration (100%)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36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344</Words>
  <Application>Microsoft Office PowerPoint</Application>
  <PresentationFormat>Widescreen</PresentationFormat>
  <Paragraphs>72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Malaria </vt:lpstr>
      <vt:lpstr>PowerPoint Presentation</vt:lpstr>
      <vt:lpstr>Firstly </vt:lpstr>
      <vt:lpstr>PowerPoint Presentation</vt:lpstr>
      <vt:lpstr>Thick smear </vt:lpstr>
      <vt:lpstr>Thin blood smear </vt:lpstr>
      <vt:lpstr>Fixation of thin blood film </vt:lpstr>
      <vt:lpstr>Staining </vt:lpstr>
      <vt:lpstr>working Giemsa stain </vt:lpstr>
      <vt:lpstr>PowerPoint Presentation</vt:lpstr>
      <vt:lpstr>RBCS &amp; plasmodium infection </vt:lpstr>
      <vt:lpstr>Plasmodium and RBCs morphology </vt:lpstr>
      <vt:lpstr>Early trophozoite of Plasmodium falciparum </vt:lpstr>
      <vt:lpstr>Gametocyte of plasmodium falciparum </vt:lpstr>
      <vt:lpstr>Plasmodium falciparum - stages</vt:lpstr>
      <vt:lpstr>Plasmodium malariae </vt:lpstr>
      <vt:lpstr>Rosette form – schizont </vt:lpstr>
      <vt:lpstr>Plasmodium vivax  </vt:lpstr>
      <vt:lpstr>Schizont of plasmodium vivax  </vt:lpstr>
      <vt:lpstr>Gametocyte – plasmodium vivax</vt:lpstr>
      <vt:lpstr>Late trophozoite of plasmodium vivax </vt:lpstr>
      <vt:lpstr>Trophozoite of plasmodium vivax </vt:lpstr>
      <vt:lpstr>Plasmodium ovale </vt:lpstr>
      <vt:lpstr>Gametocyte of plasmodium ovale </vt:lpstr>
      <vt:lpstr>Trophozoite of plasmodium ovale </vt:lpstr>
      <vt:lpstr>Schizont of plasmodium ovale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Malaria</dc:title>
  <dc:creator>Mosab Nouraldein</dc:creator>
  <cp:lastModifiedBy>Mosab Nouraldein</cp:lastModifiedBy>
  <cp:revision>10</cp:revision>
  <dcterms:created xsi:type="dcterms:W3CDTF">2017-03-27T03:00:07Z</dcterms:created>
  <dcterms:modified xsi:type="dcterms:W3CDTF">2017-03-27T06:24:13Z</dcterms:modified>
</cp:coreProperties>
</file>