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1A3C3-5986-4266-B1A0-6F2C7A4484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909AE-40EA-4665-9989-2013294239F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PSEUDOMONAS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b="1" dirty="0">
                <a:latin typeface="Bell MT" pitchFamily="18" charset="0"/>
              </a:rPr>
              <a:t>Diagnosis: </a:t>
            </a:r>
            <a:r>
              <a:rPr lang="en-AU" dirty="0">
                <a:latin typeface="Bell MT" pitchFamily="18" charset="0"/>
              </a:rPr>
              <a:t>Gram stain and </a:t>
            </a:r>
            <a:r>
              <a:rPr lang="en-AU" dirty="0" smtClean="0">
                <a:latin typeface="Bell MT" pitchFamily="18" charset="0"/>
              </a:rPr>
              <a:t>culture.</a:t>
            </a:r>
          </a:p>
          <a:p>
            <a:r>
              <a:rPr lang="en-AU" b="1" dirty="0">
                <a:latin typeface="Bell MT" pitchFamily="18" charset="0"/>
              </a:rPr>
              <a:t>Treatment: </a:t>
            </a:r>
            <a:r>
              <a:rPr lang="en-AU" dirty="0" err="1">
                <a:latin typeface="Bell MT" pitchFamily="18" charset="0"/>
              </a:rPr>
              <a:t>antipseudomonal</a:t>
            </a:r>
            <a:r>
              <a:rPr lang="en-AU" dirty="0">
                <a:latin typeface="Bell MT" pitchFamily="18" charset="0"/>
              </a:rPr>
              <a:t> penicillin and an </a:t>
            </a:r>
            <a:r>
              <a:rPr lang="en-AU" dirty="0" err="1">
                <a:latin typeface="Bell MT" pitchFamily="18" charset="0"/>
              </a:rPr>
              <a:t>aminoglycoside</a:t>
            </a:r>
            <a:r>
              <a:rPr lang="en-AU" dirty="0">
                <a:latin typeface="Bell MT" pitchFamily="18" charset="0"/>
              </a:rPr>
              <a:t> or </a:t>
            </a:r>
            <a:r>
              <a:rPr lang="en-AU" dirty="0" err="1" smtClean="0">
                <a:latin typeface="Bell MT" pitchFamily="18" charset="0"/>
              </a:rPr>
              <a:t>fluoroquinolone</a:t>
            </a:r>
            <a:r>
              <a:rPr lang="en-AU" b="1" dirty="0" smtClean="0">
                <a:latin typeface="Bell MT" pitchFamily="18" charset="0"/>
              </a:rPr>
              <a:t>.</a:t>
            </a:r>
          </a:p>
          <a:p>
            <a:r>
              <a:rPr lang="en-AU" dirty="0">
                <a:latin typeface="Bell MT" pitchFamily="18" charset="0"/>
              </a:rPr>
              <a:t>Susceptibilities important and </a:t>
            </a:r>
            <a:r>
              <a:rPr lang="en-AU" dirty="0" smtClean="0">
                <a:latin typeface="Bell MT" pitchFamily="18" charset="0"/>
              </a:rPr>
              <a:t>drug resistance </a:t>
            </a:r>
            <a:r>
              <a:rPr lang="en-AU" dirty="0">
                <a:latin typeface="Bell MT" pitchFamily="18" charset="0"/>
              </a:rPr>
              <a:t>very </a:t>
            </a:r>
            <a:r>
              <a:rPr lang="en-AU" dirty="0" smtClean="0">
                <a:latin typeface="Bell MT" pitchFamily="18" charset="0"/>
              </a:rPr>
              <a:t>common.</a:t>
            </a:r>
          </a:p>
          <a:p>
            <a:r>
              <a:rPr lang="en-AU" b="1" dirty="0">
                <a:latin typeface="Bell MT" pitchFamily="18" charset="0"/>
              </a:rPr>
              <a:t>Prevention: </a:t>
            </a:r>
            <a:r>
              <a:rPr lang="en-AU" dirty="0">
                <a:latin typeface="Bell MT" pitchFamily="18" charset="0"/>
              </a:rPr>
              <a:t>pasteurize or disinfect water-related equipment, hand </a:t>
            </a:r>
            <a:r>
              <a:rPr lang="en-AU" dirty="0" smtClean="0">
                <a:latin typeface="Bell MT" pitchFamily="18" charset="0"/>
              </a:rPr>
              <a:t>washing; prompt </a:t>
            </a:r>
            <a:r>
              <a:rPr lang="en-AU" dirty="0">
                <a:latin typeface="Bell MT" pitchFamily="18" charset="0"/>
              </a:rPr>
              <a:t>removal of catheters; avoid flowers and raw vegetables in burn </a:t>
            </a:r>
            <a:r>
              <a:rPr lang="en-AU" dirty="0" smtClean="0">
                <a:latin typeface="Bell MT" pitchFamily="18" charset="0"/>
              </a:rPr>
              <a:t>units.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 smtClean="0">
                <a:latin typeface="Bell MT" pitchFamily="18" charset="0"/>
              </a:rPr>
              <a:t>-Genus Features: </a:t>
            </a:r>
          </a:p>
          <a:p>
            <a:r>
              <a:rPr lang="en-AU" dirty="0">
                <a:latin typeface="Bell MT" pitchFamily="18" charset="0"/>
              </a:rPr>
              <a:t>Gram-negative </a:t>
            </a:r>
            <a:r>
              <a:rPr lang="en-AU" dirty="0" smtClean="0">
                <a:latin typeface="Bell MT" pitchFamily="18" charset="0"/>
              </a:rPr>
              <a:t>rod.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Oxidase-positive, </a:t>
            </a:r>
            <a:r>
              <a:rPr lang="en-AU" dirty="0" err="1" smtClean="0">
                <a:latin typeface="Bell MT" pitchFamily="18" charset="0"/>
              </a:rPr>
              <a:t>catalase</a:t>
            </a:r>
            <a:r>
              <a:rPr lang="en-AU" dirty="0" smtClean="0">
                <a:latin typeface="Bell MT" pitchFamily="18" charset="0"/>
              </a:rPr>
              <a:t>-positive.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Aerobic (</a:t>
            </a:r>
            <a:r>
              <a:rPr lang="en-AU" dirty="0" smtClean="0">
                <a:latin typeface="Bell MT" pitchFamily="18" charset="0"/>
              </a:rPr>
              <a:t>non-fermenting).</a:t>
            </a:r>
          </a:p>
          <a:p>
            <a:pPr>
              <a:buNone/>
            </a:pPr>
            <a:r>
              <a:rPr lang="en-AU" b="1" dirty="0" smtClean="0">
                <a:latin typeface="Bell MT" pitchFamily="18" charset="0"/>
              </a:rPr>
              <a:t>-</a:t>
            </a:r>
            <a:r>
              <a:rPr lang="en-AU" dirty="0" smtClean="0">
                <a:latin typeface="Bell MT" pitchFamily="18" charset="0"/>
              </a:rPr>
              <a:t>Species </a:t>
            </a:r>
            <a:r>
              <a:rPr lang="en-AU" dirty="0">
                <a:latin typeface="Bell MT" pitchFamily="18" charset="0"/>
              </a:rPr>
              <a:t>of Medical Importance: Pseudomonas </a:t>
            </a:r>
            <a:r>
              <a:rPr lang="en-AU" dirty="0" err="1" smtClean="0">
                <a:latin typeface="Bell MT" pitchFamily="18" charset="0"/>
              </a:rPr>
              <a:t>aeruginosa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</a:rPr>
              <a:t>Pseudomonas </a:t>
            </a:r>
            <a:r>
              <a:rPr lang="en-AU" b="1" dirty="0" err="1">
                <a:solidFill>
                  <a:srgbClr val="FFFF00"/>
                </a:solidFill>
              </a:rPr>
              <a:t>aeruginosa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b="1" dirty="0">
                <a:latin typeface="Bell MT" pitchFamily="18" charset="0"/>
              </a:rPr>
              <a:t>Distinguishing </a:t>
            </a:r>
            <a:r>
              <a:rPr lang="en-AU" b="1" dirty="0" smtClean="0">
                <a:latin typeface="Bell MT" pitchFamily="18" charset="0"/>
              </a:rPr>
              <a:t>Features:</a:t>
            </a:r>
          </a:p>
          <a:p>
            <a:r>
              <a:rPr lang="en-AU" dirty="0">
                <a:latin typeface="Bell MT" pitchFamily="18" charset="0"/>
              </a:rPr>
              <a:t>Oxidase-positive, Gram-negative rods, </a:t>
            </a:r>
            <a:r>
              <a:rPr lang="en-AU" dirty="0" err="1" smtClean="0">
                <a:latin typeface="Bell MT" pitchFamily="18" charset="0"/>
              </a:rPr>
              <a:t>nonfermenting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Pigments: </a:t>
            </a:r>
            <a:r>
              <a:rPr lang="en-AU" dirty="0" err="1">
                <a:latin typeface="Bell MT" pitchFamily="18" charset="0"/>
              </a:rPr>
              <a:t>pyocyanin</a:t>
            </a:r>
            <a:r>
              <a:rPr lang="en-AU" dirty="0">
                <a:latin typeface="Bell MT" pitchFamily="18" charset="0"/>
              </a:rPr>
              <a:t> (blue-green) and </a:t>
            </a:r>
            <a:r>
              <a:rPr lang="en-AU" dirty="0" err="1" smtClean="0">
                <a:latin typeface="Bell MT" pitchFamily="18" charset="0"/>
              </a:rPr>
              <a:t>fluorescein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Grape-like </a:t>
            </a:r>
            <a:r>
              <a:rPr lang="en-AU" dirty="0" err="1" smtClean="0">
                <a:latin typeface="Bell MT" pitchFamily="18" charset="0"/>
              </a:rPr>
              <a:t>odor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Slime </a:t>
            </a:r>
            <a:r>
              <a:rPr lang="en-AU" dirty="0" smtClean="0">
                <a:latin typeface="Bell MT" pitchFamily="18" charset="0"/>
              </a:rPr>
              <a:t>layer.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Non–lactose fermenting colonies on EMB or </a:t>
            </a:r>
            <a:r>
              <a:rPr lang="en-AU" dirty="0" err="1" smtClean="0">
                <a:latin typeface="Bell MT" pitchFamily="18" charset="0"/>
              </a:rPr>
              <a:t>MacConkey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 smtClean="0">
                <a:latin typeface="Bell MT" pitchFamily="18" charset="0"/>
              </a:rPr>
              <a:t>Biofilm</a:t>
            </a:r>
            <a:r>
              <a:rPr lang="en-AU" dirty="0" smtClean="0">
                <a:latin typeface="Bell MT" pitchFamily="18" charset="0"/>
              </a:rPr>
              <a:t>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Reservoir: </a:t>
            </a:r>
            <a:r>
              <a:rPr lang="en-AU" dirty="0">
                <a:latin typeface="Bell MT" pitchFamily="18" charset="0"/>
              </a:rPr>
              <a:t>ubiquitous in </a:t>
            </a:r>
            <a:r>
              <a:rPr lang="en-AU" dirty="0" smtClean="0">
                <a:latin typeface="Bell MT" pitchFamily="18" charset="0"/>
              </a:rPr>
              <a:t>water.</a:t>
            </a:r>
            <a:endParaRPr lang="en-AU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Transmission: </a:t>
            </a:r>
            <a:r>
              <a:rPr lang="en-AU" dirty="0">
                <a:latin typeface="Bell MT" pitchFamily="18" charset="0"/>
              </a:rPr>
              <a:t>water aerosols, raw vegetables, </a:t>
            </a:r>
            <a:r>
              <a:rPr lang="en-AU" dirty="0" smtClean="0">
                <a:latin typeface="Bell MT" pitchFamily="18" charset="0"/>
              </a:rPr>
              <a:t>flowers.</a:t>
            </a: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>
                <a:latin typeface="Bell MT" pitchFamily="18" charset="0"/>
              </a:rPr>
              <a:t>Endotoxin causes inflammation in tissues and gram-negative shock </a:t>
            </a:r>
            <a:r>
              <a:rPr lang="en-AU" dirty="0" smtClean="0">
                <a:latin typeface="Bell MT" pitchFamily="18" charset="0"/>
              </a:rPr>
              <a:t>in </a:t>
            </a:r>
            <a:r>
              <a:rPr lang="en-AU" dirty="0" err="1" smtClean="0">
                <a:latin typeface="Bell MT" pitchFamily="18" charset="0"/>
              </a:rPr>
              <a:t>septicemia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Pseudomonas </a:t>
            </a:r>
            <a:r>
              <a:rPr lang="en-AU" dirty="0" err="1">
                <a:latin typeface="Bell MT" pitchFamily="18" charset="0"/>
              </a:rPr>
              <a:t>exotoxin</a:t>
            </a:r>
            <a:r>
              <a:rPr lang="en-AU" dirty="0">
                <a:latin typeface="Bell MT" pitchFamily="18" charset="0"/>
              </a:rPr>
              <a:t> A ADP </a:t>
            </a:r>
            <a:r>
              <a:rPr lang="en-AU" dirty="0" err="1">
                <a:latin typeface="Bell MT" pitchFamily="18" charset="0"/>
              </a:rPr>
              <a:t>ribosylates</a:t>
            </a:r>
            <a:r>
              <a:rPr lang="en-AU" dirty="0">
                <a:latin typeface="Bell MT" pitchFamily="18" charset="0"/>
              </a:rPr>
              <a:t> eEF-2, inhibiting </a:t>
            </a:r>
            <a:r>
              <a:rPr lang="en-AU" dirty="0" smtClean="0">
                <a:latin typeface="Bell MT" pitchFamily="18" charset="0"/>
              </a:rPr>
              <a:t>protein synthesis </a:t>
            </a:r>
            <a:r>
              <a:rPr lang="en-AU" dirty="0">
                <a:latin typeface="Bell MT" pitchFamily="18" charset="0"/>
              </a:rPr>
              <a:t>(like diphtheria toxin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Liver is primary </a:t>
            </a:r>
            <a:r>
              <a:rPr lang="en-AU" dirty="0" smtClean="0">
                <a:latin typeface="Bell MT" pitchFamily="18" charset="0"/>
              </a:rPr>
              <a:t>target.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Capsule/slime layer allows formation of </a:t>
            </a:r>
            <a:r>
              <a:rPr lang="en-AU" dirty="0" smtClean="0">
                <a:latin typeface="Bell MT" pitchFamily="18" charset="0"/>
              </a:rPr>
              <a:t>pulmonary </a:t>
            </a:r>
            <a:r>
              <a:rPr lang="en-AU" dirty="0" err="1" smtClean="0">
                <a:latin typeface="Bell MT" pitchFamily="18" charset="0"/>
              </a:rPr>
              <a:t>microcolonies</a:t>
            </a:r>
            <a:r>
              <a:rPr lang="en-AU" dirty="0">
                <a:latin typeface="Bell MT" pitchFamily="18" charset="0"/>
              </a:rPr>
              <a:t>; difficult to remove by </a:t>
            </a:r>
            <a:r>
              <a:rPr lang="en-AU" dirty="0" err="1" smtClean="0">
                <a:latin typeface="Bell MT" pitchFamily="18" charset="0"/>
              </a:rPr>
              <a:t>phagocytosis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Disease</a:t>
            </a:r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Healthy people: transient GI tract colonization (loose stool 10% population</a:t>
            </a:r>
            <a:r>
              <a:rPr lang="en-AU" dirty="0" smtClean="0">
                <a:latin typeface="Bell MT" pitchFamily="18" charset="0"/>
              </a:rPr>
              <a:t>); hot </a:t>
            </a:r>
            <a:r>
              <a:rPr lang="en-AU" dirty="0">
                <a:latin typeface="Bell MT" pitchFamily="18" charset="0"/>
              </a:rPr>
              <a:t>tub </a:t>
            </a:r>
            <a:r>
              <a:rPr lang="en-AU" dirty="0" err="1">
                <a:latin typeface="Bell MT" pitchFamily="18" charset="0"/>
              </a:rPr>
              <a:t>folliculitis</a:t>
            </a:r>
            <a:r>
              <a:rPr lang="en-AU" dirty="0">
                <a:latin typeface="Bell MT" pitchFamily="18" charset="0"/>
              </a:rPr>
              <a:t>; eye ulcer (trauma, coma, prolonged </a:t>
            </a:r>
            <a:r>
              <a:rPr lang="en-AU" dirty="0" smtClean="0">
                <a:latin typeface="Bell MT" pitchFamily="18" charset="0"/>
              </a:rPr>
              <a:t>contact wear).</a:t>
            </a:r>
          </a:p>
          <a:p>
            <a:r>
              <a:rPr lang="en-AU" dirty="0">
                <a:latin typeface="Bell MT" pitchFamily="18" charset="0"/>
              </a:rPr>
              <a:t>Burn patients: GI tract colonization → skin → colonization of </a:t>
            </a:r>
            <a:r>
              <a:rPr lang="en-AU" dirty="0" err="1" smtClean="0">
                <a:latin typeface="Bell MT" pitchFamily="18" charset="0"/>
              </a:rPr>
              <a:t>eschar</a:t>
            </a:r>
            <a:r>
              <a:rPr lang="en-AU" dirty="0" smtClean="0">
                <a:latin typeface="Bell MT" pitchFamily="18" charset="0"/>
              </a:rPr>
              <a:t> → </a:t>
            </a:r>
            <a:r>
              <a:rPr lang="en-AU" dirty="0" err="1">
                <a:latin typeface="Bell MT" pitchFamily="18" charset="0"/>
              </a:rPr>
              <a:t>cellulitis</a:t>
            </a:r>
            <a:r>
              <a:rPr lang="en-AU" dirty="0">
                <a:latin typeface="Bell MT" pitchFamily="18" charset="0"/>
              </a:rPr>
              <a:t> (blue-green pus) → </a:t>
            </a:r>
            <a:r>
              <a:rPr lang="en-AU" dirty="0" err="1" smtClean="0">
                <a:latin typeface="Bell MT" pitchFamily="18" charset="0"/>
              </a:rPr>
              <a:t>septicemia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>
                <a:latin typeface="Bell MT" pitchFamily="18" charset="0"/>
              </a:rPr>
              <a:t>Neutropenic</a:t>
            </a:r>
            <a:r>
              <a:rPr lang="en-AU" dirty="0">
                <a:latin typeface="Bell MT" pitchFamily="18" charset="0"/>
              </a:rPr>
              <a:t> patients: pneumonia and </a:t>
            </a:r>
            <a:r>
              <a:rPr lang="en-AU" dirty="0" err="1">
                <a:latin typeface="Bell MT" pitchFamily="18" charset="0"/>
              </a:rPr>
              <a:t>septicemia</a:t>
            </a:r>
            <a:r>
              <a:rPr lang="en-AU" dirty="0">
                <a:latin typeface="Bell MT" pitchFamily="18" charset="0"/>
              </a:rPr>
              <a:t> (often </a:t>
            </a:r>
            <a:r>
              <a:rPr lang="en-AU" dirty="0" err="1" smtClean="0">
                <a:latin typeface="Bell MT" pitchFamily="18" charset="0"/>
              </a:rPr>
              <a:t>superinfection</a:t>
            </a:r>
            <a:r>
              <a:rPr lang="en-AU" dirty="0" smtClean="0">
                <a:latin typeface="Bell MT" pitchFamily="18" charset="0"/>
              </a:rPr>
              <a:t>, i.e</a:t>
            </a:r>
            <a:r>
              <a:rPr lang="en-AU" dirty="0">
                <a:latin typeface="Bell MT" pitchFamily="18" charset="0"/>
              </a:rPr>
              <a:t>., infection while on antibiotics</a:t>
            </a:r>
            <a:r>
              <a:rPr lang="en-AU" dirty="0" smtClean="0">
                <a:latin typeface="Bell MT" pitchFamily="18" charset="0"/>
              </a:rPr>
              <a:t>).</a:t>
            </a:r>
          </a:p>
          <a:p>
            <a:r>
              <a:rPr lang="en-AU" dirty="0">
                <a:latin typeface="Bell MT" pitchFamily="18" charset="0"/>
              </a:rPr>
              <a:t>Chronic </a:t>
            </a:r>
            <a:r>
              <a:rPr lang="en-AU" dirty="0" err="1">
                <a:latin typeface="Bell MT" pitchFamily="18" charset="0"/>
              </a:rPr>
              <a:t>granulomatous</a:t>
            </a:r>
            <a:r>
              <a:rPr lang="en-AU" dirty="0">
                <a:latin typeface="Bell MT" pitchFamily="18" charset="0"/>
              </a:rPr>
              <a:t> disease: pneumonias, </a:t>
            </a:r>
            <a:r>
              <a:rPr lang="en-AU" dirty="0" err="1">
                <a:latin typeface="Bell MT" pitchFamily="18" charset="0"/>
              </a:rPr>
              <a:t>septicemias</a:t>
            </a:r>
            <a:r>
              <a:rPr lang="en-AU" dirty="0">
                <a:latin typeface="Bell MT" pitchFamily="18" charset="0"/>
              </a:rPr>
              <a:t> (</a:t>
            </a:r>
            <a:r>
              <a:rPr lang="en-AU" dirty="0" smtClean="0">
                <a:latin typeface="Bell MT" pitchFamily="18" charset="0"/>
              </a:rPr>
              <a:t>Pseudomonas is </a:t>
            </a:r>
            <a:r>
              <a:rPr lang="en-AU" dirty="0" err="1">
                <a:latin typeface="Bell MT" pitchFamily="18" charset="0"/>
              </a:rPr>
              <a:t>catalase</a:t>
            </a:r>
            <a:r>
              <a:rPr lang="en-AU" dirty="0">
                <a:latin typeface="Bell MT" pitchFamily="18" charset="0"/>
              </a:rPr>
              <a:t>-positive); [diabetic] </a:t>
            </a:r>
            <a:r>
              <a:rPr lang="en-AU" dirty="0" err="1">
                <a:latin typeface="Bell MT" pitchFamily="18" charset="0"/>
              </a:rPr>
              <a:t>osteomyelitis</a:t>
            </a:r>
            <a:r>
              <a:rPr lang="en-AU" dirty="0">
                <a:latin typeface="Bell MT" pitchFamily="18" charset="0"/>
              </a:rPr>
              <a:t> (diabetic foot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>
                <a:latin typeface="Bell MT" pitchFamily="18" charset="0"/>
              </a:rPr>
              <a:t>Otitis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externa</a:t>
            </a:r>
            <a:r>
              <a:rPr lang="en-AU" dirty="0">
                <a:latin typeface="Bell MT" pitchFamily="18" charset="0"/>
              </a:rPr>
              <a:t>: swimmers, diabetics, those with pierced </a:t>
            </a:r>
            <a:r>
              <a:rPr lang="en-AU" dirty="0" smtClean="0">
                <a:latin typeface="Bell MT" pitchFamily="18" charset="0"/>
              </a:rPr>
              <a:t>ears.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Septicemias</a:t>
            </a:r>
            <a:r>
              <a:rPr lang="en-AU" dirty="0">
                <a:latin typeface="Bell MT" pitchFamily="18" charset="0"/>
              </a:rPr>
              <a:t>: fever, shock ± skin lesions (black, necrotic center, </a:t>
            </a:r>
            <a:r>
              <a:rPr lang="en-AU" dirty="0" err="1" smtClean="0">
                <a:latin typeface="Bell MT" pitchFamily="18" charset="0"/>
              </a:rPr>
              <a:t>erythematous</a:t>
            </a:r>
            <a:r>
              <a:rPr lang="en-AU" dirty="0" smtClean="0">
                <a:latin typeface="Bell MT" pitchFamily="18" charset="0"/>
              </a:rPr>
              <a:t> margin</a:t>
            </a:r>
            <a:r>
              <a:rPr lang="en-AU" dirty="0">
                <a:latin typeface="Bell MT" pitchFamily="18" charset="0"/>
              </a:rPr>
              <a:t>, </a:t>
            </a:r>
            <a:r>
              <a:rPr lang="en-AU" dirty="0" err="1">
                <a:latin typeface="Bell MT" pitchFamily="18" charset="0"/>
              </a:rPr>
              <a:t>ecthyma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gangrenosum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Catheterized </a:t>
            </a:r>
            <a:r>
              <a:rPr lang="en-AU" dirty="0">
                <a:latin typeface="Bell MT" pitchFamily="18" charset="0"/>
              </a:rPr>
              <a:t>patients: urinary tract </a:t>
            </a:r>
            <a:r>
              <a:rPr lang="en-AU" dirty="0" smtClean="0">
                <a:latin typeface="Bell MT" pitchFamily="18" charset="0"/>
              </a:rPr>
              <a:t>infection.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Cystic fibrosis: early pulmonary colonization, recurrent </a:t>
            </a:r>
            <a:r>
              <a:rPr lang="en-AU" dirty="0" smtClean="0">
                <a:latin typeface="Bell MT" pitchFamily="18" charset="0"/>
              </a:rPr>
              <a:t>pneumonia; always </a:t>
            </a:r>
            <a:r>
              <a:rPr lang="en-AU" dirty="0">
                <a:latin typeface="Bell MT" pitchFamily="18" charset="0"/>
              </a:rPr>
              <a:t>high slime-producing </a:t>
            </a:r>
            <a:r>
              <a:rPr lang="en-AU" dirty="0" smtClean="0">
                <a:latin typeface="Bell MT" pitchFamily="18" charset="0"/>
              </a:rPr>
              <a:t>strain.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326</Words>
  <Application>Microsoft Office PowerPoint</Application>
  <PresentationFormat>عرض على الشاشة (3:4)‏</PresentationFormat>
  <Paragraphs>34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PSEUDOMONAS</vt:lpstr>
      <vt:lpstr>الشريحة 2</vt:lpstr>
      <vt:lpstr>Pseudomonas aeruginosa</vt:lpstr>
      <vt:lpstr>الشريحة 4</vt:lpstr>
      <vt:lpstr>Pathogenesis</vt:lpstr>
      <vt:lpstr>Disease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PSEUDOMONAS</dc:title>
  <dc:creator>Mosab Nouraldein</dc:creator>
  <cp:lastModifiedBy>Mosab Nouraldein</cp:lastModifiedBy>
  <cp:revision>1</cp:revision>
  <dcterms:created xsi:type="dcterms:W3CDTF">2023-02-25T08:41:56Z</dcterms:created>
  <dcterms:modified xsi:type="dcterms:W3CDTF">2023-02-25T08:43:47Z</dcterms:modified>
</cp:coreProperties>
</file>