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99" r:id="rId3"/>
    <p:sldId id="291" r:id="rId4"/>
    <p:sldId id="294" r:id="rId5"/>
    <p:sldId id="295" r:id="rId6"/>
    <p:sldId id="296" r:id="rId7"/>
    <p:sldId id="297" r:id="rId8"/>
    <p:sldId id="298" r:id="rId9"/>
    <p:sldId id="292" r:id="rId10"/>
    <p:sldId id="293" r:id="rId11"/>
    <p:sldId id="257" r:id="rId12"/>
    <p:sldId id="280" r:id="rId13"/>
    <p:sldId id="258" r:id="rId14"/>
    <p:sldId id="287" r:id="rId15"/>
    <p:sldId id="259" r:id="rId16"/>
    <p:sldId id="260" r:id="rId17"/>
    <p:sldId id="289" r:id="rId18"/>
    <p:sldId id="261" r:id="rId19"/>
    <p:sldId id="281" r:id="rId20"/>
    <p:sldId id="290" r:id="rId21"/>
    <p:sldId id="262" r:id="rId22"/>
    <p:sldId id="263" r:id="rId23"/>
    <p:sldId id="264" r:id="rId24"/>
    <p:sldId id="265" r:id="rId25"/>
    <p:sldId id="266" r:id="rId26"/>
    <p:sldId id="282" r:id="rId27"/>
    <p:sldId id="267" r:id="rId28"/>
    <p:sldId id="283" r:id="rId29"/>
    <p:sldId id="268" r:id="rId30"/>
    <p:sldId id="284" r:id="rId31"/>
    <p:sldId id="269" r:id="rId32"/>
    <p:sldId id="285" r:id="rId33"/>
    <p:sldId id="270" r:id="rId34"/>
    <p:sldId id="286" r:id="rId35"/>
    <p:sldId id="271" r:id="rId36"/>
    <p:sldId id="272" r:id="rId37"/>
    <p:sldId id="273" r:id="rId38"/>
    <p:sldId id="274" r:id="rId39"/>
    <p:sldId id="275" r:id="rId40"/>
    <p:sldId id="276" r:id="rId41"/>
    <p:sldId id="277" r:id="rId42"/>
    <p:sldId id="278" r:id="rId43"/>
    <p:sldId id="279" r:id="rId44"/>
    <p:sldId id="288" r:id="rId4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3" autoAdjust="0"/>
    <p:restoredTop sz="94660"/>
  </p:normalViewPr>
  <p:slideViewPr>
    <p:cSldViewPr snapToGrid="0">
      <p:cViewPr varScale="1">
        <p:scale>
          <a:sx n="72" d="100"/>
          <a:sy n="72" d="100"/>
        </p:scale>
        <p:origin x="7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dirty="0"/>
              <a:t>11/11/2017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dirty="0"/>
              <a:t>11/11/2017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dirty="0"/>
              <a:t>11/11/2017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dirty="0"/>
              <a:t>11/11/2017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dirty="0"/>
              <a:t>11/11/2017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dirty="0"/>
              <a:t>11/11/2017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dirty="0"/>
              <a:t>11/11/2017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dirty="0"/>
              <a:t>11/11/2017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dirty="0"/>
              <a:t>11/11/2017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dirty="0"/>
              <a:t>11/11/2017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dirty="0"/>
              <a:t>11/11/2017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dirty="0"/>
              <a:t>11/11/2017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Medical entomology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Mosab Nouraldein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2747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814081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391" y="1391478"/>
            <a:ext cx="9289774" cy="4780722"/>
          </a:xfrm>
        </p:spPr>
      </p:pic>
    </p:spTree>
    <p:extLst>
      <p:ext uri="{BB962C8B-B14F-4D97-AF65-F5344CB8AC3E}">
        <p14:creationId xmlns:p14="http://schemas.microsoft.com/office/powerpoint/2010/main" val="8539424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Entomology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Entomology is the study of arthropods , the most abundant form of animal life on earth.</a:t>
            </a:r>
          </a:p>
          <a:p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3467" y="3114674"/>
            <a:ext cx="3767916" cy="3057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2769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Medical entomology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Is the </a:t>
            </a:r>
            <a:r>
              <a:rPr lang="en-US" sz="3200" dirty="0"/>
              <a:t>branch of science that deals with </a:t>
            </a:r>
            <a:r>
              <a:rPr lang="en-US" sz="3200" dirty="0" smtClean="0"/>
              <a:t>arthropods  </a:t>
            </a:r>
            <a:r>
              <a:rPr lang="en-US" sz="3200" dirty="0"/>
              <a:t>that cause disease or that serve as </a:t>
            </a:r>
            <a:r>
              <a:rPr lang="en-US" sz="3200" dirty="0" smtClean="0"/>
              <a:t>vectors (carrier) </a:t>
            </a:r>
            <a:r>
              <a:rPr lang="en-US" sz="3200" dirty="0"/>
              <a:t>of organisms that cause disease in humans.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5223" y="3801924"/>
            <a:ext cx="4410075" cy="275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9872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Arthropods s </a:t>
            </a:r>
            <a:r>
              <a:rPr lang="en-US" sz="3200" dirty="0"/>
              <a:t>have </a:t>
            </a:r>
            <a:r>
              <a:rPr lang="en-US" sz="3200" dirty="0" smtClean="0"/>
              <a:t>incredibly diverse </a:t>
            </a:r>
            <a:r>
              <a:rPr lang="en-US" sz="3200" dirty="0"/>
              <a:t>morphological, physiological, and </a:t>
            </a:r>
            <a:r>
              <a:rPr lang="en-US" sz="3200" dirty="0" smtClean="0"/>
              <a:t>behavioral </a:t>
            </a:r>
            <a:r>
              <a:rPr lang="en-US" sz="3200" dirty="0"/>
              <a:t>adaptations to their surroundings which makes the study of </a:t>
            </a:r>
            <a:r>
              <a:rPr lang="en-US" sz="3200" dirty="0" smtClean="0"/>
              <a:t>arthropods an exciting subject</a:t>
            </a:r>
            <a:r>
              <a:rPr lang="en-US" sz="3200" dirty="0"/>
              <a:t>. </a:t>
            </a:r>
            <a:r>
              <a:rPr lang="en-US" sz="3200" dirty="0" smtClean="0"/>
              <a:t> </a:t>
            </a:r>
            <a:endParaRPr lang="en-US" sz="3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6435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9848" y="1775487"/>
            <a:ext cx="3674431" cy="24480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6795" y="3914457"/>
            <a:ext cx="3471611" cy="216256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V="1">
            <a:off x="1722783" y="4223605"/>
            <a:ext cx="1762539" cy="198359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81600" y="1524000"/>
            <a:ext cx="3636806" cy="2544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7836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Their abundance, short life cycle, reproductive potential and small size allow scientific experiments to be </a:t>
            </a:r>
            <a:r>
              <a:rPr lang="en-US" sz="3200" dirty="0" smtClean="0"/>
              <a:t>set up.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876398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Despite their small size, the sheer numbers or biomass of insects means that they have a significant impact on the environment and therefore upon our lives.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48068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8313"/>
            <a:ext cx="11529391" cy="4741801"/>
          </a:xfrm>
        </p:spPr>
      </p:pic>
    </p:spTree>
    <p:extLst>
      <p:ext uri="{BB962C8B-B14F-4D97-AF65-F5344CB8AC3E}">
        <p14:creationId xmlns:p14="http://schemas.microsoft.com/office/powerpoint/2010/main" val="19169068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Although </a:t>
            </a:r>
            <a:r>
              <a:rPr lang="en-US" sz="3200" dirty="0" smtClean="0"/>
              <a:t>most arthropods have </a:t>
            </a:r>
            <a:r>
              <a:rPr lang="en-US" sz="3200" dirty="0"/>
              <a:t>never adapted to a truly marine environment, they inhabit almost all terrestrial and aquatic environments. Some have adapted to live with us (</a:t>
            </a:r>
            <a:r>
              <a:rPr lang="en-US" sz="3200" dirty="0" smtClean="0"/>
              <a:t>cockroaches) </a:t>
            </a:r>
            <a:r>
              <a:rPr lang="en-US" sz="3200" dirty="0"/>
              <a:t>while others live on us (</a:t>
            </a:r>
            <a:r>
              <a:rPr lang="en-US" sz="3200" dirty="0" smtClean="0"/>
              <a:t>lice).</a:t>
            </a:r>
            <a:endParaRPr lang="en-US" sz="3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28044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Arthropods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An Arthropods is a derived from Greek word ( Arthron: joint, pod: foot) , </a:t>
            </a:r>
            <a:r>
              <a:rPr lang="en-US" sz="3200" dirty="0" smtClean="0">
                <a:solidFill>
                  <a:srgbClr val="7030A0"/>
                </a:solidFill>
              </a:rPr>
              <a:t>JOINTED LEG.</a:t>
            </a:r>
          </a:p>
          <a:p>
            <a:endParaRPr lang="en-US" sz="32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1672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The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</a:rPr>
              <a:t>origin</a:t>
            </a:r>
            <a:r>
              <a:rPr lang="en-US" dirty="0" smtClean="0"/>
              <a:t> of </a:t>
            </a:r>
            <a:r>
              <a:rPr lang="en-US" dirty="0" smtClean="0">
                <a:solidFill>
                  <a:srgbClr val="7030A0"/>
                </a:solidFill>
              </a:rPr>
              <a:t>the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1"/>
                </a:solidFill>
              </a:rPr>
              <a:t>word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entomology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The word entomology derived from </a:t>
            </a:r>
            <a:r>
              <a:rPr lang="en-US" sz="3200" dirty="0"/>
              <a:t>G</a:t>
            </a:r>
            <a:r>
              <a:rPr lang="en-US" sz="3200" dirty="0" smtClean="0"/>
              <a:t>reek  entomon (= insect ) , logia ( =logy  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8411046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38400" y="2093976"/>
            <a:ext cx="5794560" cy="4764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4110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 of arthropods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•Exoskeleton - a hard protective covering around the outside of the body (divided by sutures into plates called sclerites)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6965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Segmented body - that allows movement </a:t>
            </a:r>
          </a:p>
          <a:p>
            <a:r>
              <a:rPr lang="en-US" sz="3200" dirty="0" smtClean="0"/>
              <a:t>Jointed </a:t>
            </a:r>
            <a:r>
              <a:rPr lang="en-US" sz="3200" dirty="0"/>
              <a:t>limbs and jointed mouthparts - that allow extensive </a:t>
            </a:r>
            <a:r>
              <a:rPr lang="en-US" sz="3200" dirty="0" smtClean="0"/>
              <a:t>specialization </a:t>
            </a:r>
            <a:endParaRPr lang="en-US" sz="3200" dirty="0"/>
          </a:p>
          <a:p>
            <a:r>
              <a:rPr lang="en-US" sz="3200" dirty="0" smtClean="0"/>
              <a:t>Bilateral </a:t>
            </a:r>
            <a:r>
              <a:rPr lang="en-US" sz="3200" dirty="0"/>
              <a:t>symmetry - whereby a central line can divide the body into two identical halves, left and right 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5875903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Ventral </a:t>
            </a:r>
            <a:r>
              <a:rPr lang="en-US" sz="3200" dirty="0"/>
              <a:t>nerve </a:t>
            </a:r>
            <a:r>
              <a:rPr lang="en-US" sz="3200" dirty="0" smtClean="0"/>
              <a:t>system- </a:t>
            </a:r>
            <a:r>
              <a:rPr lang="en-US" sz="3200" dirty="0"/>
              <a:t>as opposed to a vertebrate nerve chord which is </a:t>
            </a:r>
            <a:r>
              <a:rPr lang="en-US" sz="3200" dirty="0" smtClean="0"/>
              <a:t>dorsal.</a:t>
            </a:r>
          </a:p>
          <a:p>
            <a:r>
              <a:rPr lang="en-US" sz="3200" dirty="0" smtClean="0"/>
              <a:t>Dorsal blood vessel.</a:t>
            </a:r>
          </a:p>
          <a:p>
            <a:endParaRPr lang="en-US" sz="3200" dirty="0" smtClean="0"/>
          </a:p>
          <a:p>
            <a:endParaRPr lang="en-US" sz="3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22177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Classes of arthropods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>
                <a:solidFill>
                  <a:srgbClr val="7030A0"/>
                </a:solidFill>
              </a:rPr>
              <a:t>Five important extant classes of Arthropods </a:t>
            </a:r>
            <a:r>
              <a:rPr lang="en-US" sz="3200" dirty="0" smtClean="0">
                <a:solidFill>
                  <a:srgbClr val="7030A0"/>
                </a:solidFill>
              </a:rPr>
              <a:t>are:</a:t>
            </a:r>
          </a:p>
          <a:p>
            <a:r>
              <a:rPr lang="en-US" sz="3200" dirty="0" smtClean="0"/>
              <a:t> </a:t>
            </a:r>
            <a:r>
              <a:rPr lang="en-US" sz="3200" dirty="0" smtClean="0">
                <a:solidFill>
                  <a:schemeClr val="accent1"/>
                </a:solidFill>
              </a:rPr>
              <a:t>Arachnids</a:t>
            </a:r>
            <a:r>
              <a:rPr lang="en-US" sz="3200" dirty="0"/>
              <a:t>, </a:t>
            </a:r>
            <a:endParaRPr lang="en-US" sz="3200" dirty="0" smtClean="0"/>
          </a:p>
          <a:p>
            <a:r>
              <a:rPr lang="en-US" sz="3200" dirty="0">
                <a:solidFill>
                  <a:srgbClr val="00B050"/>
                </a:solidFill>
              </a:rPr>
              <a:t>C</a:t>
            </a:r>
            <a:r>
              <a:rPr lang="en-US" sz="3200" dirty="0" smtClean="0">
                <a:solidFill>
                  <a:srgbClr val="00B050"/>
                </a:solidFill>
              </a:rPr>
              <a:t>hilopods</a:t>
            </a:r>
            <a:r>
              <a:rPr lang="en-US" sz="3200" dirty="0"/>
              <a:t>, </a:t>
            </a:r>
            <a:endParaRPr lang="en-US" sz="3200" dirty="0" smtClean="0"/>
          </a:p>
          <a:p>
            <a:r>
              <a:rPr lang="en-US" sz="3200" dirty="0">
                <a:solidFill>
                  <a:srgbClr val="0070C0"/>
                </a:solidFill>
              </a:rPr>
              <a:t>D</a:t>
            </a:r>
            <a:r>
              <a:rPr lang="en-US" sz="3200" dirty="0" smtClean="0">
                <a:solidFill>
                  <a:srgbClr val="0070C0"/>
                </a:solidFill>
              </a:rPr>
              <a:t>iplopods</a:t>
            </a:r>
            <a:r>
              <a:rPr lang="en-US" dirty="0" smtClean="0"/>
              <a:t>,</a:t>
            </a:r>
          </a:p>
          <a:p>
            <a:r>
              <a:rPr lang="en-US" dirty="0" smtClean="0"/>
              <a:t> </a:t>
            </a:r>
            <a:r>
              <a:rPr lang="en-US" sz="3200" dirty="0" smtClean="0">
                <a:solidFill>
                  <a:srgbClr val="FF0000"/>
                </a:solidFill>
              </a:rPr>
              <a:t>Crustaceans </a:t>
            </a:r>
          </a:p>
          <a:p>
            <a:r>
              <a:rPr lang="en-US" sz="3200" dirty="0" smtClean="0"/>
              <a:t> </a:t>
            </a:r>
            <a:r>
              <a:rPr lang="en-US" sz="3200" dirty="0" smtClean="0">
                <a:solidFill>
                  <a:srgbClr val="002060"/>
                </a:solidFill>
              </a:rPr>
              <a:t>Insects</a:t>
            </a:r>
            <a:r>
              <a:rPr lang="en-US" sz="3200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28902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 smtClean="0"/>
              <a:t>Arachnids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spiders, scorpions, ticks and mites. They all have</a:t>
            </a:r>
          </a:p>
          <a:p>
            <a:r>
              <a:rPr lang="en-US" sz="3200" dirty="0"/>
              <a:t>•2 body segments - cephalothorax and abdomen </a:t>
            </a:r>
          </a:p>
          <a:p>
            <a:r>
              <a:rPr lang="en-US" sz="3200" dirty="0"/>
              <a:t>•8 legs</a:t>
            </a:r>
          </a:p>
          <a:p>
            <a:r>
              <a:rPr lang="en-US" sz="3200" dirty="0"/>
              <a:t>•no antennae</a:t>
            </a:r>
          </a:p>
          <a:p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3806" y="3423029"/>
            <a:ext cx="3657917" cy="3218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8445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5322" y="2223452"/>
            <a:ext cx="3661603" cy="3223191"/>
          </a:xfrm>
        </p:spPr>
      </p:pic>
    </p:spTree>
    <p:extLst>
      <p:ext uri="{BB962C8B-B14F-4D97-AF65-F5344CB8AC3E}">
        <p14:creationId xmlns:p14="http://schemas.microsoft.com/office/powerpoint/2010/main" val="40367904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Chilopods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which include </a:t>
            </a:r>
            <a:r>
              <a:rPr lang="en-US" sz="3200" dirty="0" smtClean="0"/>
              <a:t>centipedes</a:t>
            </a:r>
            <a:r>
              <a:rPr lang="en-US" sz="3200" dirty="0"/>
              <a:t>, all have</a:t>
            </a:r>
          </a:p>
          <a:p>
            <a:r>
              <a:rPr lang="en-US" sz="3200" dirty="0" smtClean="0"/>
              <a:t>many </a:t>
            </a:r>
            <a:r>
              <a:rPr lang="en-US" sz="3200" dirty="0"/>
              <a:t>body segments</a:t>
            </a:r>
          </a:p>
          <a:p>
            <a:r>
              <a:rPr lang="en-US" sz="3200" dirty="0" smtClean="0"/>
              <a:t>1 </a:t>
            </a:r>
            <a:r>
              <a:rPr lang="en-US" sz="3200" dirty="0"/>
              <a:t>pair legs /body segment</a:t>
            </a:r>
          </a:p>
          <a:p>
            <a:r>
              <a:rPr lang="en-US" sz="3200" dirty="0" smtClean="0"/>
              <a:t>1 </a:t>
            </a:r>
            <a:r>
              <a:rPr lang="en-US" sz="3200" dirty="0"/>
              <a:t>pair antennae</a:t>
            </a:r>
          </a:p>
          <a:p>
            <a:r>
              <a:rPr lang="en-US" sz="3200" dirty="0" smtClean="0"/>
              <a:t>poison </a:t>
            </a:r>
            <a:r>
              <a:rPr lang="en-US" sz="3200" dirty="0"/>
              <a:t>jaws</a:t>
            </a:r>
          </a:p>
          <a:p>
            <a:endParaRPr lang="en-US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918861" y="3498574"/>
            <a:ext cx="1761041" cy="1981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3677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6370" y="2306011"/>
            <a:ext cx="3642829" cy="4098183"/>
          </a:xfrm>
        </p:spPr>
      </p:pic>
    </p:spTree>
    <p:extLst>
      <p:ext uri="{BB962C8B-B14F-4D97-AF65-F5344CB8AC3E}">
        <p14:creationId xmlns:p14="http://schemas.microsoft.com/office/powerpoint/2010/main" val="24758849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Diplopods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include millipedes, all possess</a:t>
            </a:r>
          </a:p>
          <a:p>
            <a:r>
              <a:rPr lang="en-US" sz="3200" dirty="0"/>
              <a:t>•Many body segments</a:t>
            </a:r>
          </a:p>
          <a:p>
            <a:r>
              <a:rPr lang="en-US" sz="3200" dirty="0"/>
              <a:t>•2 pair legs /body segment</a:t>
            </a:r>
          </a:p>
          <a:p>
            <a:r>
              <a:rPr lang="en-US" sz="3200" dirty="0"/>
              <a:t>•1 pair antennae</a:t>
            </a:r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983029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to medical entomology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2539" y="2464904"/>
            <a:ext cx="5322474" cy="4499565"/>
          </a:xfrm>
        </p:spPr>
      </p:pic>
    </p:spTree>
    <p:extLst>
      <p:ext uri="{BB962C8B-B14F-4D97-AF65-F5344CB8AC3E}">
        <p14:creationId xmlns:p14="http://schemas.microsoft.com/office/powerpoint/2010/main" val="16428555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6784" y="2120900"/>
            <a:ext cx="5604058" cy="4051300"/>
          </a:xfrm>
        </p:spPr>
      </p:pic>
    </p:spTree>
    <p:extLst>
      <p:ext uri="{BB962C8B-B14F-4D97-AF65-F5344CB8AC3E}">
        <p14:creationId xmlns:p14="http://schemas.microsoft.com/office/powerpoint/2010/main" val="35586033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Crustaceans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include </a:t>
            </a:r>
            <a:r>
              <a:rPr lang="en-US" sz="3200" dirty="0" smtClean="0"/>
              <a:t>crabs. </a:t>
            </a:r>
          </a:p>
          <a:p>
            <a:pPr marL="0" indent="0">
              <a:buNone/>
            </a:pPr>
            <a:r>
              <a:rPr lang="en-US" sz="3200" dirty="0" smtClean="0"/>
              <a:t>Their </a:t>
            </a:r>
            <a:r>
              <a:rPr lang="en-US" sz="3200" dirty="0"/>
              <a:t>features </a:t>
            </a:r>
            <a:r>
              <a:rPr lang="en-US" sz="3200" dirty="0" smtClean="0"/>
              <a:t>are:</a:t>
            </a:r>
            <a:endParaRPr lang="en-US" sz="3200" dirty="0"/>
          </a:p>
          <a:p>
            <a:r>
              <a:rPr lang="en-US" sz="3200" dirty="0"/>
              <a:t>•Varied number of body segments - usually there is a head, thorax and abdomen but there is much fusion, reduction and modification of segments</a:t>
            </a:r>
          </a:p>
          <a:p>
            <a:r>
              <a:rPr lang="en-US" sz="3200" dirty="0"/>
              <a:t>•Varied number of legs</a:t>
            </a:r>
          </a:p>
          <a:p>
            <a:r>
              <a:rPr lang="en-US" sz="3200" dirty="0"/>
              <a:t>•2 pair antennae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314692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9929" y="2902226"/>
            <a:ext cx="4859132" cy="3233531"/>
          </a:xfrm>
        </p:spPr>
      </p:pic>
    </p:spTree>
    <p:extLst>
      <p:ext uri="{BB962C8B-B14F-4D97-AF65-F5344CB8AC3E}">
        <p14:creationId xmlns:p14="http://schemas.microsoft.com/office/powerpoint/2010/main" val="30663402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Insects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such as </a:t>
            </a:r>
            <a:r>
              <a:rPr lang="en-US" sz="3200" dirty="0" smtClean="0"/>
              <a:t>mosquitoes , house fly and </a:t>
            </a:r>
            <a:r>
              <a:rPr lang="en-US" sz="3200" dirty="0"/>
              <a:t>cockroaches all have</a:t>
            </a:r>
          </a:p>
          <a:p>
            <a:r>
              <a:rPr lang="en-US" sz="3200" dirty="0"/>
              <a:t>•3 body segments</a:t>
            </a:r>
          </a:p>
          <a:p>
            <a:r>
              <a:rPr lang="en-US" sz="3200" dirty="0"/>
              <a:t>•6 legs</a:t>
            </a:r>
          </a:p>
          <a:p>
            <a:r>
              <a:rPr lang="en-US" sz="3200" dirty="0"/>
              <a:t>•1 pair antennae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3222041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21" y="2703443"/>
            <a:ext cx="4855504" cy="3392557"/>
          </a:xfrm>
        </p:spPr>
      </p:pic>
    </p:spTree>
    <p:extLst>
      <p:ext uri="{BB962C8B-B14F-4D97-AF65-F5344CB8AC3E}">
        <p14:creationId xmlns:p14="http://schemas.microsoft.com/office/powerpoint/2010/main" val="26438999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WE STUDY MEDICAL ENTOMOLOGY</a:t>
            </a:r>
            <a:r>
              <a:rPr lang="en-US" sz="8800" dirty="0" smtClean="0"/>
              <a:t>?</a:t>
            </a:r>
            <a:endParaRPr lang="en-US" sz="8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A</a:t>
            </a:r>
            <a:r>
              <a:rPr lang="en-US" sz="3200" dirty="0" smtClean="0"/>
              <a:t>rthropods can </a:t>
            </a:r>
            <a:r>
              <a:rPr lang="en-US" sz="3200" dirty="0"/>
              <a:t>affect our health and that of our livestock and pets in many </a:t>
            </a:r>
            <a:r>
              <a:rPr lang="en-US" sz="3200" dirty="0" smtClean="0"/>
              <a:t>ways</a:t>
            </a:r>
            <a:endParaRPr lang="en-US" sz="3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5071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Arthropods affect human by inducing: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Nuisance</a:t>
            </a:r>
            <a:r>
              <a:rPr lang="en-US" sz="3200" dirty="0" smtClean="0"/>
              <a:t> :</a:t>
            </a:r>
          </a:p>
          <a:p>
            <a:pPr marL="0" indent="0">
              <a:buNone/>
            </a:pPr>
            <a:r>
              <a:rPr lang="en-US" sz="3200" dirty="0" smtClean="0"/>
              <a:t>Ants </a:t>
            </a:r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3853" y="2504661"/>
            <a:ext cx="6207007" cy="3564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6221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>
                <a:solidFill>
                  <a:srgbClr val="FF0000"/>
                </a:solidFill>
              </a:rPr>
              <a:t>Phobia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sz="3200" dirty="0"/>
              <a:t>Spiders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6312" y="2557462"/>
            <a:ext cx="5682905" cy="3781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6413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>
                <a:solidFill>
                  <a:srgbClr val="FF0000"/>
                </a:solidFill>
              </a:rPr>
              <a:t>Biting, </a:t>
            </a:r>
            <a:r>
              <a:rPr lang="en-US" sz="3200" dirty="0" smtClean="0">
                <a:solidFill>
                  <a:srgbClr val="FF0000"/>
                </a:solidFill>
              </a:rPr>
              <a:t>sucking:</a:t>
            </a:r>
          </a:p>
          <a:p>
            <a:pPr marL="0" indent="0">
              <a:buNone/>
            </a:pPr>
            <a:r>
              <a:rPr lang="en-US" sz="3200" dirty="0"/>
              <a:t>Ants, </a:t>
            </a:r>
            <a:r>
              <a:rPr lang="en-US" sz="3200" dirty="0" smtClean="0"/>
              <a:t> mosquitoes, sand flies.</a:t>
            </a:r>
            <a:endParaRPr lang="en-US" sz="3200" dirty="0"/>
          </a:p>
          <a:p>
            <a:pPr marL="0" indent="0">
              <a:buNone/>
            </a:pPr>
            <a:endParaRPr lang="en-US" sz="3200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6089" y="2834101"/>
            <a:ext cx="4708358" cy="2851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8653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>
                <a:solidFill>
                  <a:srgbClr val="FF0000"/>
                </a:solidFill>
              </a:rPr>
              <a:t>Venoms and </a:t>
            </a:r>
            <a:r>
              <a:rPr lang="en-US" sz="3200" dirty="0" smtClean="0">
                <a:solidFill>
                  <a:srgbClr val="FF0000"/>
                </a:solidFill>
              </a:rPr>
              <a:t>allergies:</a:t>
            </a:r>
          </a:p>
          <a:p>
            <a:pPr marL="0" indent="0">
              <a:buNone/>
            </a:pPr>
            <a:r>
              <a:rPr lang="en-US" sz="3200" dirty="0" smtClean="0"/>
              <a:t> </a:t>
            </a:r>
            <a:r>
              <a:rPr lang="en-US" sz="3200" dirty="0"/>
              <a:t>ants, bees, spiders, </a:t>
            </a:r>
            <a:r>
              <a:rPr lang="en-US" sz="3200" dirty="0" smtClean="0"/>
              <a:t>ticks, </a:t>
            </a:r>
            <a:r>
              <a:rPr lang="en-US" sz="3200" dirty="0"/>
              <a:t>cockroach </a:t>
            </a:r>
            <a:r>
              <a:rPr lang="en-US" sz="3200" dirty="0" smtClean="0"/>
              <a:t>faeces.</a:t>
            </a:r>
            <a:endParaRPr lang="en-US" sz="3200" dirty="0"/>
          </a:p>
          <a:p>
            <a:pPr marL="0" indent="0">
              <a:buNone/>
            </a:pPr>
            <a:endParaRPr lang="en-US" sz="3200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0609" y="3697357"/>
            <a:ext cx="6069423" cy="250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3030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H</a:t>
            </a:r>
            <a:r>
              <a:rPr lang="en-US" dirty="0" smtClean="0"/>
              <a:t>i</a:t>
            </a:r>
            <a:r>
              <a:rPr lang="en-US" dirty="0" smtClean="0">
                <a:solidFill>
                  <a:schemeClr val="accent1"/>
                </a:solidFill>
              </a:rPr>
              <a:t>s</a:t>
            </a:r>
            <a:r>
              <a:rPr lang="en-US" dirty="0" smtClean="0"/>
              <a:t>t</a:t>
            </a:r>
            <a:r>
              <a:rPr lang="en-US" dirty="0" smtClean="0">
                <a:solidFill>
                  <a:srgbClr val="0070C0"/>
                </a:solidFill>
              </a:rPr>
              <a:t>o</a:t>
            </a:r>
            <a:r>
              <a:rPr lang="en-US" dirty="0" smtClean="0"/>
              <a:t>r</a:t>
            </a:r>
            <a:r>
              <a:rPr lang="en-US" dirty="0" smtClean="0">
                <a:solidFill>
                  <a:srgbClr val="FF0000"/>
                </a:solidFill>
              </a:rPr>
              <a:t>y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b="1" dirty="0" smtClean="0">
                <a:solidFill>
                  <a:srgbClr val="0070C0"/>
                </a:solidFill>
              </a:rPr>
              <a:t>TAXONOMY</a:t>
            </a:r>
            <a:r>
              <a:rPr lang="en-US" sz="3200" b="1" dirty="0" smtClean="0">
                <a:solidFill>
                  <a:srgbClr val="C00000"/>
                </a:solidFill>
              </a:rPr>
              <a:t> :</a:t>
            </a:r>
          </a:p>
          <a:p>
            <a:r>
              <a:rPr lang="en-US" sz="3200" dirty="0" smtClean="0">
                <a:solidFill>
                  <a:srgbClr val="00B050"/>
                </a:solidFill>
              </a:rPr>
              <a:t>DRIVED FROM GREEK WORD TAXIS</a:t>
            </a:r>
            <a:r>
              <a:rPr lang="en-US" sz="3200" dirty="0" smtClean="0"/>
              <a:t>(=</a:t>
            </a:r>
            <a:r>
              <a:rPr lang="en-US" sz="3200" dirty="0" smtClean="0">
                <a:solidFill>
                  <a:srgbClr val="7030A0"/>
                </a:solidFill>
              </a:rPr>
              <a:t>AGRREMENT</a:t>
            </a:r>
            <a:r>
              <a:rPr lang="en-US" sz="3200" dirty="0" smtClean="0"/>
              <a:t>) </a:t>
            </a:r>
            <a:r>
              <a:rPr lang="en-US" sz="3200" dirty="0" smtClean="0">
                <a:solidFill>
                  <a:srgbClr val="00B050"/>
                </a:solidFill>
              </a:rPr>
              <a:t>&amp; NOMOS</a:t>
            </a:r>
            <a:r>
              <a:rPr lang="en-US" sz="3200" dirty="0" smtClean="0"/>
              <a:t>(=</a:t>
            </a:r>
            <a:r>
              <a:rPr lang="en-US" sz="3200" dirty="0" smtClean="0">
                <a:solidFill>
                  <a:srgbClr val="7030A0"/>
                </a:solidFill>
              </a:rPr>
              <a:t>LAW</a:t>
            </a:r>
            <a:r>
              <a:rPr lang="en-US" sz="3200" dirty="0" smtClean="0"/>
              <a:t>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2933897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>
                <a:solidFill>
                  <a:srgbClr val="FF0000"/>
                </a:solidFill>
              </a:rPr>
              <a:t>Blistering, inflammation and urtication (</a:t>
            </a:r>
            <a:r>
              <a:rPr lang="en-US" sz="3200" dirty="0" smtClean="0">
                <a:solidFill>
                  <a:srgbClr val="FF0000"/>
                </a:solidFill>
              </a:rPr>
              <a:t>irritating hairs)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sz="3200" dirty="0"/>
              <a:t>spiders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899" y="2817494"/>
            <a:ext cx="2446683" cy="3569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821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>
                <a:solidFill>
                  <a:srgbClr val="FF0000"/>
                </a:solidFill>
              </a:rPr>
              <a:t>Disease, </a:t>
            </a:r>
            <a:r>
              <a:rPr lang="en-US" sz="3200" dirty="0" smtClean="0">
                <a:solidFill>
                  <a:srgbClr val="FF0000"/>
                </a:solidFill>
              </a:rPr>
              <a:t>infestation:</a:t>
            </a:r>
          </a:p>
          <a:p>
            <a:pPr marL="0" indent="0">
              <a:buNone/>
            </a:pPr>
            <a:r>
              <a:rPr lang="en-US" sz="3200" dirty="0"/>
              <a:t>Head, body and pubic lice, mites (scabies</a:t>
            </a:r>
            <a:r>
              <a:rPr lang="en-US" sz="3200" dirty="0" smtClean="0"/>
              <a:t>).</a:t>
            </a:r>
            <a:endParaRPr lang="en-US" sz="3200" dirty="0"/>
          </a:p>
          <a:p>
            <a:pPr marL="0" indent="0">
              <a:buNone/>
            </a:pPr>
            <a:endParaRPr lang="en-US" sz="3200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748087" y="3844778"/>
            <a:ext cx="4229722" cy="2874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838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>
                <a:solidFill>
                  <a:srgbClr val="FF0000"/>
                </a:solidFill>
              </a:rPr>
              <a:t>Disease </a:t>
            </a:r>
            <a:r>
              <a:rPr lang="en-US" sz="3200" dirty="0" smtClean="0">
                <a:solidFill>
                  <a:srgbClr val="FF0000"/>
                </a:solidFill>
              </a:rPr>
              <a:t>vectors:</a:t>
            </a:r>
          </a:p>
          <a:p>
            <a:pPr marL="0" indent="0">
              <a:buNone/>
            </a:pPr>
            <a:r>
              <a:rPr lang="en-US" sz="3200" dirty="0"/>
              <a:t>Whereby </a:t>
            </a:r>
            <a:r>
              <a:rPr lang="en-US" sz="3200" dirty="0" smtClean="0"/>
              <a:t> </a:t>
            </a:r>
            <a:r>
              <a:rPr lang="en-US" sz="3200" dirty="0"/>
              <a:t>arthropod does not cause actual disease but transports the organism </a:t>
            </a:r>
            <a:r>
              <a:rPr lang="en-US" sz="3200" dirty="0" smtClean="0"/>
              <a:t>responsible</a:t>
            </a:r>
            <a:r>
              <a:rPr lang="en-US" sz="3200" dirty="0"/>
              <a:t> </a:t>
            </a:r>
            <a:r>
              <a:rPr lang="en-US" sz="3200" dirty="0" smtClean="0"/>
              <a:t>for the disease ( causative agent)</a:t>
            </a:r>
            <a:endParaRPr lang="en-US" sz="3200" dirty="0"/>
          </a:p>
          <a:p>
            <a:pPr marL="0" indent="0">
              <a:buNone/>
            </a:pPr>
            <a:endParaRPr lang="en-US" sz="3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9698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Vector types :</a:t>
            </a:r>
          </a:p>
          <a:p>
            <a:pPr marL="0" indent="0">
              <a:buNone/>
            </a:pPr>
            <a:r>
              <a:rPr lang="en-US" sz="3200" dirty="0"/>
              <a:t>•</a:t>
            </a:r>
            <a:r>
              <a:rPr lang="en-US" sz="3200" dirty="0">
                <a:solidFill>
                  <a:srgbClr val="7030A0"/>
                </a:solidFill>
              </a:rPr>
              <a:t>Mechanical</a:t>
            </a:r>
            <a:r>
              <a:rPr lang="en-US" sz="3200" dirty="0"/>
              <a:t> </a:t>
            </a:r>
            <a:r>
              <a:rPr lang="en-US" sz="3200" dirty="0" smtClean="0"/>
              <a:t>:</a:t>
            </a:r>
            <a:endParaRPr lang="en-US" sz="3200" dirty="0"/>
          </a:p>
          <a:p>
            <a:pPr marL="0" indent="0">
              <a:buNone/>
            </a:pPr>
            <a:r>
              <a:rPr lang="en-US" sz="3200" dirty="0" smtClean="0"/>
              <a:t>House fly </a:t>
            </a:r>
            <a:endParaRPr lang="en-US" sz="3200" dirty="0"/>
          </a:p>
          <a:p>
            <a:pPr marL="0" indent="0">
              <a:buNone/>
            </a:pPr>
            <a:r>
              <a:rPr lang="en-US" sz="3200" dirty="0" smtClean="0">
                <a:solidFill>
                  <a:schemeClr val="accent1"/>
                </a:solidFill>
              </a:rPr>
              <a:t>Biological</a:t>
            </a:r>
            <a:r>
              <a:rPr lang="en-US" sz="3200" dirty="0" smtClean="0"/>
              <a:t>:</a:t>
            </a:r>
          </a:p>
          <a:p>
            <a:pPr marL="0" indent="0">
              <a:buNone/>
            </a:pPr>
            <a:r>
              <a:rPr lang="en-US" sz="3200" dirty="0" smtClean="0"/>
              <a:t>Mosquitoes 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6337" y="2400300"/>
            <a:ext cx="4068763" cy="377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6203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Together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we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</a:rPr>
              <a:t>do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more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035" y="2228195"/>
            <a:ext cx="11979965" cy="3947318"/>
          </a:xfr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0072" y="131826"/>
            <a:ext cx="1962150" cy="196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69808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u="sng" dirty="0" smtClean="0">
                <a:solidFill>
                  <a:srgbClr val="7030A0"/>
                </a:solidFill>
              </a:rPr>
              <a:t>Aristotle</a:t>
            </a:r>
            <a:r>
              <a:rPr lang="en-US" dirty="0" smtClean="0"/>
              <a:t>: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r>
              <a:rPr lang="en-US" sz="3200" dirty="0" smtClean="0">
                <a:solidFill>
                  <a:srgbClr val="00B050"/>
                </a:solidFill>
              </a:rPr>
              <a:t>Classified insects into winged ( </a:t>
            </a:r>
            <a:r>
              <a:rPr lang="en-US" sz="3200" dirty="0" smtClean="0">
                <a:solidFill>
                  <a:srgbClr val="FF0000"/>
                </a:solidFill>
              </a:rPr>
              <a:t>Petra</a:t>
            </a:r>
            <a:r>
              <a:rPr lang="en-US" sz="3200" dirty="0" smtClean="0">
                <a:solidFill>
                  <a:srgbClr val="00B050"/>
                </a:solidFill>
              </a:rPr>
              <a:t>) &amp; unwinged (</a:t>
            </a:r>
            <a:r>
              <a:rPr lang="en-US" sz="3200" dirty="0" smtClean="0">
                <a:solidFill>
                  <a:srgbClr val="FF0000"/>
                </a:solidFill>
              </a:rPr>
              <a:t>Apetra</a:t>
            </a:r>
            <a:r>
              <a:rPr lang="en-US" sz="3200" dirty="0" smtClean="0">
                <a:solidFill>
                  <a:srgbClr val="00B050"/>
                </a:solidFill>
              </a:rPr>
              <a:t>).</a:t>
            </a:r>
            <a:endParaRPr lang="en-US" sz="3200" dirty="0">
              <a:solidFill>
                <a:srgbClr val="00B05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2899" y="279951"/>
            <a:ext cx="4292600" cy="3245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2267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u="sng" dirty="0" smtClean="0">
                <a:solidFill>
                  <a:srgbClr val="7030A0"/>
                </a:solidFill>
              </a:rPr>
              <a:t>John Ray </a:t>
            </a:r>
          </a:p>
          <a:p>
            <a:pPr marL="0" indent="0">
              <a:buNone/>
            </a:pPr>
            <a:endParaRPr lang="en-US" sz="3200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en-US" sz="3200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n-US" sz="3200" dirty="0" smtClean="0">
                <a:solidFill>
                  <a:srgbClr val="00B050"/>
                </a:solidFill>
              </a:rPr>
              <a:t>Established high classification categories </a:t>
            </a:r>
            <a:endParaRPr lang="en-US" sz="3200" dirty="0">
              <a:solidFill>
                <a:srgbClr val="00B05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6627" y="484632"/>
            <a:ext cx="2381250" cy="3199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8490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200" dirty="0" smtClean="0">
                <a:solidFill>
                  <a:srgbClr val="FF0000"/>
                </a:solidFill>
              </a:rPr>
              <a:t>Kingdom </a:t>
            </a:r>
            <a:endParaRPr lang="en-US" sz="32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3200" dirty="0" smtClean="0">
                <a:solidFill>
                  <a:srgbClr val="7030A0"/>
                </a:solidFill>
              </a:rPr>
              <a:t>Phylum </a:t>
            </a:r>
          </a:p>
          <a:p>
            <a:pPr marL="0" indent="0">
              <a:buNone/>
            </a:pPr>
            <a:r>
              <a:rPr lang="en-US" sz="3200" dirty="0" smtClean="0">
                <a:solidFill>
                  <a:srgbClr val="92D050"/>
                </a:solidFill>
              </a:rPr>
              <a:t>Class</a:t>
            </a:r>
          </a:p>
          <a:p>
            <a:pPr marL="0" indent="0">
              <a:buNone/>
            </a:pPr>
            <a:r>
              <a:rPr lang="en-US" sz="3200" dirty="0" smtClean="0"/>
              <a:t>Order</a:t>
            </a:r>
          </a:p>
          <a:p>
            <a:pPr marL="0" indent="0">
              <a:buNone/>
            </a:pPr>
            <a:r>
              <a:rPr lang="en-US" sz="3200" dirty="0" smtClean="0">
                <a:solidFill>
                  <a:srgbClr val="0070C0"/>
                </a:solidFill>
              </a:rPr>
              <a:t>Family </a:t>
            </a:r>
          </a:p>
          <a:p>
            <a:pPr marL="0" indent="0">
              <a:buNone/>
            </a:pPr>
            <a:r>
              <a:rPr lang="en-US" sz="3200" dirty="0" smtClean="0">
                <a:solidFill>
                  <a:srgbClr val="C00000"/>
                </a:solidFill>
              </a:rPr>
              <a:t>Genus </a:t>
            </a:r>
          </a:p>
          <a:p>
            <a:pPr marL="0" indent="0">
              <a:buNone/>
            </a:pPr>
            <a:r>
              <a:rPr lang="en-US" sz="3200" dirty="0" smtClean="0">
                <a:solidFill>
                  <a:srgbClr val="00B050"/>
                </a:solidFill>
              </a:rPr>
              <a:t>Species </a:t>
            </a:r>
            <a:endParaRPr lang="en-US" sz="3200" dirty="0">
              <a:solidFill>
                <a:srgbClr val="00B050"/>
              </a:solidFill>
            </a:endParaRPr>
          </a:p>
        </p:txBody>
      </p:sp>
      <p:sp>
        <p:nvSpPr>
          <p:cNvPr id="8" name="Down Arrow 7"/>
          <p:cNvSpPr/>
          <p:nvPr/>
        </p:nvSpPr>
        <p:spPr>
          <a:xfrm>
            <a:off x="3008243" y="2438399"/>
            <a:ext cx="484632" cy="2994991"/>
          </a:xfrm>
          <a:prstGeom prst="down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2426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u="sng" dirty="0" smtClean="0">
                <a:solidFill>
                  <a:srgbClr val="7030A0"/>
                </a:solidFill>
              </a:rPr>
              <a:t>Carlos Linnaeus </a:t>
            </a:r>
          </a:p>
          <a:p>
            <a:pPr marL="0" indent="0">
              <a:buNone/>
            </a:pPr>
            <a:endParaRPr lang="en-US" sz="3200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n-US" sz="3200" dirty="0" smtClean="0">
                <a:solidFill>
                  <a:srgbClr val="00B050"/>
                </a:solidFill>
              </a:rPr>
              <a:t>Created binomial nomenclature .</a:t>
            </a:r>
          </a:p>
          <a:p>
            <a:pPr marL="0" indent="0">
              <a:buNone/>
            </a:pPr>
            <a:r>
              <a:rPr lang="en-US" sz="3200" dirty="0" smtClean="0">
                <a:solidFill>
                  <a:srgbClr val="0070C0"/>
                </a:solidFill>
              </a:rPr>
              <a:t>Named organism according to genus and species </a:t>
            </a:r>
            <a:endParaRPr lang="en-US" sz="3200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0510" y="484632"/>
            <a:ext cx="2559194" cy="3092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8810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296" y="2432050"/>
            <a:ext cx="12006469" cy="3429000"/>
          </a:xfrm>
        </p:spPr>
      </p:pic>
    </p:spTree>
    <p:extLst>
      <p:ext uri="{BB962C8B-B14F-4D97-AF65-F5344CB8AC3E}">
        <p14:creationId xmlns:p14="http://schemas.microsoft.com/office/powerpoint/2010/main" val="26794899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Wood Type</Template>
  <TotalTime>294</TotalTime>
  <Words>627</Words>
  <Application>Microsoft Office PowerPoint</Application>
  <PresentationFormat>Widescreen</PresentationFormat>
  <Paragraphs>103</Paragraphs>
  <Slides>44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8" baseType="lpstr">
      <vt:lpstr>Rockwell</vt:lpstr>
      <vt:lpstr>Rockwell Condensed</vt:lpstr>
      <vt:lpstr>Wingdings</vt:lpstr>
      <vt:lpstr>Wood Type</vt:lpstr>
      <vt:lpstr>Medical entomology </vt:lpstr>
      <vt:lpstr>The origin of the word entomology</vt:lpstr>
      <vt:lpstr>Introduction to medical entomology</vt:lpstr>
      <vt:lpstr>History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Entomology </vt:lpstr>
      <vt:lpstr>Medical entomology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Arthropods </vt:lpstr>
      <vt:lpstr>PowerPoint Presentation</vt:lpstr>
      <vt:lpstr>Features of arthropods</vt:lpstr>
      <vt:lpstr>PowerPoint Presentation</vt:lpstr>
      <vt:lpstr>PowerPoint Presentation</vt:lpstr>
      <vt:lpstr>Classes of arthropods</vt:lpstr>
      <vt:lpstr> Arachnids </vt:lpstr>
      <vt:lpstr>PowerPoint Presentation</vt:lpstr>
      <vt:lpstr>Chilopods</vt:lpstr>
      <vt:lpstr>PowerPoint Presentation</vt:lpstr>
      <vt:lpstr>Diplopods</vt:lpstr>
      <vt:lpstr>PowerPoint Presentation</vt:lpstr>
      <vt:lpstr>Crustaceans </vt:lpstr>
      <vt:lpstr>PowerPoint Presentation</vt:lpstr>
      <vt:lpstr>Insects </vt:lpstr>
      <vt:lpstr>PowerPoint Presentation</vt:lpstr>
      <vt:lpstr>WHY WE STUDY MEDICAL ENTOMOLOGY?</vt:lpstr>
      <vt:lpstr>Arthropods affect human by inducing: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Together we do more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Medical entomology</dc:title>
  <dc:creator>Mosab Nouraldein</dc:creator>
  <cp:lastModifiedBy>Mosab Nouraldein</cp:lastModifiedBy>
  <cp:revision>44</cp:revision>
  <dcterms:created xsi:type="dcterms:W3CDTF">2017-10-25T03:18:44Z</dcterms:created>
  <dcterms:modified xsi:type="dcterms:W3CDTF">2017-11-12T04:33:38Z</dcterms:modified>
</cp:coreProperties>
</file>