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B13A6-42D7-41F3-B4A6-0A4DFFD539B7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E5E7F-4816-439A-8457-D03F8FD69EA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B13A6-42D7-41F3-B4A6-0A4DFFD539B7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E5E7F-4816-439A-8457-D03F8FD69EA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B13A6-42D7-41F3-B4A6-0A4DFFD539B7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E5E7F-4816-439A-8457-D03F8FD69EA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B13A6-42D7-41F3-B4A6-0A4DFFD539B7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E5E7F-4816-439A-8457-D03F8FD69EA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B13A6-42D7-41F3-B4A6-0A4DFFD539B7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E5E7F-4816-439A-8457-D03F8FD69EA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B13A6-42D7-41F3-B4A6-0A4DFFD539B7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E5E7F-4816-439A-8457-D03F8FD69EA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B13A6-42D7-41F3-B4A6-0A4DFFD539B7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E5E7F-4816-439A-8457-D03F8FD69EA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B13A6-42D7-41F3-B4A6-0A4DFFD539B7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E5E7F-4816-439A-8457-D03F8FD69EA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B13A6-42D7-41F3-B4A6-0A4DFFD539B7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E5E7F-4816-439A-8457-D03F8FD69EA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B13A6-42D7-41F3-B4A6-0A4DFFD539B7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E5E7F-4816-439A-8457-D03F8FD69EA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B13A6-42D7-41F3-B4A6-0A4DFFD539B7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E5E7F-4816-439A-8457-D03F8FD69EA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AU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AU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B13A6-42D7-41F3-B4A6-0A4DFFD539B7}" type="datetimeFigureOut">
              <a:rPr lang="en-US" smtClean="0"/>
              <a:t>2/25/2023</a:t>
            </a:fld>
            <a:endParaRPr lang="en-AU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E5E7F-4816-439A-8457-D03F8FD69EAF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ACTINOMYCES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AU" b="1" dirty="0" err="1">
                <a:solidFill>
                  <a:srgbClr val="FFFF00"/>
                </a:solidFill>
                <a:latin typeface="Bell MT" pitchFamily="18" charset="0"/>
              </a:rPr>
              <a:t>Actinomyces</a:t>
            </a:r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 </a:t>
            </a:r>
            <a:r>
              <a:rPr lang="en-AU" b="1" dirty="0" err="1">
                <a:solidFill>
                  <a:srgbClr val="FFFF00"/>
                </a:solidFill>
                <a:latin typeface="Bell MT" pitchFamily="18" charset="0"/>
              </a:rPr>
              <a:t>israelii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>
                <a:latin typeface="Bell MT" pitchFamily="18" charset="0"/>
              </a:rPr>
              <a:t>Distinguishing </a:t>
            </a:r>
            <a:r>
              <a:rPr lang="en-AU" b="1" dirty="0" smtClean="0">
                <a:latin typeface="Bell MT" pitchFamily="18" charset="0"/>
              </a:rPr>
              <a:t>Features: </a:t>
            </a:r>
          </a:p>
          <a:p>
            <a:r>
              <a:rPr lang="en-AU" dirty="0">
                <a:latin typeface="Bell MT" pitchFamily="18" charset="0"/>
              </a:rPr>
              <a:t>Anaerobic</a:t>
            </a: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Branching rods</a:t>
            </a:r>
          </a:p>
          <a:p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Non−acid </a:t>
            </a:r>
            <a:r>
              <a:rPr lang="en-AU" dirty="0" smtClean="0">
                <a:latin typeface="Bell MT" pitchFamily="18" charset="0"/>
              </a:rPr>
              <a:t>fast.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>
                <a:latin typeface="Bell MT" pitchFamily="18" charset="0"/>
              </a:rPr>
              <a:t>Reservoir: </a:t>
            </a:r>
            <a:r>
              <a:rPr lang="en-AU" dirty="0" smtClean="0">
                <a:latin typeface="Bell MT" pitchFamily="18" charset="0"/>
              </a:rPr>
              <a:t>Human</a:t>
            </a:r>
            <a:r>
              <a:rPr lang="en-AU" dirty="0">
                <a:latin typeface="Bell MT" pitchFamily="18" charset="0"/>
              </a:rPr>
              <a:t>; normal flora of gingival crevices and female genital tract</a:t>
            </a:r>
          </a:p>
          <a:p>
            <a:r>
              <a:rPr lang="en-AU" b="1" dirty="0">
                <a:latin typeface="Bell MT" pitchFamily="18" charset="0"/>
              </a:rPr>
              <a:t>Transmission: </a:t>
            </a:r>
            <a:r>
              <a:rPr lang="en-AU" dirty="0">
                <a:latin typeface="Bell MT" pitchFamily="18" charset="0"/>
              </a:rPr>
              <a:t>E</a:t>
            </a:r>
            <a:r>
              <a:rPr lang="en-AU" dirty="0" smtClean="0">
                <a:latin typeface="Bell MT" pitchFamily="18" charset="0"/>
              </a:rPr>
              <a:t>ndogenous</a:t>
            </a:r>
            <a:endParaRPr lang="en-AU" dirty="0">
              <a:latin typeface="Bell MT" pitchFamily="18" charset="0"/>
            </a:endParaRPr>
          </a:p>
          <a:p>
            <a:r>
              <a:rPr lang="en-AU" b="1" dirty="0">
                <a:latin typeface="Bell MT" pitchFamily="18" charset="0"/>
              </a:rPr>
              <a:t>Pathogenesis: </a:t>
            </a:r>
            <a:r>
              <a:rPr lang="en-AU" dirty="0" smtClean="0">
                <a:latin typeface="Bell MT" pitchFamily="18" charset="0"/>
              </a:rPr>
              <a:t>Invasive </a:t>
            </a:r>
            <a:r>
              <a:rPr lang="en-AU" dirty="0">
                <a:latin typeface="Bell MT" pitchFamily="18" charset="0"/>
              </a:rPr>
              <a:t>growth in tissues with compromised oxygen </a:t>
            </a:r>
            <a:r>
              <a:rPr lang="en-AU" dirty="0" smtClean="0">
                <a:latin typeface="Bell MT" pitchFamily="18" charset="0"/>
              </a:rPr>
              <a:t>supply.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AU" b="1" dirty="0">
                <a:solidFill>
                  <a:srgbClr val="FFFF00"/>
                </a:solidFill>
                <a:latin typeface="Bell MT" pitchFamily="18" charset="0"/>
              </a:rPr>
              <a:t>Disease: </a:t>
            </a:r>
            <a:r>
              <a:rPr lang="en-AU" b="1" dirty="0" err="1">
                <a:solidFill>
                  <a:srgbClr val="FFFF00"/>
                </a:solidFill>
                <a:latin typeface="Bell MT" pitchFamily="18" charset="0"/>
              </a:rPr>
              <a:t>A</a:t>
            </a:r>
            <a:r>
              <a:rPr lang="en-AU" b="1" dirty="0" err="1" smtClean="0">
                <a:solidFill>
                  <a:srgbClr val="FFFF00"/>
                </a:solidFill>
                <a:latin typeface="Bell MT" pitchFamily="18" charset="0"/>
              </a:rPr>
              <a:t>ctinomycosis</a:t>
            </a:r>
            <a:endParaRPr lang="en-AU" dirty="0">
              <a:solidFill>
                <a:srgbClr val="FFFF00"/>
              </a:solidFill>
              <a:latin typeface="Bell MT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>
                <a:latin typeface="Bell MT" pitchFamily="18" charset="0"/>
              </a:rPr>
              <a:t>Generally not painful but very invasive, penetrating all tissues </a:t>
            </a:r>
            <a:r>
              <a:rPr lang="en-AU" dirty="0" smtClean="0">
                <a:latin typeface="Bell MT" pitchFamily="18" charset="0"/>
              </a:rPr>
              <a:t>including bone.</a:t>
            </a:r>
          </a:p>
          <a:p>
            <a:r>
              <a:rPr lang="en-AU" dirty="0">
                <a:latin typeface="Bell MT" pitchFamily="18" charset="0"/>
              </a:rPr>
              <a:t>Tissue swelling can lead to draining abscesses (sinus tracts) with “</a:t>
            </a:r>
            <a:r>
              <a:rPr lang="en-AU" dirty="0" err="1" smtClean="0">
                <a:latin typeface="Bell MT" pitchFamily="18" charset="0"/>
              </a:rPr>
              <a:t>sulfur</a:t>
            </a:r>
            <a:r>
              <a:rPr lang="en-AU" dirty="0" smtClean="0">
                <a:latin typeface="Bell MT" pitchFamily="18" charset="0"/>
              </a:rPr>
              <a:t>” granules </a:t>
            </a:r>
            <a:r>
              <a:rPr lang="en-AU" dirty="0">
                <a:latin typeface="Bell MT" pitchFamily="18" charset="0"/>
              </a:rPr>
              <a:t>(hard yellow </a:t>
            </a:r>
            <a:r>
              <a:rPr lang="en-AU" dirty="0" err="1">
                <a:latin typeface="Bell MT" pitchFamily="18" charset="0"/>
              </a:rPr>
              <a:t>microcolonies</a:t>
            </a:r>
            <a:r>
              <a:rPr lang="en-AU" dirty="0">
                <a:latin typeface="Bell MT" pitchFamily="18" charset="0"/>
              </a:rPr>
              <a:t>) in </a:t>
            </a:r>
            <a:r>
              <a:rPr lang="en-AU" dirty="0" err="1">
                <a:latin typeface="Bell MT" pitchFamily="18" charset="0"/>
              </a:rPr>
              <a:t>exudate</a:t>
            </a:r>
            <a:r>
              <a:rPr lang="en-AU" dirty="0">
                <a:latin typeface="Bell MT" pitchFamily="18" charset="0"/>
              </a:rPr>
              <a:t> that can be </a:t>
            </a:r>
            <a:r>
              <a:rPr lang="en-AU" dirty="0" smtClean="0">
                <a:latin typeface="Bell MT" pitchFamily="18" charset="0"/>
              </a:rPr>
              <a:t>used for </a:t>
            </a:r>
            <a:r>
              <a:rPr lang="en-AU" dirty="0">
                <a:latin typeface="Bell MT" pitchFamily="18" charset="0"/>
              </a:rPr>
              <a:t>microscopy or </a:t>
            </a:r>
            <a:r>
              <a:rPr lang="en-AU" dirty="0" smtClean="0">
                <a:latin typeface="Bell MT" pitchFamily="18" charset="0"/>
              </a:rPr>
              <a:t>culture.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b="1" dirty="0">
                <a:latin typeface="Bell MT" pitchFamily="18" charset="0"/>
              </a:rPr>
              <a:t>Only in tissues with low oxygenation (Eh)</a:t>
            </a:r>
          </a:p>
          <a:p>
            <a:pPr>
              <a:buNone/>
            </a:pPr>
            <a:r>
              <a:rPr lang="en-AU" dirty="0" smtClean="0">
                <a:latin typeface="Bell MT" pitchFamily="18" charset="0"/>
              </a:rPr>
              <a:t>-</a:t>
            </a:r>
            <a:r>
              <a:rPr lang="en-AU" dirty="0" err="1" smtClean="0">
                <a:latin typeface="Bell MT" pitchFamily="18" charset="0"/>
              </a:rPr>
              <a:t>Cervicofacial</a:t>
            </a:r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(lumpy jaw): dental trauma or poor oral </a:t>
            </a:r>
            <a:r>
              <a:rPr lang="en-AU" dirty="0" smtClean="0">
                <a:latin typeface="Bell MT" pitchFamily="18" charset="0"/>
              </a:rPr>
              <a:t>hygiene.</a:t>
            </a:r>
          </a:p>
          <a:p>
            <a:pPr>
              <a:buNone/>
            </a:pPr>
            <a:r>
              <a:rPr lang="en-AU" dirty="0" smtClean="0">
                <a:latin typeface="Bell MT" pitchFamily="18" charset="0"/>
              </a:rPr>
              <a:t>- </a:t>
            </a:r>
            <a:r>
              <a:rPr lang="en-AU" dirty="0">
                <a:latin typeface="Bell MT" pitchFamily="18" charset="0"/>
              </a:rPr>
              <a:t>Pelvic: from thoracic or sometimes </a:t>
            </a:r>
            <a:r>
              <a:rPr lang="en-AU" dirty="0" smtClean="0">
                <a:latin typeface="Bell MT" pitchFamily="18" charset="0"/>
              </a:rPr>
              <a:t>IUDs.</a:t>
            </a:r>
            <a:endParaRPr lang="en-AU" dirty="0">
              <a:latin typeface="Bell MT" pitchFamily="18" charset="0"/>
            </a:endParaRPr>
          </a:p>
          <a:p>
            <a:pPr>
              <a:buNone/>
            </a:pPr>
            <a:r>
              <a:rPr lang="en-AU" dirty="0" smtClean="0">
                <a:latin typeface="Bell MT" pitchFamily="18" charset="0"/>
              </a:rPr>
              <a:t>-Abdominal</a:t>
            </a:r>
            <a:r>
              <a:rPr lang="en-AU" dirty="0">
                <a:latin typeface="Bell MT" pitchFamily="18" charset="0"/>
              </a:rPr>
              <a:t>: surgery or bowel </a:t>
            </a:r>
            <a:r>
              <a:rPr lang="en-AU" dirty="0" smtClean="0">
                <a:latin typeface="Bell MT" pitchFamily="18" charset="0"/>
              </a:rPr>
              <a:t>trauma.</a:t>
            </a:r>
            <a:endParaRPr lang="en-AU" dirty="0">
              <a:latin typeface="Bell MT" pitchFamily="18" charset="0"/>
            </a:endParaRPr>
          </a:p>
          <a:p>
            <a:pPr>
              <a:buNone/>
            </a:pPr>
            <a:r>
              <a:rPr lang="en-AU" dirty="0" smtClean="0">
                <a:latin typeface="Bell MT" pitchFamily="18" charset="0"/>
              </a:rPr>
              <a:t>-Thoracic</a:t>
            </a:r>
            <a:r>
              <a:rPr lang="en-AU" dirty="0">
                <a:latin typeface="Bell MT" pitchFamily="18" charset="0"/>
              </a:rPr>
              <a:t>: aspiration with contiguous </a:t>
            </a:r>
            <a:r>
              <a:rPr lang="en-AU" dirty="0" smtClean="0">
                <a:latin typeface="Bell MT" pitchFamily="18" charset="0"/>
              </a:rPr>
              <a:t>spread.</a:t>
            </a:r>
            <a:endParaRPr lang="en-AU" dirty="0">
              <a:latin typeface="Bell MT" pitchFamily="18" charset="0"/>
            </a:endParaRPr>
          </a:p>
          <a:p>
            <a:pPr>
              <a:buNone/>
            </a:pPr>
            <a:r>
              <a:rPr lang="en-AU" dirty="0" smtClean="0">
                <a:latin typeface="Bell MT" pitchFamily="18" charset="0"/>
              </a:rPr>
              <a:t>-CNS</a:t>
            </a:r>
            <a:r>
              <a:rPr lang="en-AU" dirty="0">
                <a:latin typeface="Bell MT" pitchFamily="18" charset="0"/>
              </a:rPr>
              <a:t>: solitary brain abscess (</a:t>
            </a:r>
            <a:r>
              <a:rPr lang="en-AU" dirty="0" err="1">
                <a:latin typeface="Bell MT" pitchFamily="18" charset="0"/>
              </a:rPr>
              <a:t>Nocardia</a:t>
            </a:r>
            <a:r>
              <a:rPr lang="en-AU" dirty="0">
                <a:latin typeface="Bell MT" pitchFamily="18" charset="0"/>
              </a:rPr>
              <a:t> will produce multiple foci</a:t>
            </a:r>
            <a:r>
              <a:rPr lang="en-AU" dirty="0" smtClean="0">
                <a:latin typeface="Bell MT" pitchFamily="18" charset="0"/>
              </a:rPr>
              <a:t>).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>
                <a:latin typeface="Bell MT" pitchFamily="18" charset="0"/>
              </a:rPr>
              <a:t>Diagnosis: </a:t>
            </a:r>
            <a:r>
              <a:rPr lang="en-AU" dirty="0">
                <a:latin typeface="Bell MT" pitchFamily="18" charset="0"/>
              </a:rPr>
              <a:t>identify gram-positive branching bacilli in “</a:t>
            </a:r>
            <a:r>
              <a:rPr lang="en-AU" dirty="0" err="1">
                <a:latin typeface="Bell MT" pitchFamily="18" charset="0"/>
              </a:rPr>
              <a:t>sulfur</a:t>
            </a:r>
            <a:r>
              <a:rPr lang="en-AU" dirty="0">
                <a:latin typeface="Bell MT" pitchFamily="18" charset="0"/>
              </a:rPr>
              <a:t> granules</a:t>
            </a:r>
            <a:r>
              <a:rPr lang="en-AU" dirty="0" smtClean="0">
                <a:latin typeface="Bell MT" pitchFamily="18" charset="0"/>
              </a:rPr>
              <a:t>”; colonies </a:t>
            </a:r>
            <a:r>
              <a:rPr lang="en-AU" dirty="0">
                <a:latin typeface="Bell MT" pitchFamily="18" charset="0"/>
              </a:rPr>
              <a:t>resemble molar </a:t>
            </a:r>
            <a:r>
              <a:rPr lang="en-AU" dirty="0" smtClean="0">
                <a:latin typeface="Bell MT" pitchFamily="18" charset="0"/>
              </a:rPr>
              <a:t>tooth.</a:t>
            </a:r>
            <a:endParaRPr lang="en-AU" dirty="0">
              <a:latin typeface="Bell MT" pitchFamily="18" charset="0"/>
            </a:endParaRPr>
          </a:p>
          <a:p>
            <a:r>
              <a:rPr lang="en-AU" b="1" dirty="0">
                <a:latin typeface="Bell MT" pitchFamily="18" charset="0"/>
              </a:rPr>
              <a:t>Treatment:</a:t>
            </a:r>
            <a:r>
              <a:rPr lang="en-AU" dirty="0">
                <a:latin typeface="Bell MT" pitchFamily="18" charset="0"/>
              </a:rPr>
              <a:t> penicillin V and surgical drainage; </a:t>
            </a:r>
            <a:r>
              <a:rPr lang="en-AU" dirty="0" err="1" smtClean="0">
                <a:latin typeface="Bell MT" pitchFamily="18" charset="0"/>
              </a:rPr>
              <a:t>metronidazole</a:t>
            </a:r>
            <a:r>
              <a:rPr lang="en-AU" dirty="0" smtClean="0">
                <a:latin typeface="Bell MT" pitchFamily="18" charset="0"/>
              </a:rPr>
              <a:t> </a:t>
            </a:r>
            <a:r>
              <a:rPr lang="en-AU" dirty="0">
                <a:latin typeface="Bell MT" pitchFamily="18" charset="0"/>
              </a:rPr>
              <a:t>not </a:t>
            </a:r>
            <a:r>
              <a:rPr lang="en-AU" dirty="0" smtClean="0">
                <a:latin typeface="Bell MT" pitchFamily="18" charset="0"/>
              </a:rPr>
              <a:t>effective.</a:t>
            </a:r>
            <a:endParaRPr lang="en-AU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179</Words>
  <Application>Microsoft Office PowerPoint</Application>
  <PresentationFormat>عرض على الشاشة (3:4)‏</PresentationFormat>
  <Paragraphs>20</Paragraphs>
  <Slides>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سمة Office</vt:lpstr>
      <vt:lpstr>ACTINOMYCES</vt:lpstr>
      <vt:lpstr>Actinomyces israelii</vt:lpstr>
      <vt:lpstr>الشريحة 3</vt:lpstr>
      <vt:lpstr>Disease: Actinomycosis</vt:lpstr>
      <vt:lpstr>الشريحة 5</vt:lpstr>
      <vt:lpstr>الشريحة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ACTINOMYCES</dc:title>
  <dc:creator>Mosab Nouraldein</dc:creator>
  <cp:lastModifiedBy>Mosab Nouraldein</cp:lastModifiedBy>
  <cp:revision>1</cp:revision>
  <dcterms:created xsi:type="dcterms:W3CDTF">2023-02-25T07:43:44Z</dcterms:created>
  <dcterms:modified xsi:type="dcterms:W3CDTF">2023-02-25T07:47:14Z</dcterms:modified>
</cp:coreProperties>
</file>