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2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4" r:id="rId14"/>
    <p:sldId id="267" r:id="rId15"/>
    <p:sldId id="268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292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731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53073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637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19460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47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0085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152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052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917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816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309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647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083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762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435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63E03-2850-46F5-9169-550EBF591935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915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 to laboratory instrumentation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lecture one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Mosab Nouraldein Mohammed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1804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6- does the operation of the instrument dependent on a continued  supply of imported ready-made reagents or can  it be operated using locally prepared reagents 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00141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7-service contract – first found out the duration of the manufacturer warranty because it varies from manufacturer to another .</a:t>
            </a:r>
          </a:p>
          <a:p>
            <a:pPr marL="0" indent="0">
              <a:buNone/>
            </a:pPr>
            <a:r>
              <a:rPr lang="en-US" sz="2400" dirty="0" smtClean="0"/>
              <a:t>After that warranty period expires , consider what service contract terms and conditions are available and at what cost 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146007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8-environmentally friendly 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947" y="2459865"/>
            <a:ext cx="6509552" cy="245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2503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Steps to achieve successful purchasing of laboratory equipment: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1- </a:t>
            </a:r>
            <a:r>
              <a:rPr lang="en-US" sz="3200" dirty="0" smtClean="0"/>
              <a:t>establish the need </a:t>
            </a:r>
          </a:p>
          <a:p>
            <a:pPr marL="0" indent="0">
              <a:buNone/>
            </a:pPr>
            <a:r>
              <a:rPr lang="en-US" sz="3200" dirty="0" smtClean="0"/>
              <a:t>2-Define the requirements </a:t>
            </a:r>
          </a:p>
          <a:p>
            <a:pPr marL="0" indent="0">
              <a:buNone/>
            </a:pPr>
            <a:r>
              <a:rPr lang="en-US" sz="3200" dirty="0" smtClean="0"/>
              <a:t>3-Define the resources </a:t>
            </a:r>
          </a:p>
          <a:p>
            <a:pPr marL="0" indent="0">
              <a:buNone/>
            </a:pPr>
            <a:r>
              <a:rPr lang="en-US" sz="3200" dirty="0" smtClean="0"/>
              <a:t>4-Call tenders </a:t>
            </a:r>
          </a:p>
          <a:p>
            <a:pPr marL="0" indent="0">
              <a:buNone/>
            </a:pPr>
            <a:r>
              <a:rPr lang="en-US" sz="3200" dirty="0" smtClean="0"/>
              <a:t>5-Evaluate tenders </a:t>
            </a:r>
          </a:p>
          <a:p>
            <a:pPr marL="0" indent="0">
              <a:buNone/>
            </a:pPr>
            <a:r>
              <a:rPr lang="en-US" sz="3200" dirty="0" smtClean="0"/>
              <a:t>6-Select </a:t>
            </a:r>
          </a:p>
          <a:p>
            <a:pPr marL="0" indent="0">
              <a:buNone/>
            </a:pPr>
            <a:r>
              <a:rPr lang="en-US" sz="3200" dirty="0" smtClean="0"/>
              <a:t>7-Purchase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59593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Repair and maintenance of laboratory equipment 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 facilitate the repair and maintenance of laboratory equipment, the World Health Organization makes the following recommendations :</a:t>
            </a:r>
          </a:p>
          <a:p>
            <a:pPr marL="0" indent="0">
              <a:buNone/>
            </a:pPr>
            <a:r>
              <a:rPr lang="en-US" sz="2400" dirty="0" smtClean="0"/>
              <a:t>1- service manual must be provided </a:t>
            </a:r>
          </a:p>
          <a:p>
            <a:pPr marL="0" indent="0">
              <a:buNone/>
            </a:pPr>
            <a:r>
              <a:rPr lang="en-US" sz="2400" dirty="0" smtClean="0"/>
              <a:t>2- spare parts should be clearly listed </a:t>
            </a:r>
          </a:p>
          <a:p>
            <a:pPr marL="0" indent="0">
              <a:buNone/>
            </a:pPr>
            <a:r>
              <a:rPr lang="en-US" sz="2400" dirty="0" smtClean="0"/>
              <a:t>3-equipment should be demonstrated by manufacturer or their representative </a:t>
            </a:r>
          </a:p>
          <a:p>
            <a:pPr marL="0" indent="0">
              <a:buNone/>
            </a:pPr>
            <a:r>
              <a:rPr lang="en-US" sz="2400" dirty="0" smtClean="0"/>
              <a:t>4- daily care of equipment should be emphasized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88566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5- laboratory staff should receive training in the relevant aspects of equipment operation and maintenance </a:t>
            </a:r>
          </a:p>
          <a:p>
            <a:pPr marL="0" indent="0">
              <a:buNone/>
            </a:pPr>
            <a:r>
              <a:rPr lang="en-US" sz="2400" dirty="0" smtClean="0"/>
              <a:t>6-To avoid interrupting essential laboratory services, there should be available suitable equipment to substitute when routine equipment needs to  be repaired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504653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1- </a:t>
            </a:r>
            <a:r>
              <a:rPr lang="en-US" sz="2400" dirty="0" smtClean="0">
                <a:solidFill>
                  <a:schemeClr val="tx1"/>
                </a:solidFill>
              </a:rPr>
              <a:t>define :</a:t>
            </a:r>
          </a:p>
          <a:p>
            <a:pPr marL="0" indent="0">
              <a:buNone/>
            </a:pPr>
            <a:r>
              <a:rPr lang="en-US" sz="2400" dirty="0" smtClean="0"/>
              <a:t>A-Medical laboratory ?</a:t>
            </a:r>
          </a:p>
          <a:p>
            <a:pPr marL="0" indent="0">
              <a:buNone/>
            </a:pPr>
            <a:r>
              <a:rPr lang="en-US" sz="2400" dirty="0" smtClean="0"/>
              <a:t>B- Instrument?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2-Discuss :</a:t>
            </a:r>
          </a:p>
          <a:p>
            <a:pPr marL="0" indent="0">
              <a:buNone/>
            </a:pPr>
            <a:r>
              <a:rPr lang="en-US" sz="2400" dirty="0" smtClean="0"/>
              <a:t>A-Selection criteria of lab equipment?</a:t>
            </a:r>
          </a:p>
          <a:p>
            <a:pPr marL="0" indent="0">
              <a:buNone/>
            </a:pPr>
            <a:r>
              <a:rPr lang="en-US" sz="2400" dirty="0" smtClean="0"/>
              <a:t>B-Repair and maintenance of lab instrument?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3- how to do purchase </a:t>
            </a:r>
            <a:r>
              <a:rPr lang="en-US" b="1" dirty="0" smtClean="0">
                <a:solidFill>
                  <a:schemeClr val="tx1"/>
                </a:solidFill>
              </a:rPr>
              <a:t>lab engine successfully? 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1387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1-Medical </a:t>
            </a:r>
            <a:r>
              <a:rPr lang="en-US" sz="2400" dirty="0"/>
              <a:t>laboratory manual for tropical countries, volume 1 </a:t>
            </a:r>
          </a:p>
          <a:p>
            <a:pPr marL="0" indent="0">
              <a:buNone/>
            </a:pPr>
            <a:r>
              <a:rPr lang="en-US" sz="2400" dirty="0" smtClean="0"/>
              <a:t>2-Internet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99918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419" y="2663031"/>
            <a:ext cx="4267200" cy="2876550"/>
          </a:xfrm>
        </p:spPr>
      </p:pic>
    </p:spTree>
    <p:extLst>
      <p:ext uri="{BB962C8B-B14F-4D97-AF65-F5344CB8AC3E}">
        <p14:creationId xmlns:p14="http://schemas.microsoft.com/office/powerpoint/2010/main" val="41522027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Medical laboratory 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medical or clinical laboratory is a laboratory where tests are usually done on clinical specimens in order to obtain information a bout the health of a patient as pertaining to the diagnosis  , treatment  , and prevention of disease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622820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Instrument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Device used for particular purpose (e.g. diagnosis)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429" y="2279561"/>
            <a:ext cx="3271233" cy="32712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929" y="2874882"/>
            <a:ext cx="2723638" cy="3499496"/>
          </a:xfrm>
          <a:prstGeom prst="rect">
            <a:avLst/>
          </a:prstGeom>
        </p:spPr>
      </p:pic>
      <p:pic>
        <p:nvPicPr>
          <p:cNvPr id="6" name="Picture 5" descr="https://www.merlin-industrial.co.uk/images/AB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849" y="2860134"/>
            <a:ext cx="2465747" cy="317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8348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Selection criteria of laboratory instrument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1-Will the equipment improve significantly the laboratory service to patients ?.</a:t>
            </a:r>
          </a:p>
          <a:p>
            <a:pPr marL="0" indent="0">
              <a:buNone/>
            </a:pPr>
            <a:r>
              <a:rPr lang="en-US" sz="2400" dirty="0" smtClean="0"/>
              <a:t>Define the value of  a piece of equipment &amp; differentiae  between what is wanted and what is needed.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32558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2- is the cost of purchasing ,running , and maintaining the equipment within the resources available .???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972405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3- is the equipment suited to the type of laboratory and conditions under which it will be used ? </a:t>
            </a:r>
          </a:p>
          <a:p>
            <a:pPr marL="0" indent="0">
              <a:buNone/>
            </a:pPr>
            <a:r>
              <a:rPr lang="en-US" sz="2400" dirty="0" smtClean="0"/>
              <a:t>What are the power  requirements or  is there any information available to show that the equipment will operate in a hot climate under conditions of high humidity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56627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4-Has the laboratory staff sufficient knowledge and experience to operate and maintain the equipment efficiently and safely ? </a:t>
            </a:r>
          </a:p>
          <a:p>
            <a:pPr marL="0" indent="0">
              <a:buNone/>
            </a:pPr>
            <a:r>
              <a:rPr lang="en-US" sz="2400" dirty="0" smtClean="0"/>
              <a:t>If not , will it be possible for necessary training to be given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52372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5- What parts of the equipment require regular replacement e.g. .lamps , heating element ,washer ,..etc.</a:t>
            </a:r>
          </a:p>
          <a:p>
            <a:pPr marL="0" indent="0">
              <a:buNone/>
            </a:pPr>
            <a:r>
              <a:rPr lang="en-US" sz="2400" dirty="0" smtClean="0"/>
              <a:t>What will be the cost of these replacement parts and how easy will it be to obtain them 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493240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</TotalTime>
  <Words>467</Words>
  <Application>Microsoft Office PowerPoint</Application>
  <PresentationFormat>Widescreen</PresentationFormat>
  <Paragraphs>48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Facet</vt:lpstr>
      <vt:lpstr>Introduction to laboratory instrumentation lecture one </vt:lpstr>
      <vt:lpstr>PowerPoint Presentation</vt:lpstr>
      <vt:lpstr>Medical laboratory </vt:lpstr>
      <vt:lpstr>Instrument </vt:lpstr>
      <vt:lpstr>Selection criteria of laboratory instrument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Steps to achieve successful purchasing of laboratory equipment: </vt:lpstr>
      <vt:lpstr>Repair and maintenance of laboratory equipment :</vt:lpstr>
      <vt:lpstr>PowerPoint Presentation</vt:lpstr>
      <vt:lpstr>Quiz </vt:lpstr>
      <vt:lpstr>References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Instrumentation</dc:title>
  <dc:creator>Mosab Nouraldein</dc:creator>
  <cp:lastModifiedBy>Mosab Nouraldein</cp:lastModifiedBy>
  <cp:revision>28</cp:revision>
  <dcterms:created xsi:type="dcterms:W3CDTF">2017-04-10T01:07:53Z</dcterms:created>
  <dcterms:modified xsi:type="dcterms:W3CDTF">2018-03-19T18:37:01Z</dcterms:modified>
</cp:coreProperties>
</file>