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70" r:id="rId3"/>
    <p:sldId id="271" r:id="rId4"/>
    <p:sldId id="257" r:id="rId5"/>
    <p:sldId id="275" r:id="rId6"/>
    <p:sldId id="272" r:id="rId7"/>
    <p:sldId id="261" r:id="rId8"/>
    <p:sldId id="262" r:id="rId9"/>
    <p:sldId id="258" r:id="rId10"/>
    <p:sldId id="259" r:id="rId11"/>
    <p:sldId id="277" r:id="rId12"/>
    <p:sldId id="260" r:id="rId13"/>
    <p:sldId id="264" r:id="rId14"/>
    <p:sldId id="263" r:id="rId15"/>
    <p:sldId id="265" r:id="rId16"/>
    <p:sldId id="266" r:id="rId17"/>
    <p:sldId id="267" r:id="rId18"/>
    <p:sldId id="276" r:id="rId19"/>
    <p:sldId id="268" r:id="rId20"/>
    <p:sldId id="269" r:id="rId21"/>
    <p:sldId id="273" r:id="rId22"/>
    <p:sldId id="274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9C4054-7BC2-4E7E-92DD-A5F4981C4471}" type="datetimeFigureOut">
              <a:rPr lang="ar-SA" smtClean="0"/>
              <a:pPr/>
              <a:t>02/07/1439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018941-C771-4E73-880A-C47E7D54F13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source=images&amp;cd=&amp;ved=&amp;url=http://www.telegraph.co.uk/travel/safariandwildlifeholidays/9431576/London-2012-the-animal-Olympics.html?image=5&amp;ei=rwpYVdGeOciKsQTLuoHICw&amp;bvm=bv.93564037,d.cWc&amp;psig=AFQjCNGFGETJtkgbpGJL-SIutiG6YzM4kQ&amp;ust=143191966427629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eg"/><Relationship Id="rId7" Type="http://schemas.openxmlformats.org/officeDocument/2006/relationships/hyperlink" Target="http://www.telegraph.co.uk/travel/safariandwildlifeholidays/9431576/London-2012-the-animal-Olympics.html?image=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By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mosab nouraldein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accent3"/>
                </a:solidFill>
                <a:latin typeface="Algerian" pitchFamily="82" charset="0"/>
              </a:rPr>
              <a:t>zoonoses</a:t>
            </a:r>
            <a:endParaRPr lang="ar-SA" sz="4800" b="1" dirty="0">
              <a:solidFill>
                <a:schemeClr val="accent3"/>
              </a:solidFill>
              <a:latin typeface="Algerian" pitchFamily="82" charset="0"/>
            </a:endParaRPr>
          </a:p>
        </p:txBody>
      </p:sp>
      <p:sp>
        <p:nvSpPr>
          <p:cNvPr id="17410" name="AutoShape 2" descr="Image result for animal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You can get zoonotic diseases through </a:t>
            </a:r>
          </a:p>
          <a:p>
            <a:pPr lvl="0" algn="l" rtl="0"/>
            <a:r>
              <a:rPr lang="en-US" dirty="0" smtClean="0"/>
              <a:t>1)direct contact with animals</a:t>
            </a:r>
          </a:p>
          <a:p>
            <a:pPr lvl="0" algn="l" rtl="0"/>
            <a:r>
              <a:rPr lang="en-US" dirty="0" smtClean="0"/>
              <a:t> 2)if you  work </a:t>
            </a:r>
            <a:r>
              <a:rPr lang="en-US" dirty="0"/>
              <a:t>with </a:t>
            </a:r>
            <a:r>
              <a:rPr lang="en-US" dirty="0" smtClean="0"/>
              <a:t>animals</a:t>
            </a:r>
          </a:p>
          <a:p>
            <a:pPr lvl="0" algn="l" rtl="0"/>
            <a:r>
              <a:rPr lang="en-US" dirty="0" smtClean="0"/>
              <a:t>3)have pets </a:t>
            </a:r>
          </a:p>
          <a:p>
            <a:pPr lvl="0" algn="l" rtl="0"/>
            <a:r>
              <a:rPr lang="en-US" dirty="0" smtClean="0"/>
              <a:t>4),have </a:t>
            </a:r>
            <a:r>
              <a:rPr lang="en-US" dirty="0"/>
              <a:t>hobbies that involve animals</a:t>
            </a:r>
          </a:p>
          <a:p>
            <a:pPr algn="l" rtl="0"/>
            <a:r>
              <a:rPr lang="en-US" dirty="0" smtClean="0"/>
              <a:t>5) also You </a:t>
            </a:r>
            <a:r>
              <a:rPr lang="en-US" dirty="0"/>
              <a:t>can </a:t>
            </a:r>
            <a:r>
              <a:rPr lang="en-US" dirty="0" smtClean="0"/>
              <a:t> </a:t>
            </a:r>
            <a:r>
              <a:rPr lang="en-US" dirty="0"/>
              <a:t>get some of these diseases from contaminated food or water</a:t>
            </a:r>
            <a:r>
              <a:rPr lang="en-US" dirty="0" smtClean="0"/>
              <a:t>.</a:t>
            </a:r>
            <a:endParaRPr lang="en-US" dirty="0"/>
          </a:p>
          <a:p>
            <a:pPr algn="ctr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More susceptible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1) children under 5 years </a:t>
            </a:r>
          </a:p>
          <a:p>
            <a:pPr algn="l"/>
            <a:r>
              <a:rPr lang="en-US" dirty="0" smtClean="0"/>
              <a:t>2) persons above 65 years </a:t>
            </a:r>
          </a:p>
          <a:p>
            <a:pPr algn="l"/>
            <a:r>
              <a:rPr lang="en-US" dirty="0" smtClean="0"/>
              <a:t>3) pregnant ladies </a:t>
            </a:r>
          </a:p>
          <a:p>
            <a:pPr algn="l"/>
            <a:r>
              <a:rPr lang="en-US" dirty="0" smtClean="0"/>
              <a:t>4) immunosupressed persons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rgbClr val="FFFF00"/>
                </a:solidFill>
              </a:rPr>
              <a:t>Classification of Zoonoses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Direct </a:t>
            </a:r>
            <a:r>
              <a:rPr lang="en-US" b="1" dirty="0" smtClean="0"/>
              <a:t>Zoonoses     </a:t>
            </a:r>
            <a:endParaRPr lang="en-US" dirty="0"/>
          </a:p>
          <a:p>
            <a:pPr rtl="0"/>
            <a:r>
              <a:rPr lang="en-US" dirty="0"/>
              <a:t>Direct zoonoses are transmitted from an infected vertebrate host to another host by direct </a:t>
            </a:r>
            <a:r>
              <a:rPr lang="en-US" dirty="0" smtClean="0"/>
              <a:t>contactor </a:t>
            </a:r>
            <a:r>
              <a:rPr lang="en-US" dirty="0"/>
              <a:t>mechanical vector. The pathogen does not undergo developmental change or propagation during the transmission. An example is rabies. </a:t>
            </a:r>
          </a:p>
          <a:p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Metazoonoses</a:t>
            </a:r>
            <a:endParaRPr lang="en-US" dirty="0"/>
          </a:p>
          <a:p>
            <a:pPr rtl="0"/>
            <a:r>
              <a:rPr lang="en-US" dirty="0"/>
              <a:t>A metazoonosis does require an invertebrate </a:t>
            </a:r>
            <a:r>
              <a:rPr lang="en-US" dirty="0" smtClean="0"/>
              <a:t>    host </a:t>
            </a:r>
            <a:r>
              <a:rPr lang="en-US" dirty="0"/>
              <a:t>where the pathogen multiples </a:t>
            </a:r>
            <a:r>
              <a:rPr lang="en-US" dirty="0" smtClean="0"/>
              <a:t>or  </a:t>
            </a:r>
            <a:r>
              <a:rPr lang="en-US" dirty="0"/>
              <a:t>develops before it can infect a vertebrate host. An example of a metazoonotic </a:t>
            </a:r>
            <a:r>
              <a:rPr lang="en-US" dirty="0" smtClean="0"/>
              <a:t>disease. </a:t>
            </a:r>
            <a:endParaRPr lang="en-US" dirty="0"/>
          </a:p>
          <a:p>
            <a:r>
              <a:rPr lang="en-US" dirty="0" smtClean="0"/>
              <a:t>is bubonic plague                                                   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Cyclozoonoses</a:t>
            </a:r>
            <a:endParaRPr lang="en-US" dirty="0"/>
          </a:p>
          <a:p>
            <a:r>
              <a:rPr lang="en-US" dirty="0"/>
              <a:t>A cyclozoonosis requires more than one vertebrate host but no invertebrate host is </a:t>
            </a:r>
            <a:r>
              <a:rPr lang="en-US" dirty="0" smtClean="0"/>
              <a:t>needed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/>
          <a:lstStyle/>
          <a:p>
            <a:pPr algn="l" rtl="0"/>
            <a:r>
              <a:rPr lang="en-US" b="1" dirty="0" smtClean="0"/>
              <a:t>Saprozoonoses </a:t>
            </a:r>
          </a:p>
          <a:p>
            <a:pPr rtl="0"/>
            <a:r>
              <a:rPr lang="en-US" dirty="0" smtClean="0"/>
              <a:t>are diseases transferred through a non-animal reservoir, such as a plant, or through the abiotic environment, such as through water or soil.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43608" y="692696"/>
          <a:ext cx="7643193" cy="5648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47731"/>
                <a:gridCol w="2547731"/>
                <a:gridCol w="2547731"/>
              </a:tblGrid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 of transmission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Main reservoir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Disease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Ingestion of oocyst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Cat , ruminants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Toxoplasmosis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Pork products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Pigs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Trichinellosis </a:t>
                      </a:r>
                      <a:endParaRPr lang="ar-SA" dirty="0"/>
                    </a:p>
                  </a:txBody>
                  <a:tcPr/>
                </a:tc>
              </a:tr>
              <a:tr h="72471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Ingestion of eggs</a:t>
                      </a:r>
                      <a:r>
                        <a:rPr lang="en-US" baseline="0" dirty="0" smtClean="0"/>
                        <a:t> excreted by dog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Dogs, sheep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Hydatid disease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Water, direct contact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Cattle, sheep, pets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Cryptosporidosis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meat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Cattle,pigs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Cysticercosis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Flea bite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Rats and their fleas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Plague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Bite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Dogs,cats,foxes,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Rabies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Tick bite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Rodents, sheep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Lyme disease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Diary products, milk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Cattle,goats,sheep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Brucellosis </a:t>
                      </a:r>
                      <a:endParaRPr lang="ar-SA" dirty="0"/>
                    </a:p>
                  </a:txBody>
                  <a:tcPr/>
                </a:tc>
              </a:tr>
              <a:tr h="41987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Direct contact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Poultry ,ducks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Avian influenza </a:t>
                      </a:r>
                      <a:endParaRPr lang="ar-SA" dirty="0"/>
                    </a:p>
                  </a:txBody>
                  <a:tcPr/>
                </a:tc>
              </a:tr>
              <a:tr h="72471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Direct contant,inoculasion,ticks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Rodents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Ebola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Bioweapons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Certain zoonotic diseases are used in bioterrorism such as  Anthrax which is transmitted by direct contact or ingestion </a:t>
            </a:r>
            <a:endParaRPr lang="ar-SA" dirty="0"/>
          </a:p>
        </p:txBody>
      </p:sp>
      <p:pic>
        <p:nvPicPr>
          <p:cNvPr id="6145" name="Picture 1" descr="C:\Users\abdo\Pictures\9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33056"/>
            <a:ext cx="2838450" cy="1609725"/>
          </a:xfrm>
          <a:prstGeom prst="rect">
            <a:avLst/>
          </a:prstGeom>
          <a:noFill/>
        </p:spPr>
      </p:pic>
      <p:pic>
        <p:nvPicPr>
          <p:cNvPr id="6146" name="Picture 2" descr="C:\Users\abdo\Pictures\untitled.png5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059" y="3645024"/>
            <a:ext cx="3149465" cy="2088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Reverse zoonoses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. When humans infect other animals; it is called </a:t>
            </a:r>
            <a:r>
              <a:rPr lang="en-US" b="1" dirty="0" smtClean="0"/>
              <a:t>reverse zoonoses</a:t>
            </a:r>
            <a:r>
              <a:rPr lang="en-US" dirty="0" smtClean="0"/>
              <a:t> or </a:t>
            </a:r>
            <a:r>
              <a:rPr lang="en-US" u="sng" dirty="0" smtClean="0"/>
              <a:t>anthroponosis</a:t>
            </a:r>
            <a:endParaRPr lang="en-US" dirty="0"/>
          </a:p>
        </p:txBody>
      </p:sp>
      <p:pic>
        <p:nvPicPr>
          <p:cNvPr id="32770" name="Picture 2" descr="C:\Users\abdo\Pictures\untitled.png7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73016"/>
            <a:ext cx="3263887" cy="21640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Control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Fortunately, most zoonotic diseases can be avoided with proper prevention measures and maintenance of optimum health in humans and animals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Introduction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Animals play an important role in the lives of humans, providing both psychological and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physiological benefit</a:t>
            </a:r>
            <a:endParaRPr lang="ar-SA" dirty="0"/>
          </a:p>
        </p:txBody>
      </p:sp>
      <p:sp>
        <p:nvSpPr>
          <p:cNvPr id="3074" name="AutoShape 2" descr="Image result for animal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6" name="AutoShape 4" descr="data:image/jpeg;base64,/9j/4AAQSkZJRgABAQAAAQABAAD/2wCEAAkGBxQTEhUUExMVFBQXFxcUFBcYFxQUFBcUFRcWFhYUFBQYHCggGBwlHRQUITEhJSkrLi8uFx8zODMsNygtLisBCgoKDg0OGhAQGywlICQsLCwsLCwsLCwsLCwsLCwsLCwsLCwsLCwsLCwsLCwsLCwsLCwsLCwsLCwsLCwsLCwsLP/AABEIALEBHAMBIgACEQEDEQH/xAAcAAACAgMBAQAAAAAAAAAAAAAEBQMGAAIHAQj/xABDEAABAwMCAwYCBggFAwUBAAABAAIRAwQhEjEFQVEGEyJhcYEykRRCcqGxwQczUoKy0eHwI2KSwvEVNHMkg6Kz0hb/xAAZAQADAQEBAAAAAAAAAAAAAAABAgMABAX/xAAuEQACAgICAgAFAwIHAAAAAAAAAQIRAyESMQRBEyIyUYEzYXGR8AUUQqGxwdH/2gAMAwEAAhEDEQA/ABWGQlt+2EVaTEry5pyFCjpK1cBSWUqS8pQo7M5WfQCw2hMLetRK9sXYRVYYUXIZIrHE8KvHLlYOLuSGkJcqxFYytGqW4OFpSEBQ3NSUTANzUQrnrasUMDJRRmFMypC1ZRYp20pwiKzewpyVaLV0BJLWhCL+kQg2MkMrq5AG6Q3FaTuvatUuXhpJQmjXqGtVW9QIeowpkKwKqZK9axSdyZRDaCLAgVrERQpZRNKzKP4fw8lyULQ94JSIaE1rXEDdD29MgIbiDjC1hE15cy45ULK3moaoMqGSDzRoFjEPUNy3C1pvlHUqchag2VLiLN0DQfBVzvLIEbJLW4Q2eiahLMtKyOlBUrEt2KPp0HRslodM8ojKMbSQ7GwUztwIQYQ7vNOFvTcHJTxGuVrwi9kwUQWE8Tt8FJaJgqz1vEEhuqGkyhRhlaV1PWvPCk1CqVlZ5IU3DYbAuJ3ElRWVFQ1qZLk4srfCfoB49nhSu5T+5pQEju6JWQRVXKhoNkqW4Yei1tQZ2TroVsZ21NPrLh+JIUPAOGuqOENJVvba02ENqVGtO8eXOCMYx80jkl2NGDfRXa9DSEpqNJK6E2xt3ASNX77sg7fBuPT5qSpYW7QSKVFrdpe1zj8i7Cm8qLrCyhW9uApjSCvDjajejRGQB4W84GcwCeQmfmvKthbPx3JE7uaXtDf9TiJ8j8kPio3wJFAqU1C+3V1r9nKRzSrHOBrA0k9NY+UwldfgzmmHD5EEfMJ1liSlikuyu07dH21sjTw8hbU6RCbmmJRoy3HRNrG0hCWlPKdNOFrCePZhI+JulMb670hVy6uZToDYPVatWslQPeSUTbZRFJ6VojqNOFtbU1O+lCAwPWLUurgIm7hJbskbFZMVoJ5oumq/37pTG1u+oRbNENuGrag7C2DpC0CRjm3E6e6r9GoWvlWK9dJISW6oQimT9j20u9TV5WAKQWtwWHyTNleVh0eBkLyoiRTlQVmkII1ATqeU54dRJQFBslWGxagzEdW0lLriz8lYHFDOZJgCSikYp11a5THgnZt9RwMaWb6jzHVrdz67eafutmMIcQHuwc+Jo/dG/vhEXjninAJJcAXnbH34HIeanPN6RaGD3IjuXU6bDSokSYDyfE4N3JII0jcYMbpEeLsaIa3SCdIHeaTp2luNpzAInrha3lGtXdoDcYBzOImS0Y3kxJOZQ9zYQCwhoGJBG4AkkwfIpFXsdt+kGf8AUabQ4VQxzM6ToA0z+0GhwHPMCeZ5qwcGdQbTYWNOos7wu/WGYBLYBBJE7Z6880MWdMEOb4C3LdO4MiSOp5QeqsHBKjwyKjmltJ8SANIY8FrwC7YaH/cfJGcVWjRm72Xj6SA7LtONUQ0afPS4DS7zEwgnw7LgcZJIAa0RgTI1O29zjZE1a+XnlpkkmAQ7IDRHiMTgZzyUbtWkAvJcYwCRl0BxJ5iZwCAQFCi6kKqriHTLtGQXag3S7pB8RHI5xjaV5YcW0AseC5s4Jjy2IMas7DHlGxdch7RLQYgMZDQTyJDgRnnM4znKS8SowJLmtmPCABqAnJA+I+nU+SAW7WyzutWuAcDIIkH++aHfYDolXAuJ6SW1HAMcRBP1c/FPoVYm1IOfUenVTm3HZzThTBrfh8L25paQmlEgrnfa1lNt3XrVQ4hndNZpJDmjuwXFsZ3O42mV04JWQk6NuOXmYSJ9aU5+hvrMaRL5gsO7nMc0OBd55Inyla0+FUw9rC41KrnBradOMk8tR25kmIABPJdKmheLYtopvY2pKa8RtadKmGMbFRwzHJnUkiXA5iYnBgbKG0wE12CginS0hD3D0Y44Se8rrDA1y6UuqqeqSVAVgGhpr1mCvXOUQqZQChvSGFI1qHtXJpSoyFOUkh0rNXWc5S++t1aatGMBCXNphThlT2wOBSbihCy1qwYKaXlslxowV0XYnQ7tjIUlRkpbaViMJtR8QStFUwJtAgyE2takLGUERRs5RsWtnmsu2wBuTsFC+/YAQGyIyXED0x0Knq02uGkHwiMCJJ5lx9PklF5xim2WsaSZMERHln+4nChKblpFlFQ77DRXDqjWmBBExGPSB6/3lNuIVpdHiDcxvkwRqcdQ/OOXUVbs5daqsHAyQJwCI0jr+ycJtxa5g4InnLj8gGkDnzndTa3Q8ZasYWdVgGlsFsxpjSGjJJIzrnJJ/BL+M0QW5IOZPUE7Tjy/vknFaCS089smI8yZBx1Wjqzy4S5xAG3hwBJyOQnp80UjcgSi9ofGBpMxGOZEjnnqnlhw/wDxSdRDXN2PKREn2FQk9YS+24Y+qS7lzdic8znGcp7wysJ0vJ1ACnAGXB06cxvk58j7M5CpDxrSTgjLuk4a06M+UavzypKrXd7Rp6RAD6j9zmS1smY+tMxnPmV5QpnW9xgMZpY2TEvHxuI54DRPrECJIt6gaKtWBLiGtJJM825AxJdt6eqmOa9yNRIAmTpGoklx3GZz6Slt1bAMAiIMuy8y7BJJjz38/ZNm3MeEPkxBg6TgZM+urP8AlQlV2AwOEu9/DtOqI5eQwgNZTbyi4SWj4hq2BHQZ3/Z9wVaeFAvtmOmXtGfMR+SVcUtASC3YEbwRvs0nE4Puh7PjApgaHtmfDJMdC1xLcchnO+yzVqjNWqLRaXCrH6QnUSx4FYMraO8NMtJ7wAQNLo3gQROwnqjrTitNwmYqZLmQceYdsQq5f2/0mvrdMRy3O+J3Awt48XGVs5pY3WzWr2oDnvbR1926lSD98PaCHgOAEeXpzTDsVf29GpUNTWa9Tw03GABT5029C4wC7GAkt7blggtikN9AiJ5wEE+5pam93JAI3Ix8j+a6d3aNa48ZF9r0tTnOdkkyf6KFoAKJY7VTa6IwOcz0MpbcVoKqmSqg6plLOI28CUXbXIKluRIRMVd5UTWymNW2zssp0FjAD6C1o2RlORSCLt7WUr0EEs7PCaUaeEWy2gKHZcWWbsZMZ0mgySs+j6gtG1B8I6pnRAheUszTKUJH8GnkhLjs+CVb2U1uKIXQvKmLSKU3gMckTQ4RpVs7kLc0WgSYAGSTgBOvLmCitsseuEuuK4qeGnJaJLjOlpaOrt/YLztBxs1HGnRdpYPicBJOY2ieW3qlVbigps04HkBuQNyBvknn88Lri5yWykUo7Db+5bSYRInxCYmDAnS3acxnG/JJOF8HrXbnOALaZPxnPqG9eWysPAOydS4IrXWprCJbTJ8TvN3Qfir1TsWtaGtaGtAgACAB0ClPyIx0hJSsqXCuztKiQQ2TtqOTlAcbtYcANgSTyxB+W+/or59FSDtVwl+kVKe4+LzHLHP0QhmU3SBGVdnOaxc2G/CfLznJnnz+SM4e2Ygf8cievp/yp7ek25eWAHU0eIZz1J9cJvUsO7GxEgCBEAefLz5q3L0VjvaNKbfAAxxbEg6Y1H0jA955e+WVJtKs3EF8ySZALQ7meZ1HP+XHVQ0qrnVAI8MyQMYbmXHl/VDcZuj3ogw1pBPh04AMAD1yZ6IpGbLLdP8ADUbJknXVO4brDaYaOrsHryRoqjYiTOqHbNa2NLfWQJ8p8glVDiQLCcSQNZGzYHLqZMf3KVX3GyIgwHDT546n/UfUjpKWmZTQ8qVcnMYAEYJJJJ9OR9PUIjvGaJJIbEnJzyHi+4fiqhf8aaxpLyN/XAa0ZHP08gl1x2mfWaW0mED9p2T9oDafMz9yaMG9meRIccW4nTdiAGiQJJkcvh2naB6qtvAJJaJBGSQMSBsQMRn+qKp8Oqvyck4GCN02/wCmaRAIwJzgY/sKqqINyA+BPaxtQwZJA1T6mJM+q3N2BJEbgYPIbJZdN7uMDfG0Hz8/+VJwm0e9wgFxOPI/3+azdbEcvQW69ABgA698flKW1LIaC5pGMwRkR0JV4p/o3qPbq16CcxuAlvFewt5Rae6aLgcw0hrx+64jV7GUkM8bqxXsV9neNTT0unQM6hs3r7f36ueIcMcdjI3BHMHolPZrsPeVHubUoVKFMEHU5xpnJghkTOCZ9F1apwloAa0QGgNA6ACAPkmz+RGHTESbOa2PDqjTzTulaOVtp8IE7IscLHRc/wDna7Mc/ueHmdlB9Acug1OFDotf+kDog/ORjn4s3dExtKB6K2Hg46LZnDAOSR+bYSu1KLo2QDqLp2VzNj5LVvCp5KUs6YUUu0nUU/sztKrPDbxlQk03BwBz19wnVCuuGWNwl8xSx73vRb00vF4xgl7mtHVxA/FVzjHb2lTltH/EfyP1B5+a6IYpz+lBtFtv7xlFhfUcGtHX8AOa5v2l7XOuHaKZLKI9nPjn/JV3ivH6td2qo/X0H1WqLhFnWuqhbQYXn6zz4abfMvO39wF6GLxo4lyl3/shHJegv6W4kNaCXOIDWsEknkAOfJdE7JdjRTitcgPq4LWHLacTH2nZ35fep+xfZFloNbyKlciHP+q0H6tMH7zufLZWsuUM/kcvlh0H+TdqkDUOHqYVFyJfcFEjWqQsBEFRNqL3Wl2toFAlHhVJmrSxoc6STGST1XP+0FcMqFpgR5f1C6YCuc9vrEfSWxPiaCeeROYny3XT47blTKRdCSlWxuA3nGB8kBxGuC6CeUeriIPy29h1Ul9bik0Agl3QcyfhlVPidw59Qlp8LBpBGxJEkjyz8oXoRhyEnKi4WxbpA1gDV8yNX5kKd3BHuGoCeh+7ASHsZwOpcVC55d3bMu/JoPU/cJ9+mUpEACAMADkFx+V5HwXSdsEVZzbjfCHtAL2kN1R6nMBTcPtNIaRAJ1SME4mAJjpvGcq3dswfo2qJ0vbjqTIHrmEL+j+zZdVpc0AUWy+ObnE6R6Yn2XRiz8sPM1VIFoXjgDpEmIBAJHo0/KSgry5e8EBrj0A5kbEx6D8F5294pUo8Tq06WG/4QDQMS5rTAHqV1nh3BKTabA9oc8NbrcQJLoz96SeRwSb9jc7OT8O7PV7l4Aad/YQM/kuodnuzFO3AJgvHPz5/ejq1ZtPDQAPLC0+mrlyeXejcRl3sIapdAHCW17zzQYuZXI8noZLRYfpUhQuqyUlqXRRNjVlM5Nug0OaNVEAoSm0ALO9Ra+5NwDMLRzkL3vmtalZTaNwYXK8IQrapWGosog4MmjKnoER7pa253BRNsZG6KjaDwZwW84S/WXUDk5LZiD/kP5FBV+JXVPD3Vmesgf6tirXbwCYVk4ezw+Lb7l34/MktSVi/wccrX7nbuc/pJkou14TcVQNFF5B5uGhnuTuu10NOwaB7BAcSid1SX+ISr5Ym4FF4N2PaCHXLg8gz3bcM/eO5XQ+EhrWhjGhrRsGgAD0AVYq14dAVp4FRkArzcs8uWVyf/hSNJDy1bKnNBa0WQiQU6tCgvcQpGUkSBK9Y1G2CwdtIrc0kU1i2qBNWrMCMaqX2iIfexBOlkH2BnJwN9/JXi4qtYxz3Ya0Fzj5ASVzChxHvDVqmfETG053XT4y9jQ9le7TXUTESToZGwknUcdBz8/JV/hfDXV6jKNPdxge5+I/efZE8WealZx5N8I/3HPy+S6D+iPgXhqXThv8A4dL/AHuH3D5rtnP4cGyb2y08P4Iy3oNpUxhoyebnHdx9VAbcAptfVowqj2u4662oGq0NJBAh06TPLGZ/l5rwpt5ZqK7Y10rIe3tQU7F/+ZzGjbedXPyaVL+hi2/9LWqERqqRPVtNoz6S5y5XxDjNzfVsjWfqsGGU2nfJw0bS5x91JaXl5cU22duKr2sdOimDp1vcSS8gbS52XGMThexj8Rxw/DbX3YnxLdljt6Db7jrnN8TBV70kbaKLQG+xLG/6l1mvdaZVd7B9ifoAdVqPFS4ezSdI/wANjSQ5zWndxJa2XY2wOZL4vcZK8/zsik1wekqGia8RvJO6GpXGEpqXGVIK2F56TbtlFL0FVbmSsp14Sw1srx9ZGMXysaxm+7lG2Fwq6wnojLauQVXaY0d7LY26JUgr8knoXSOtzKLtm0EGpleVKq2YyVpd0i0dUqxumDlZNZVZBWPqwoaL9JkbHdR3lbCeC+UDmaVcjV0Q9LiBEieaDqXRDTnCXuvJOEa1oTn7K9anScp1bXU45LHdmq7CWvbPmEfwvgrgYIXRPDNdoWNDC0EjCE4nYF3VWix4K8gQ2B1KMuODkCWRUHON8boxwzq6C3s50eFEGd1Z+B4Cb0eEGoNiPUKaz4CW7lUj4s2rSM5IHc5eOrwmp4WGiSUnuaWcIy8aUFchFK+jGXaMp1JCFoW3kiy2FzyaCTMqQtzUkIGvVgLSlcyIS810Muiu/pR4t3VoKYMPrnSNvhBE485j5qi2tUte2m4nwU/EOUnJxPIclZ+2vD+8umVKuosawuZBPxMxoxncz5qmWmLk4cdWvxEH9kk7j0+a9PDx4KgroTWVM1XtY0eJ7oA83HH4/cvoSws229BlJvwsaG+pG59zK5R+i6xa+8B+rQDjnrs333XXr8GMZSeYpSVJaRMrHGbyCkV9VbUaWvAc04IOxU3aCrlV59deN8NuVgsfcKbTptDabGsb0aAB7xurbwVjQ2GNDRvDQGiesBUPhJLnALoPC6MNCMVLnso+hjUYYVM7SYV3Y7kkHaWw1tKvOOtCo5tWvoXtHiIQfEqRa4hBtpk7Knw4tbEbdjt9yIkKJt9CUP1M3mFJbXElH4KSseMtbLJbXWobKUNIzGEqoXIPqntndAthRcb7KpntncEmFYbJ0DOEko2mZbundJhGDujxA2M6FcBaVriTj5IJjYKHvQ7cf1QXNCS10T3TwDPJLOKXJ0yFHcXZ0qv3fEiQW8laME+iTl7JLy6lpCWUb0tEShn3kSEF9LA3VFhrQIytaOrt7QVSJcxPeCipXg6NAiZI/BJ+I3VNjXv0YaJicoXhfELlzWva8NOQ3ctiPrDqu3DmnPvZRpVo6Nb27mwHOk8ui9baAwS2CCTG2TzxulFh2go41F5eBpc7OknnCd0bllQAsdPMf1XVGEGJKUgF90WPI7t24z9Qg+an4leNYPECJEtcM56ITtKXGkT4mgDMR9yRcLYQzS5znAHw6jJHupZcvwUwpctsIr8Qc4ZwhKtQxhFXNuHR5L0MBGBkLzYzyZW2tjLRHauMZRBfIW9Gq3TPJeh4IJbBXLK7s12xFdVHaoCktw4HLTCkoWr3PJLYR0uAEjGyeMI3Y8afbE/Frc1I5wdQPQ/yIkKkXVq4VxLI04jqD6jxAjHyXVxb9BKWdoeEB9Mlo8bcjlI+s0nzCvhycJcX0zJ0c3sx9Fuw6m8gObOnlUpk+LbBIODzBA8l0bhd84th2WnLXRuPMdVzzi9IPLaTnBoJD6TzA0uPQnbofTmnHZzjb6NTubhpHJ0CGh2xqM/ynEjlK9GU2o6BKA045wjvpLUj/wD5Z66RSpRnkpfoneNMYXjyhKcriKULhPBHU3SVcrXAEqehw9wHUhbUwDI5hCMHHbDZrMKC6gghbNDtUHbkp3UT0TuQdHMu0vB3OdLWlVtvDKwcPAV2e5hhGpkhSU6VI5DR8lROls2rOTXPC6jmfAZ9EjpcJrtcf8J0ei702hTP1QsFi0/VCCyNaSM0mcYocLq/sO+Sa2/CKzYJaYXUWWTI2C8qUQBsPkotcrsKSKda2bg3O6AvK9RrvhcVe2URvC1rWLHcoQUXdGsp9lxEO3BB817cXwE5Vgp2dJpLSPmg72xpTAym2Bop95WdEtOoHkl/EOAXYp96beoGHO0n1gZXU+z/AGboMAe8eOZHn7Kzs70HIaW8h5L0sXj3FNkOJ8vXD3bEEEdcFR0rYvyOq7T+lnhFKrbOrtbFalkkCJbzB6hcnsXtY2HGCc/NNJcdC8KOk1mtJeCcSQDyI9Eq7RX9anSZSoYbgud08grFW06gBTLgTDiCAB8zlBnh9F9bvCyqC3wjJLD5tAkLhxZeEm0tHRMq9h2gqlwpua6AJOCARzJV+7O9p6YLWAb9EmuKbGkvcK0TEANcHAY6YXtiaZPio1WCYpkthxnq0K6zSW0a/udFurilWZoqGA7BE+4P3KuVzDi1p8Iw0+QSx1qC7NQho5AEfeeYU1KkwjSKmc5BBx1hJn8h5I1QqpDBlyds459V6L6eWEFSokeCXRHxGCD98rb6MScuiPkT1XJVPsOgxt23Yre2qMbOkZPRLbqwY4DU9wzBgkb8vdQ23B9BLqLyOUTI9ZRST7ZvlobXXEtIkj1U1K8DgDyQruHy2HZnHv7KG3JpuDO61NiAQdvLrKKimqTCqG9Ksfbksq1p9/xQTqT9Y2g4nMhGULRumS4h3MEfghGDe00BtHGe2XEQLqpT5MdAxpInJ/Hdacc4m8UqbjTJ1BunVku0CNbS2CI2MmfMJj+lvhJY9l21kSdDzktdjDndDyQvHKDncIta0ggPyY2a44j3henCacYP76H52jqHZe512tEucZLAYMT9ydUHbw7HRU/sAe8sqLvFEGDAjfZNeM3VajBpUjV6wRI6YXnSUlkaX3EdMc3Vd7RqaYjeROFEKhd4gIJ5qKxuXOYO/YaZc0EwQS0n0lTvsoGpry9uzhg6ehkKzxZVDfXYtEFNj9UuI9kbUqHklNxbuAPdGHeckLLG51AtJIeDGQQD6LmcH2H8hVV51gn4PzUz3wPCAUtua5bmpOkHeCR7rZlzThxbWk5MaTOOSbg2k0Gg63c/m0BTisYSKxvWvIcHuaTiHy3foCmDLdzZM6uZQcY/kFBTXAZJ3QHGrWpUbppv0FatDiJy3OxXjy4ZBKVdjKP7nlCnVa0DUDG5MBFNqucDAGNzKFqvhpLpPX/he2bqTqbiA7O24j2KeEre2Hj9ye34Y9zvEW+q94xRpW7DV06yMiPLyUGmAIJHTKBr1xkOdIAyDnHPC6V5GvpDpgLO3NOoxzh4I64j2Vp4fxYPotcHl8jcGFWzb0ajfDQDmnyARNhwunRBA1AHlOB5AIx8yUfqQroztlSqPt3NpmTUGnrhczPYi4O4ldQcNA2kb7yfYI+3fjZTyeRJu49CuN9iICCGkEiTJlx6n5fyUtCqHSAYaCQSA5pBj9mOfWCMoas9rD4tQLjDST4ZOw+fzKDtmXLQ5jqlN8ghpBdSaXGCAWgT1+GSuXHBPd7KN36GVQd2yQ4Ej4iSyBmT8W0zzhSd46JluRJhu/NoaWlBW2trCKjma5E6XuDDjAMtkbrytXIcxoySDDJYAQMiQBIBmNUHzRrdCjYtgh0DXByBGOhJWlN+NgD/AJYMzzkHdA2VTAe+madQjxNa4O2/zACR5hE1OIhoE6j6Nn7krbujILoNIE5a7m0kOzP3qWnVHMHJxIgyJ26e8IE3uxEkYjwnVj972+S2+mN+sW9dOQ6TyMn8kHZtew9uRO+NowemT+a9pUoEN8IjAAgT1mOaW0L9rqmlkuJGokiGQTEa43EbY/kRVv2MB+JzskMbGt0Zhsx5c0N3RnT6CefwmfM/eDiV4GCQ6MzggH3mcTlQUuINhr3SwQPjxkmA2CMHPVFCsZ5mRt4ZAnG+T/Rbk0A3bVJP7IBzLQdU82wce6FZcs77QS7WRqA1DIGzmjVMeYU7nnfTqgSDjfpkQPmkXGbltJgqPpGdeHU/E8TMMczT8MSJkD5qmCpSpjRUb2MuOcPp3FB9Oo0va4HBmQYMaSMjI3BQVpwdjOHttnUy5op6dLgZLxkER6TKMsOLtqMAEZGQ4aXDedscjspX8VDSdREAZMnT1E7x/Xmqzai+MX+/5FlXoH4G9tGkyiGaQ1ozuJOTqxg5RPEHOIaWhwMjUQ5oIbzA31T7L3iHFNFJz2gEiAPrA5/ZGSqF2s7cVratTLXkidTmRy2hrweW85zv0TYcLy/N0DXZcO8qOf8AqnjAIOC88tLs4ieaK4ZTrUabgX99JOklpBEnYzhwHVA9m+1NK8AePA8jxsePHMjLHA6S3edjkYGxftuADpBJPTeZ28R9PJHNlnjlQW36MpOdkubP7I5x5k/0WrTORTII6kD5ZWla4bkEmeXiI9pH4ZWgZMHTD4yB4v3QQAXBc6mxGmvRtTc8DxMLnc/E12Cfq/yK1vapa3UKBf1A0A+5la3V2G5cSADLvERHqCcjZSUbpskxg7kA6j0OBlHl833A5fsR1azhoc2iXCQ0thhLJ+sSTiFJbtqt1Go8Pa4+GGhseUg5UmqdnH1I6cpjBQ91dNpTVJ0wILg54MHyDfEimnp6/v8Ac1kt1dhgw3vDsQIkepJwoqdxt/h6W89UB3tBOFo/iffMPdVGuwMvcXASMF1PeTtBhEd5obPd6sZa3HkYmPkmkorQeWiEVGPcYDhpkHcDHMn+aXWfF6D6uhlw1xyNBMS7o0wAfmjLfibHOLAC0idIIeNTcSYc0AQfXZTPqUzEhsjb4SR8tj6JdRfQXKmekBsaw0AmGw6f9XILSsyHYa0iN9QmfQbhTADUTt6k5HufuCXVOLW7KjiWl724LAMcjJeW536+qONObqzJoLpUzpgwPu/BbVGNO7pjzWlr2nbWD2taKR5B+QB6AifSVA8tdDi+PORA6gk8sKmfDwpp2NVdmznZOHHOnYYnmTK3HCtWdT/bUFtSo0zBLA7m0g7GN9vNFVLpg2Z/8n/kVFW+ml/UHJHN+IfGP/J+blZ+B/rXfZp/wrFitk/SX9/YqTO+N/7v8DlT/wBI3/dW/wBg/wAbVixDxP1ULLoN4Ls/7TfxVqtf1Y9vzWLEPJ+piroDH6o+n5lMK3L++YWLFyPoR9EdXd3qELxX4Gfbd+C8WKuLtjRJK36yn6t/gcj6P6x3of4gvVik/p/qOjV+x+0f40o4Z+qb6v8A/sXqxWxdv8A9jans77TfxRfE/h/eH5rFiEvqM+yndov+1P2P/wALmvGvgp+tX8QsWL1fC/Sf8iTLV+jX9Yz1q/g1dD4ztU+y38SsWLi8z9QddEtr9b7R/BScH/WO+z/uWLFLH9D/AAGXQbX3H2kHU+M/+2sWJP8ASI+iWw392fgUZd/E/wBPyWLEX9P5X/AfYoqf967/AMTf4inNPYfZWLEvk9oZfSiCpv7j8Ssd8Xuf4VixIvqQsgR3wH7I/FJO1/x0ftD/AGLxYqYOwehaz9RU+07/AHKydnv+3p+jv4lixUn+ogzNrn4m+j/waiKey9WLhn9a/j/snI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366963" y="-1766888"/>
            <a:ext cx="5905500" cy="3695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7" name="Picture 5" descr="C:\Users\abdo\Pictures\untitled.png6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4320480" cy="32237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Veterinary and human healthcare professionals should collaborate to promote health and prevention measures for animals and people and in efforts to reduce the incidence of zoonotic diseases.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22" name="Picture 2" descr="C:\Users\abdo\Pictures\imagesPYX42NE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2857500" cy="1600200"/>
          </a:xfrm>
          <a:prstGeom prst="rect">
            <a:avLst/>
          </a:prstGeom>
          <a:noFill/>
        </p:spPr>
      </p:pic>
      <p:pic>
        <p:nvPicPr>
          <p:cNvPr id="30723" name="Picture 3" descr="C:\Users\abdo\Pictures\imagesTLSWY6H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12976"/>
            <a:ext cx="2705100" cy="1685925"/>
          </a:xfrm>
          <a:prstGeom prst="rect">
            <a:avLst/>
          </a:prstGeom>
          <a:noFill/>
        </p:spPr>
      </p:pic>
      <p:pic>
        <p:nvPicPr>
          <p:cNvPr id="30724" name="Picture 4" descr="C:\Users\abdo\Pictures\imagesTITN8LG0.jpg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628800"/>
            <a:ext cx="2552700" cy="1790700"/>
          </a:xfrm>
          <a:prstGeom prst="rect">
            <a:avLst/>
          </a:prstGeom>
          <a:noFill/>
        </p:spPr>
      </p:pic>
      <p:pic>
        <p:nvPicPr>
          <p:cNvPr id="30725" name="Picture 5" descr="C:\Users\abdo\Pictures\imagesABQHIFD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429000"/>
            <a:ext cx="2466975" cy="1847850"/>
          </a:xfrm>
          <a:prstGeom prst="rect">
            <a:avLst/>
          </a:prstGeom>
          <a:noFill/>
        </p:spPr>
      </p:pic>
      <p:pic>
        <p:nvPicPr>
          <p:cNvPr id="30726" name="Picture 6" descr="C:\Users\abdo\Pictures\imagesAJNGMZE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1628800"/>
            <a:ext cx="2857500" cy="1600200"/>
          </a:xfrm>
          <a:prstGeom prst="rect">
            <a:avLst/>
          </a:prstGeom>
          <a:noFill/>
        </p:spPr>
      </p:pic>
      <p:sp>
        <p:nvSpPr>
          <p:cNvPr id="30728" name="AutoShape 8" descr="data:image/jpeg;base64,/9j/4AAQSkZJRgABAQAAAQABAAD/2wCEAAkGBxQTEhUUExMVFBQXFxcUFBcYFxQUFBcUFRcWFhYUFBQYHCggGBwlHRQUITEhJSkrLi8uFx8zODMsNygtLisBCgoKDg0OGhAQGywlICQsLCwsLCwsLCwsLCwsLCwsLCwsLCwsLCwsLCwsLCwsLCwsLCwsLCwsLCwsLCwsLCwsLP/AABEIALEBHAMBIgACEQEDEQH/xAAcAAACAgMBAQAAAAAAAAAAAAAEBQMGAAIHAQj/xABDEAABAwMCAwYCBggFAwUBAAABAAIRAwQhEjEFQVEGEyJhcYEykRRCcqGxwQczUoKy0eHwI2KSwvEVNHMkg6Kz0hb/xAAZAQADAQEBAAAAAAAAAAAAAAABAgMABAX/xAAuEQACAgICAgAFAwIHAAAAAAAAAQIRAyESMQRBEyIyUYEzYXGR8AUUQqGxwdH/2gAMAwEAAhEDEQA/ABWGQlt+2EVaTEry5pyFCjpK1cBSWUqS8pQo7M5WfQCw2hMLetRK9sXYRVYYUXIZIrHE8KvHLlYOLuSGkJcqxFYytGqW4OFpSEBQ3NSUTANzUQrnrasUMDJRRmFMypC1ZRYp20pwiKzewpyVaLV0BJLWhCL+kQg2MkMrq5AG6Q3FaTuvatUuXhpJQmjXqGtVW9QIeowpkKwKqZK9axSdyZRDaCLAgVrERQpZRNKzKP4fw8lyULQ94JSIaE1rXEDdD29MgIbiDjC1hE15cy45ULK3moaoMqGSDzRoFjEPUNy3C1pvlHUqchag2VLiLN0DQfBVzvLIEbJLW4Q2eiahLMtKyOlBUrEt2KPp0HRslodM8ojKMbSQ7GwUztwIQYQ7vNOFvTcHJTxGuVrwi9kwUQWE8Tt8FJaJgqz1vEEhuqGkyhRhlaV1PWvPCk1CqVlZ5IU3DYbAuJ3ElRWVFQ1qZLk4srfCfoB49nhSu5T+5pQEju6JWQRVXKhoNkqW4Yei1tQZ2TroVsZ21NPrLh+JIUPAOGuqOENJVvba02ENqVGtO8eXOCMYx80jkl2NGDfRXa9DSEpqNJK6E2xt3ASNX77sg7fBuPT5qSpYW7QSKVFrdpe1zj8i7Cm8qLrCyhW9uApjSCvDjajejRGQB4W84GcwCeQmfmvKthbPx3JE7uaXtDf9TiJ8j8kPio3wJFAqU1C+3V1r9nKRzSrHOBrA0k9NY+UwldfgzmmHD5EEfMJ1liSlikuyu07dH21sjTw8hbU6RCbmmJRoy3HRNrG0hCWlPKdNOFrCePZhI+JulMb670hVy6uZToDYPVatWslQPeSUTbZRFJ6VojqNOFtbU1O+lCAwPWLUurgIm7hJbskbFZMVoJ5oumq/37pTG1u+oRbNENuGrag7C2DpC0CRjm3E6e6r9GoWvlWK9dJISW6oQimT9j20u9TV5WAKQWtwWHyTNleVh0eBkLyoiRTlQVmkII1ATqeU54dRJQFBslWGxagzEdW0lLriz8lYHFDOZJgCSikYp11a5THgnZt9RwMaWb6jzHVrdz67eafutmMIcQHuwc+Jo/dG/vhEXjninAJJcAXnbH34HIeanPN6RaGD3IjuXU6bDSokSYDyfE4N3JII0jcYMbpEeLsaIa3SCdIHeaTp2luNpzAInrha3lGtXdoDcYBzOImS0Y3kxJOZQ9zYQCwhoGJBG4AkkwfIpFXsdt+kGf8AUabQ4VQxzM6ToA0z+0GhwHPMCeZ5qwcGdQbTYWNOos7wu/WGYBLYBBJE7Z6880MWdMEOb4C3LdO4MiSOp5QeqsHBKjwyKjmltJ8SANIY8FrwC7YaH/cfJGcVWjRm72Xj6SA7LtONUQ0afPS4DS7zEwgnw7LgcZJIAa0RgTI1O29zjZE1a+XnlpkkmAQ7IDRHiMTgZzyUbtWkAvJcYwCRl0BxJ5iZwCAQFCi6kKqriHTLtGQXag3S7pB8RHI5xjaV5YcW0AseC5s4Jjy2IMas7DHlGxdch7RLQYgMZDQTyJDgRnnM4znKS8SowJLmtmPCABqAnJA+I+nU+SAW7WyzutWuAcDIIkH++aHfYDolXAuJ6SW1HAMcRBP1c/FPoVYm1IOfUenVTm3HZzThTBrfh8L25paQmlEgrnfa1lNt3XrVQ4hndNZpJDmjuwXFsZ3O42mV04JWQk6NuOXmYSJ9aU5+hvrMaRL5gsO7nMc0OBd55Inyla0+FUw9rC41KrnBradOMk8tR25kmIABPJdKmheLYtopvY2pKa8RtadKmGMbFRwzHJnUkiXA5iYnBgbKG0wE12CginS0hD3D0Y44Se8rrDA1y6UuqqeqSVAVgGhpr1mCvXOUQqZQChvSGFI1qHtXJpSoyFOUkh0rNXWc5S++t1aatGMBCXNphThlT2wOBSbihCy1qwYKaXlslxowV0XYnQ7tjIUlRkpbaViMJtR8QStFUwJtAgyE2takLGUERRs5RsWtnmsu2wBuTsFC+/YAQGyIyXED0x0Knq02uGkHwiMCJJ5lx9PklF5xim2WsaSZMERHln+4nChKblpFlFQ77DRXDqjWmBBExGPSB6/3lNuIVpdHiDcxvkwRqcdQ/OOXUVbs5daqsHAyQJwCI0jr+ycJtxa5g4InnLj8gGkDnzndTa3Q8ZasYWdVgGlsFsxpjSGjJJIzrnJJ/BL+M0QW5IOZPUE7Tjy/vknFaCS089smI8yZBx1Wjqzy4S5xAG3hwBJyOQnp80UjcgSi9ofGBpMxGOZEjnnqnlhw/wDxSdRDXN2PKREn2FQk9YS+24Y+qS7lzdic8znGcp7wysJ0vJ1ACnAGXB06cxvk58j7M5CpDxrSTgjLuk4a06M+UavzypKrXd7Rp6RAD6j9zmS1smY+tMxnPmV5QpnW9xgMZpY2TEvHxuI54DRPrECJIt6gaKtWBLiGtJJM825AxJdt6eqmOa9yNRIAmTpGoklx3GZz6Slt1bAMAiIMuy8y7BJJjz38/ZNm3MeEPkxBg6TgZM+urP8AlQlV2AwOEu9/DtOqI5eQwgNZTbyi4SWj4hq2BHQZ3/Z9wVaeFAvtmOmXtGfMR+SVcUtASC3YEbwRvs0nE4Puh7PjApgaHtmfDJMdC1xLcchnO+yzVqjNWqLRaXCrH6QnUSx4FYMraO8NMtJ7wAQNLo3gQROwnqjrTitNwmYqZLmQceYdsQq5f2/0mvrdMRy3O+J3Awt48XGVs5pY3WzWr2oDnvbR1926lSD98PaCHgOAEeXpzTDsVf29GpUNTWa9Tw03GABT5029C4wC7GAkt7blggtikN9AiJ5wEE+5pam93JAI3Ix8j+a6d3aNa48ZF9r0tTnOdkkyf6KFoAKJY7VTa6IwOcz0MpbcVoKqmSqg6plLOI28CUXbXIKluRIRMVd5UTWymNW2zssp0FjAD6C1o2RlORSCLt7WUr0EEs7PCaUaeEWy2gKHZcWWbsZMZ0mgySs+j6gtG1B8I6pnRAheUszTKUJH8GnkhLjs+CVb2U1uKIXQvKmLSKU3gMckTQ4RpVs7kLc0WgSYAGSTgBOvLmCitsseuEuuK4qeGnJaJLjOlpaOrt/YLztBxs1HGnRdpYPicBJOY2ieW3qlVbigps04HkBuQNyBvknn88Lri5yWykUo7Db+5bSYRInxCYmDAnS3acxnG/JJOF8HrXbnOALaZPxnPqG9eWysPAOydS4IrXWprCJbTJ8TvN3Qfir1TsWtaGtaGtAgACAB0ClPyIx0hJSsqXCuztKiQQ2TtqOTlAcbtYcANgSTyxB+W+/or59FSDtVwl+kVKe4+LzHLHP0QhmU3SBGVdnOaxc2G/CfLznJnnz+SM4e2Ygf8cievp/yp7ek25eWAHU0eIZz1J9cJvUsO7GxEgCBEAefLz5q3L0VjvaNKbfAAxxbEg6Y1H0jA955e+WVJtKs3EF8ySZALQ7meZ1HP+XHVQ0qrnVAI8MyQMYbmXHl/VDcZuj3ogw1pBPh04AMAD1yZ6IpGbLLdP8ADUbJknXVO4brDaYaOrsHryRoqjYiTOqHbNa2NLfWQJ8p8glVDiQLCcSQNZGzYHLqZMf3KVX3GyIgwHDT546n/UfUjpKWmZTQ8qVcnMYAEYJJJJ9OR9PUIjvGaJJIbEnJzyHi+4fiqhf8aaxpLyN/XAa0ZHP08gl1x2mfWaW0mED9p2T9oDafMz9yaMG9meRIccW4nTdiAGiQJJkcvh2naB6qtvAJJaJBGSQMSBsQMRn+qKp8Oqvyck4GCN02/wCmaRAIwJzgY/sKqqINyA+BPaxtQwZJA1T6mJM+q3N2BJEbgYPIbJZdN7uMDfG0Hz8/+VJwm0e9wgFxOPI/3+azdbEcvQW69ABgA698flKW1LIaC5pGMwRkR0JV4p/o3qPbq16CcxuAlvFewt5Rae6aLgcw0hrx+64jV7GUkM8bqxXsV9neNTT0unQM6hs3r7f36ueIcMcdjI3BHMHolPZrsPeVHubUoVKFMEHU5xpnJghkTOCZ9F1apwloAa0QGgNA6ACAPkmz+RGHTESbOa2PDqjTzTulaOVtp8IE7IscLHRc/wDna7Mc/ueHmdlB9Acug1OFDotf+kDog/ORjn4s3dExtKB6K2Hg46LZnDAOSR+bYSu1KLo2QDqLp2VzNj5LVvCp5KUs6YUUu0nUU/sztKrPDbxlQk03BwBz19wnVCuuGWNwl8xSx73vRb00vF4xgl7mtHVxA/FVzjHb2lTltH/EfyP1B5+a6IYpz+lBtFtv7xlFhfUcGtHX8AOa5v2l7XOuHaKZLKI9nPjn/JV3ivH6td2qo/X0H1WqLhFnWuqhbQYXn6zz4abfMvO39wF6GLxo4lyl3/shHJegv6W4kNaCXOIDWsEknkAOfJdE7JdjRTitcgPq4LWHLacTH2nZ35fep+xfZFloNbyKlciHP+q0H6tMH7zufLZWsuUM/kcvlh0H+TdqkDUOHqYVFyJfcFEjWqQsBEFRNqL3Wl2toFAlHhVJmrSxoc6STGST1XP+0FcMqFpgR5f1C6YCuc9vrEfSWxPiaCeeROYny3XT47blTKRdCSlWxuA3nGB8kBxGuC6CeUeriIPy29h1Ul9bik0Agl3QcyfhlVPidw59Qlp8LBpBGxJEkjyz8oXoRhyEnKi4WxbpA1gDV8yNX5kKd3BHuGoCeh+7ASHsZwOpcVC55d3bMu/JoPU/cJ9+mUpEACAMADkFx+V5HwXSdsEVZzbjfCHtAL2kN1R6nMBTcPtNIaRAJ1SME4mAJjpvGcq3dswfo2qJ0vbjqTIHrmEL+j+zZdVpc0AUWy+ObnE6R6Yn2XRiz8sPM1VIFoXjgDpEmIBAJHo0/KSgry5e8EBrj0A5kbEx6D8F5294pUo8Tq06WG/4QDQMS5rTAHqV1nh3BKTabA9oc8NbrcQJLoz96SeRwSb9jc7OT8O7PV7l4Aad/YQM/kuodnuzFO3AJgvHPz5/ejq1ZtPDQAPLC0+mrlyeXejcRl3sIapdAHCW17zzQYuZXI8noZLRYfpUhQuqyUlqXRRNjVlM5Nug0OaNVEAoSm0ALO9Ra+5NwDMLRzkL3vmtalZTaNwYXK8IQrapWGosog4MmjKnoER7pa253BRNsZG6KjaDwZwW84S/WXUDk5LZiD/kP5FBV+JXVPD3Vmesgf6tirXbwCYVk4ezw+Lb7l34/MktSVi/wccrX7nbuc/pJkou14TcVQNFF5B5uGhnuTuu10NOwaB7BAcSid1SX+ISr5Ym4FF4N2PaCHXLg8gz3bcM/eO5XQ+EhrWhjGhrRsGgAD0AVYq14dAVp4FRkArzcs8uWVyf/hSNJDy1bKnNBa0WQiQU6tCgvcQpGUkSBK9Y1G2CwdtIrc0kU1i2qBNWrMCMaqX2iIfexBOlkH2BnJwN9/JXi4qtYxz3Ya0Fzj5ASVzChxHvDVqmfETG053XT4y9jQ9le7TXUTESToZGwknUcdBz8/JV/hfDXV6jKNPdxge5+I/efZE8WealZx5N8I/3HPy+S6D+iPgXhqXThv8A4dL/AHuH3D5rtnP4cGyb2y08P4Iy3oNpUxhoyebnHdx9VAbcAptfVowqj2u4662oGq0NJBAh06TPLGZ/l5rwpt5ZqK7Y10rIe3tQU7F/+ZzGjbedXPyaVL+hi2/9LWqERqqRPVtNoz6S5y5XxDjNzfVsjWfqsGGU2nfJw0bS5x91JaXl5cU22duKr2sdOimDp1vcSS8gbS52XGMThexj8Rxw/DbX3YnxLdljt6Db7jrnN8TBV70kbaKLQG+xLG/6l1mvdaZVd7B9ifoAdVqPFS4ezSdI/wANjSQ5zWndxJa2XY2wOZL4vcZK8/zsik1wekqGia8RvJO6GpXGEpqXGVIK2F56TbtlFL0FVbmSsp14Sw1srx9ZGMXysaxm+7lG2Fwq6wnojLauQVXaY0d7LY26JUgr8knoXSOtzKLtm0EGpleVKq2YyVpd0i0dUqxumDlZNZVZBWPqwoaL9JkbHdR3lbCeC+UDmaVcjV0Q9LiBEieaDqXRDTnCXuvJOEa1oTn7K9anScp1bXU45LHdmq7CWvbPmEfwvgrgYIXRPDNdoWNDC0EjCE4nYF3VWix4K8gQ2B1KMuODkCWRUHON8boxwzq6C3s50eFEGd1Z+B4Cb0eEGoNiPUKaz4CW7lUj4s2rSM5IHc5eOrwmp4WGiSUnuaWcIy8aUFchFK+jGXaMp1JCFoW3kiy2FzyaCTMqQtzUkIGvVgLSlcyIS810Muiu/pR4t3VoKYMPrnSNvhBE485j5qi2tUte2m4nwU/EOUnJxPIclZ+2vD+8umVKuosawuZBPxMxoxncz5qmWmLk4cdWvxEH9kk7j0+a9PDx4KgroTWVM1XtY0eJ7oA83HH4/cvoSws229BlJvwsaG+pG59zK5R+i6xa+8B+rQDjnrs333XXr8GMZSeYpSVJaRMrHGbyCkV9VbUaWvAc04IOxU3aCrlV59deN8NuVgsfcKbTptDabGsb0aAB7xurbwVjQ2GNDRvDQGiesBUPhJLnALoPC6MNCMVLnso+hjUYYVM7SYV3Y7kkHaWw1tKvOOtCo5tWvoXtHiIQfEqRa4hBtpk7Knw4tbEbdjt9yIkKJt9CUP1M3mFJbXElH4KSseMtbLJbXWobKUNIzGEqoXIPqntndAthRcb7KpntncEmFYbJ0DOEko2mZbundJhGDujxA2M6FcBaVriTj5IJjYKHvQ7cf1QXNCS10T3TwDPJLOKXJ0yFHcXZ0qv3fEiQW8laME+iTl7JLy6lpCWUb0tEShn3kSEF9LA3VFhrQIytaOrt7QVSJcxPeCipXg6NAiZI/BJ+I3VNjXv0YaJicoXhfELlzWva8NOQ3ctiPrDqu3DmnPvZRpVo6Nb27mwHOk8ui9baAwS2CCTG2TzxulFh2go41F5eBpc7OknnCd0bllQAsdPMf1XVGEGJKUgF90WPI7t24z9Qg+an4leNYPECJEtcM56ITtKXGkT4mgDMR9yRcLYQzS5znAHw6jJHupZcvwUwpctsIr8Qc4ZwhKtQxhFXNuHR5L0MBGBkLzYzyZW2tjLRHauMZRBfIW9Gq3TPJeh4IJbBXLK7s12xFdVHaoCktw4HLTCkoWr3PJLYR0uAEjGyeMI3Y8afbE/Frc1I5wdQPQ/yIkKkXVq4VxLI04jqD6jxAjHyXVxb9BKWdoeEB9Mlo8bcjlI+s0nzCvhycJcX0zJ0c3sx9Fuw6m8gObOnlUpk+LbBIODzBA8l0bhd84th2WnLXRuPMdVzzi9IPLaTnBoJD6TzA0uPQnbofTmnHZzjb6NTubhpHJ0CGh2xqM/ynEjlK9GU2o6BKA045wjvpLUj/wD5Z66RSpRnkpfoneNMYXjyhKcriKULhPBHU3SVcrXAEqehw9wHUhbUwDI5hCMHHbDZrMKC6gghbNDtUHbkp3UT0TuQdHMu0vB3OdLWlVtvDKwcPAV2e5hhGpkhSU6VI5DR8lROls2rOTXPC6jmfAZ9EjpcJrtcf8J0ei702hTP1QsFi0/VCCyNaSM0mcYocLq/sO+Sa2/CKzYJaYXUWWTI2C8qUQBsPkotcrsKSKda2bg3O6AvK9RrvhcVe2URvC1rWLHcoQUXdGsp9lxEO3BB817cXwE5Vgp2dJpLSPmg72xpTAym2Bop95WdEtOoHkl/EOAXYp96beoGHO0n1gZXU+z/AGboMAe8eOZHn7Kzs70HIaW8h5L0sXj3FNkOJ8vXD3bEEEdcFR0rYvyOq7T+lnhFKrbOrtbFalkkCJbzB6hcnsXtY2HGCc/NNJcdC8KOk1mtJeCcSQDyI9Eq7RX9anSZSoYbgud08grFW06gBTLgTDiCAB8zlBnh9F9bvCyqC3wjJLD5tAkLhxZeEm0tHRMq9h2gqlwpua6AJOCARzJV+7O9p6YLWAb9EmuKbGkvcK0TEANcHAY6YXtiaZPio1WCYpkthxnq0K6zSW0a/udFurilWZoqGA7BE+4P3KuVzDi1p8Iw0+QSx1qC7NQho5AEfeeYU1KkwjSKmc5BBx1hJn8h5I1QqpDBlyds459V6L6eWEFSokeCXRHxGCD98rb6MScuiPkT1XJVPsOgxt23Yre2qMbOkZPRLbqwY4DU9wzBgkb8vdQ23B9BLqLyOUTI9ZRST7ZvlobXXEtIkj1U1K8DgDyQruHy2HZnHv7KG3JpuDO61NiAQdvLrKKimqTCqG9Ksfbksq1p9/xQTqT9Y2g4nMhGULRumS4h3MEfghGDe00BtHGe2XEQLqpT5MdAxpInJ/Hdacc4m8UqbjTJ1BunVku0CNbS2CI2MmfMJj+lvhJY9l21kSdDzktdjDndDyQvHKDncIta0ggPyY2a44j3henCacYP76H52jqHZe512tEucZLAYMT9ydUHbw7HRU/sAe8sqLvFEGDAjfZNeM3VajBpUjV6wRI6YXnSUlkaX3EdMc3Vd7RqaYjeROFEKhd4gIJ5qKxuXOYO/YaZc0EwQS0n0lTvsoGpry9uzhg6ehkKzxZVDfXYtEFNj9UuI9kbUqHklNxbuAPdGHeckLLG51AtJIeDGQQD6LmcH2H8hVV51gn4PzUz3wPCAUtua5bmpOkHeCR7rZlzThxbWk5MaTOOSbg2k0Gg63c/m0BTisYSKxvWvIcHuaTiHy3foCmDLdzZM6uZQcY/kFBTXAZJ3QHGrWpUbppv0FatDiJy3OxXjy4ZBKVdjKP7nlCnVa0DUDG5MBFNqucDAGNzKFqvhpLpPX/he2bqTqbiA7O24j2KeEre2Hj9ye34Y9zvEW+q94xRpW7DV06yMiPLyUGmAIJHTKBr1xkOdIAyDnHPC6V5GvpDpgLO3NOoxzh4I64j2Vp4fxYPotcHl8jcGFWzb0ajfDQDmnyARNhwunRBA1AHlOB5AIx8yUfqQroztlSqPt3NpmTUGnrhczPYi4O4ldQcNA2kb7yfYI+3fjZTyeRJu49CuN9iICCGkEiTJlx6n5fyUtCqHSAYaCQSA5pBj9mOfWCMoas9rD4tQLjDST4ZOw+fzKDtmXLQ5jqlN8ghpBdSaXGCAWgT1+GSuXHBPd7KN36GVQd2yQ4Ej4iSyBmT8W0zzhSd46JluRJhu/NoaWlBW2trCKjma5E6XuDDjAMtkbrytXIcxoySDDJYAQMiQBIBmNUHzRrdCjYtgh0DXByBGOhJWlN+NgD/AJYMzzkHdA2VTAe+madQjxNa4O2/zACR5hE1OIhoE6j6Nn7krbujILoNIE5a7m0kOzP3qWnVHMHJxIgyJ26e8IE3uxEkYjwnVj972+S2+mN+sW9dOQ6TyMn8kHZtew9uRO+NowemT+a9pUoEN8IjAAgT1mOaW0L9rqmlkuJGokiGQTEa43EbY/kRVv2MB+JzskMbGt0Zhsx5c0N3RnT6CefwmfM/eDiV4GCQ6MzggH3mcTlQUuINhr3SwQPjxkmA2CMHPVFCsZ5mRt4ZAnG+T/Rbk0A3bVJP7IBzLQdU82wce6FZcs77QS7WRqA1DIGzmjVMeYU7nnfTqgSDjfpkQPmkXGbltJgqPpGdeHU/E8TMMczT8MSJkD5qmCpSpjRUb2MuOcPp3FB9Oo0va4HBmQYMaSMjI3BQVpwdjOHttnUy5op6dLgZLxkER6TKMsOLtqMAEZGQ4aXDedscjspX8VDSdREAZMnT1E7x/Xmqzai+MX+/5FlXoH4G9tGkyiGaQ1ozuJOTqxg5RPEHOIaWhwMjUQ5oIbzA31T7L3iHFNFJz2gEiAPrA5/ZGSqF2s7cVratTLXkidTmRy2hrweW85zv0TYcLy/N0DXZcO8qOf8AqnjAIOC88tLs4ieaK4ZTrUabgX99JOklpBEnYzhwHVA9m+1NK8AePA8jxsePHMjLHA6S3edjkYGxftuADpBJPTeZ28R9PJHNlnjlQW36MpOdkubP7I5x5k/0WrTORTII6kD5ZWla4bkEmeXiI9pH4ZWgZMHTD4yB4v3QQAXBc6mxGmvRtTc8DxMLnc/E12Cfq/yK1vapa3UKBf1A0A+5la3V2G5cSADLvERHqCcjZSUbpskxg7kA6j0OBlHl833A5fsR1azhoc2iXCQ0thhLJ+sSTiFJbtqt1Go8Pa4+GGhseUg5UmqdnH1I6cpjBQ91dNpTVJ0wILg54MHyDfEimnp6/v8Ac1kt1dhgw3vDsQIkepJwoqdxt/h6W89UB3tBOFo/iffMPdVGuwMvcXASMF1PeTtBhEd5obPd6sZa3HkYmPkmkorQeWiEVGPcYDhpkHcDHMn+aXWfF6D6uhlw1xyNBMS7o0wAfmjLfibHOLAC0idIIeNTcSYc0AQfXZTPqUzEhsjb4SR8tj6JdRfQXKmekBsaw0AmGw6f9XILSsyHYa0iN9QmfQbhTADUTt6k5HufuCXVOLW7KjiWl724LAMcjJeW536+qONObqzJoLpUzpgwPu/BbVGNO7pjzWlr2nbWD2taKR5B+QB6AifSVA8tdDi+PORA6gk8sKmfDwpp2NVdmznZOHHOnYYnmTK3HCtWdT/bUFtSo0zBLA7m0g7GN9vNFVLpg2Z/8n/kVFW+ml/UHJHN+IfGP/J+blZ+B/rXfZp/wrFitk/SX9/YqTO+N/7v8DlT/wBI3/dW/wBg/wAbVixDxP1ULLoN4Ls/7TfxVqtf1Y9vzWLEPJ+piroDH6o+n5lMK3L++YWLFyPoR9EdXd3qELxX4Gfbd+C8WKuLtjRJK36yn6t/gcj6P6x3of4gvVik/p/qOjV+x+0f40o4Z+qb6v8A/sXqxWxdv8A9jans77TfxRfE/h/eH5rFiEvqM+yndov+1P2P/wALmvGvgp+tX8QsWL1fC/Sf8iTLV+jX9Yz1q/g1dD4ztU+y38SsWLi8z9QddEtr9b7R/BScH/WO+z/uWLFLH9D/AAGXQbX3H2kHU+M/+2sWJP8ASI+iWw392fgUZd/E/wBPyWLEX9P5X/AfYoqf967/AMTf4inNPYfZWLEvk9oZfSiCpv7j8Ssd8Xuf4VixIvqQsgR3wH7I/FJO1/x0ftD/AGLxYqYOwehaz9RU+07/AHKydnv+3p+jv4lixUn+ogzNrn4m+j/waiKey9WLhn9a/j/snI//2Q==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366963" y="-1766888"/>
            <a:ext cx="5905500" cy="3695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30" name="AutoShape 10" descr="data:image/jpeg;base64,/9j/4AAQSkZJRgABAQAAAQABAAD/2wCEAAkGBxQTEhUUExMVFBQXFxcUFBcYFxQUFBcUFRcWFhYUFBQYHCggGBwlHRQUITEhJSkrLi8uFx8zODMsNygtLisBCgoKDg0OGhAQGywlICQsLCwsLCwsLCwsLCwsLCwsLCwsLCwsLCwsLCwsLCwsLCwsLCwsLCwsLCwsLCwsLCwsLP/AABEIALEBHAMBIgACEQEDEQH/xAAcAAACAgMBAQAAAAAAAAAAAAAEBQMGAAIHAQj/xABDEAABAwMCAwYCBggFAwUBAAABAAIRAwQhEjEFQVEGEyJhcYEykRRCcqGxwQczUoKy0eHwI2KSwvEVNHMkg6Kz0hb/xAAZAQADAQEBAAAAAAAAAAAAAAABAgMABAX/xAAuEQACAgICAgAFAwIHAAAAAAAAAQIRAyESMQRBEyIyUYEzYXGR8AUUQqGxwdH/2gAMAwEAAhEDEQA/ABWGQlt+2EVaTEry5pyFCjpK1cBSWUqS8pQo7M5WfQCw2hMLetRK9sXYRVYYUXIZIrHE8KvHLlYOLuSGkJcqxFYytGqW4OFpSEBQ3NSUTANzUQrnrasUMDJRRmFMypC1ZRYp20pwiKzewpyVaLV0BJLWhCL+kQg2MkMrq5AG6Q3FaTuvatUuXhpJQmjXqGtVW9QIeowpkKwKqZK9axSdyZRDaCLAgVrERQpZRNKzKP4fw8lyULQ94JSIaE1rXEDdD29MgIbiDjC1hE15cy45ULK3moaoMqGSDzRoFjEPUNy3C1pvlHUqchag2VLiLN0DQfBVzvLIEbJLW4Q2eiahLMtKyOlBUrEt2KPp0HRslodM8ojKMbSQ7GwUztwIQYQ7vNOFvTcHJTxGuVrwi9kwUQWE8Tt8FJaJgqz1vEEhuqGkyhRhlaV1PWvPCk1CqVlZ5IU3DYbAuJ3ElRWVFQ1qZLk4srfCfoB49nhSu5T+5pQEju6JWQRVXKhoNkqW4Yei1tQZ2TroVsZ21NPrLh+JIUPAOGuqOENJVvba02ENqVGtO8eXOCMYx80jkl2NGDfRXa9DSEpqNJK6E2xt3ASNX77sg7fBuPT5qSpYW7QSKVFrdpe1zj8i7Cm8qLrCyhW9uApjSCvDjajejRGQB4W84GcwCeQmfmvKthbPx3JE7uaXtDf9TiJ8j8kPio3wJFAqU1C+3V1r9nKRzSrHOBrA0k9NY+UwldfgzmmHD5EEfMJ1liSlikuyu07dH21sjTw8hbU6RCbmmJRoy3HRNrG0hCWlPKdNOFrCePZhI+JulMb670hVy6uZToDYPVatWslQPeSUTbZRFJ6VojqNOFtbU1O+lCAwPWLUurgIm7hJbskbFZMVoJ5oumq/37pTG1u+oRbNENuGrag7C2DpC0CRjm3E6e6r9GoWvlWK9dJISW6oQimT9j20u9TV5WAKQWtwWHyTNleVh0eBkLyoiRTlQVmkII1ATqeU54dRJQFBslWGxagzEdW0lLriz8lYHFDOZJgCSikYp11a5THgnZt9RwMaWb6jzHVrdz67eafutmMIcQHuwc+Jo/dG/vhEXjninAJJcAXnbH34HIeanPN6RaGD3IjuXU6bDSokSYDyfE4N3JII0jcYMbpEeLsaIa3SCdIHeaTp2luNpzAInrha3lGtXdoDcYBzOImS0Y3kxJOZQ9zYQCwhoGJBG4AkkwfIpFXsdt+kGf8AUabQ4VQxzM6ToA0z+0GhwHPMCeZ5qwcGdQbTYWNOos7wu/WGYBLYBBJE7Z6880MWdMEOb4C3LdO4MiSOp5QeqsHBKjwyKjmltJ8SANIY8FrwC7YaH/cfJGcVWjRm72Xj6SA7LtONUQ0afPS4DS7zEwgnw7LgcZJIAa0RgTI1O29zjZE1a+XnlpkkmAQ7IDRHiMTgZzyUbtWkAvJcYwCRl0BxJ5iZwCAQFCi6kKqriHTLtGQXag3S7pB8RHI5xjaV5YcW0AseC5s4Jjy2IMas7DHlGxdch7RLQYgMZDQTyJDgRnnM4znKS8SowJLmtmPCABqAnJA+I+nU+SAW7WyzutWuAcDIIkH++aHfYDolXAuJ6SW1HAMcRBP1c/FPoVYm1IOfUenVTm3HZzThTBrfh8L25paQmlEgrnfa1lNt3XrVQ4hndNZpJDmjuwXFsZ3O42mV04JWQk6NuOXmYSJ9aU5+hvrMaRL5gsO7nMc0OBd55Inyla0+FUw9rC41KrnBradOMk8tR25kmIABPJdKmheLYtopvY2pKa8RtadKmGMbFRwzHJnUkiXA5iYnBgbKG0wE12CginS0hD3D0Y44Se8rrDA1y6UuqqeqSVAVgGhpr1mCvXOUQqZQChvSGFI1qHtXJpSoyFOUkh0rNXWc5S++t1aatGMBCXNphThlT2wOBSbihCy1qwYKaXlslxowV0XYnQ7tjIUlRkpbaViMJtR8QStFUwJtAgyE2takLGUERRs5RsWtnmsu2wBuTsFC+/YAQGyIyXED0x0Knq02uGkHwiMCJJ5lx9PklF5xim2WsaSZMERHln+4nChKblpFlFQ77DRXDqjWmBBExGPSB6/3lNuIVpdHiDcxvkwRqcdQ/OOXUVbs5daqsHAyQJwCI0jr+ycJtxa5g4InnLj8gGkDnzndTa3Q8ZasYWdVgGlsFsxpjSGjJJIzrnJJ/BL+M0QW5IOZPUE7Tjy/vknFaCS089smI8yZBx1Wjqzy4S5xAG3hwBJyOQnp80UjcgSi9ofGBpMxGOZEjnnqnlhw/wDxSdRDXN2PKREn2FQk9YS+24Y+qS7lzdic8znGcp7wysJ0vJ1ACnAGXB06cxvk58j7M5CpDxrSTgjLuk4a06M+UavzypKrXd7Rp6RAD6j9zmS1smY+tMxnPmV5QpnW9xgMZpY2TEvHxuI54DRPrECJIt6gaKtWBLiGtJJM825AxJdt6eqmOa9yNRIAmTpGoklx3GZz6Slt1bAMAiIMuy8y7BJJjz38/ZNm3MeEPkxBg6TgZM+urP8AlQlV2AwOEu9/DtOqI5eQwgNZTbyi4SWj4hq2BHQZ3/Z9wVaeFAvtmOmXtGfMR+SVcUtASC3YEbwRvs0nE4Puh7PjApgaHtmfDJMdC1xLcchnO+yzVqjNWqLRaXCrH6QnUSx4FYMraO8NMtJ7wAQNLo3gQROwnqjrTitNwmYqZLmQceYdsQq5f2/0mvrdMRy3O+J3Awt48XGVs5pY3WzWr2oDnvbR1926lSD98PaCHgOAEeXpzTDsVf29GpUNTWa9Tw03GABT5029C4wC7GAkt7blggtikN9AiJ5wEE+5pam93JAI3Ix8j+a6d3aNa48ZF9r0tTnOdkkyf6KFoAKJY7VTa6IwOcz0MpbcVoKqmSqg6plLOI28CUXbXIKluRIRMVd5UTWymNW2zssp0FjAD6C1o2RlORSCLt7WUr0EEs7PCaUaeEWy2gKHZcWWbsZMZ0mgySs+j6gtG1B8I6pnRAheUszTKUJH8GnkhLjs+CVb2U1uKIXQvKmLSKU3gMckTQ4RpVs7kLc0WgSYAGSTgBOvLmCitsseuEuuK4qeGnJaJLjOlpaOrt/YLztBxs1HGnRdpYPicBJOY2ieW3qlVbigps04HkBuQNyBvknn88Lri5yWykUo7Db+5bSYRInxCYmDAnS3acxnG/JJOF8HrXbnOALaZPxnPqG9eWysPAOydS4IrXWprCJbTJ8TvN3Qfir1TsWtaGtaGtAgACAB0ClPyIx0hJSsqXCuztKiQQ2TtqOTlAcbtYcANgSTyxB+W+/or59FSDtVwl+kVKe4+LzHLHP0QhmU3SBGVdnOaxc2G/CfLznJnnz+SM4e2Ygf8cievp/yp7ek25eWAHU0eIZz1J9cJvUsO7GxEgCBEAefLz5q3L0VjvaNKbfAAxxbEg6Y1H0jA955e+WVJtKs3EF8ySZALQ7meZ1HP+XHVQ0qrnVAI8MyQMYbmXHl/VDcZuj3ogw1pBPh04AMAD1yZ6IpGbLLdP8ADUbJknXVO4brDaYaOrsHryRoqjYiTOqHbNa2NLfWQJ8p8glVDiQLCcSQNZGzYHLqZMf3KVX3GyIgwHDT546n/UfUjpKWmZTQ8qVcnMYAEYJJJJ9OR9PUIjvGaJJIbEnJzyHi+4fiqhf8aaxpLyN/XAa0ZHP08gl1x2mfWaW0mED9p2T9oDafMz9yaMG9meRIccW4nTdiAGiQJJkcvh2naB6qtvAJJaJBGSQMSBsQMRn+qKp8Oqvyck4GCN02/wCmaRAIwJzgY/sKqqINyA+BPaxtQwZJA1T6mJM+q3N2BJEbgYPIbJZdN7uMDfG0Hz8/+VJwm0e9wgFxOPI/3+azdbEcvQW69ABgA698flKW1LIaC5pGMwRkR0JV4p/o3qPbq16CcxuAlvFewt5Rae6aLgcw0hrx+64jV7GUkM8bqxXsV9neNTT0unQM6hs3r7f36ueIcMcdjI3BHMHolPZrsPeVHubUoVKFMEHU5xpnJghkTOCZ9F1apwloAa0QGgNA6ACAPkmz+RGHTESbOa2PDqjTzTulaOVtp8IE7IscLHRc/wDna7Mc/ueHmdlB9Acug1OFDotf+kDog/ORjn4s3dExtKB6K2Hg46LZnDAOSR+bYSu1KLo2QDqLp2VzNj5LVvCp5KUs6YUUu0nUU/sztKrPDbxlQk03BwBz19wnVCuuGWNwl8xSx73vRb00vF4xgl7mtHVxA/FVzjHb2lTltH/EfyP1B5+a6IYpz+lBtFtv7xlFhfUcGtHX8AOa5v2l7XOuHaKZLKI9nPjn/JV3ivH6td2qo/X0H1WqLhFnWuqhbQYXn6zz4abfMvO39wF6GLxo4lyl3/shHJegv6W4kNaCXOIDWsEknkAOfJdE7JdjRTitcgPq4LWHLacTH2nZ35fep+xfZFloNbyKlciHP+q0H6tMH7zufLZWsuUM/kcvlh0H+TdqkDUOHqYVFyJfcFEjWqQsBEFRNqL3Wl2toFAlHhVJmrSxoc6STGST1XP+0FcMqFpgR5f1C6YCuc9vrEfSWxPiaCeeROYny3XT47blTKRdCSlWxuA3nGB8kBxGuC6CeUeriIPy29h1Ul9bik0Agl3QcyfhlVPidw59Qlp8LBpBGxJEkjyz8oXoRhyEnKi4WxbpA1gDV8yNX5kKd3BHuGoCeh+7ASHsZwOpcVC55d3bMu/JoPU/cJ9+mUpEACAMADkFx+V5HwXSdsEVZzbjfCHtAL2kN1R6nMBTcPtNIaRAJ1SME4mAJjpvGcq3dswfo2qJ0vbjqTIHrmEL+j+zZdVpc0AUWy+ObnE6R6Yn2XRiz8sPM1VIFoXjgDpEmIBAJHo0/KSgry5e8EBrj0A5kbEx6D8F5294pUo8Tq06WG/4QDQMS5rTAHqV1nh3BKTabA9oc8NbrcQJLoz96SeRwSb9jc7OT8O7PV7l4Aad/YQM/kuodnuzFO3AJgvHPz5/ejq1ZtPDQAPLC0+mrlyeXejcRl3sIapdAHCW17zzQYuZXI8noZLRYfpUhQuqyUlqXRRNjVlM5Nug0OaNVEAoSm0ALO9Ra+5NwDMLRzkL3vmtalZTaNwYXK8IQrapWGosog4MmjKnoER7pa253BRNsZG6KjaDwZwW84S/WXUDk5LZiD/kP5FBV+JXVPD3Vmesgf6tirXbwCYVk4ezw+Lb7l34/MktSVi/wccrX7nbuc/pJkou14TcVQNFF5B5uGhnuTuu10NOwaB7BAcSid1SX+ISr5Ym4FF4N2PaCHXLg8gz3bcM/eO5XQ+EhrWhjGhrRsGgAD0AVYq14dAVp4FRkArzcs8uWVyf/hSNJDy1bKnNBa0WQiQU6tCgvcQpGUkSBK9Y1G2CwdtIrc0kU1i2qBNWrMCMaqX2iIfexBOlkH2BnJwN9/JXi4qtYxz3Ya0Fzj5ASVzChxHvDVqmfETG053XT4y9jQ9le7TXUTESToZGwknUcdBz8/JV/hfDXV6jKNPdxge5+I/efZE8WealZx5N8I/3HPy+S6D+iPgXhqXThv8A4dL/AHuH3D5rtnP4cGyb2y08P4Iy3oNpUxhoyebnHdx9VAbcAptfVowqj2u4662oGq0NJBAh06TPLGZ/l5rwpt5ZqK7Y10rIe3tQU7F/+ZzGjbedXPyaVL+hi2/9LWqERqqRPVtNoz6S5y5XxDjNzfVsjWfqsGGU2nfJw0bS5x91JaXl5cU22duKr2sdOimDp1vcSS8gbS52XGMThexj8Rxw/DbX3YnxLdljt6Db7jrnN8TBV70kbaKLQG+xLG/6l1mvdaZVd7B9ifoAdVqPFS4ezSdI/wANjSQ5zWndxJa2XY2wOZL4vcZK8/zsik1wekqGia8RvJO6GpXGEpqXGVIK2F56TbtlFL0FVbmSsp14Sw1srx9ZGMXysaxm+7lG2Fwq6wnojLauQVXaY0d7LY26JUgr8knoXSOtzKLtm0EGpleVKq2YyVpd0i0dUqxumDlZNZVZBWPqwoaL9JkbHdR3lbCeC+UDmaVcjV0Q9LiBEieaDqXRDTnCXuvJOEa1oTn7K9anScp1bXU45LHdmq7CWvbPmEfwvgrgYIXRPDNdoWNDC0EjCE4nYF3VWix4K8gQ2B1KMuODkCWRUHON8boxwzq6C3s50eFEGd1Z+B4Cb0eEGoNiPUKaz4CW7lUj4s2rSM5IHc5eOrwmp4WGiSUnuaWcIy8aUFchFK+jGXaMp1JCFoW3kiy2FzyaCTMqQtzUkIGvVgLSlcyIS810Muiu/pR4t3VoKYMPrnSNvhBE485j5qi2tUte2m4nwU/EOUnJxPIclZ+2vD+8umVKuosawuZBPxMxoxncz5qmWmLk4cdWvxEH9kk7j0+a9PDx4KgroTWVM1XtY0eJ7oA83HH4/cvoSws229BlJvwsaG+pG59zK5R+i6xa+8B+rQDjnrs333XXr8GMZSeYpSVJaRMrHGbyCkV9VbUaWvAc04IOxU3aCrlV59deN8NuVgsfcKbTptDabGsb0aAB7xurbwVjQ2GNDRvDQGiesBUPhJLnALoPC6MNCMVLnso+hjUYYVM7SYV3Y7kkHaWw1tKvOOtCo5tWvoXtHiIQfEqRa4hBtpk7Knw4tbEbdjt9yIkKJt9CUP1M3mFJbXElH4KSseMtbLJbXWobKUNIzGEqoXIPqntndAthRcb7KpntncEmFYbJ0DOEko2mZbundJhGDujxA2M6FcBaVriTj5IJjYKHvQ7cf1QXNCS10T3TwDPJLOKXJ0yFHcXZ0qv3fEiQW8laME+iTl7JLy6lpCWUb0tEShn3kSEF9LA3VFhrQIytaOrt7QVSJcxPeCipXg6NAiZI/BJ+I3VNjXv0YaJicoXhfELlzWva8NOQ3ctiPrDqu3DmnPvZRpVo6Nb27mwHOk8ui9baAwS2CCTG2TzxulFh2go41F5eBpc7OknnCd0bllQAsdPMf1XVGEGJKUgF90WPI7t24z9Qg+an4leNYPECJEtcM56ITtKXGkT4mgDMR9yRcLYQzS5znAHw6jJHupZcvwUwpctsIr8Qc4ZwhKtQxhFXNuHR5L0MBGBkLzYzyZW2tjLRHauMZRBfIW9Gq3TPJeh4IJbBXLK7s12xFdVHaoCktw4HLTCkoWr3PJLYR0uAEjGyeMI3Y8afbE/Frc1I5wdQPQ/yIkKkXVq4VxLI04jqD6jxAjHyXVxb9BKWdoeEB9Mlo8bcjlI+s0nzCvhycJcX0zJ0c3sx9Fuw6m8gObOnlUpk+LbBIODzBA8l0bhd84th2WnLXRuPMdVzzi9IPLaTnBoJD6TzA0uPQnbofTmnHZzjb6NTubhpHJ0CGh2xqM/ynEjlK9GU2o6BKA045wjvpLUj/wD5Z66RSpRnkpfoneNMYXjyhKcriKULhPBHU3SVcrXAEqehw9wHUhbUwDI5hCMHHbDZrMKC6gghbNDtUHbkp3UT0TuQdHMu0vB3OdLWlVtvDKwcPAV2e5hhGpkhSU6VI5DR8lROls2rOTXPC6jmfAZ9EjpcJrtcf8J0ei702hTP1QsFi0/VCCyNaSM0mcYocLq/sO+Sa2/CKzYJaYXUWWTI2C8qUQBsPkotcrsKSKda2bg3O6AvK9RrvhcVe2URvC1rWLHcoQUXdGsp9lxEO3BB817cXwE5Vgp2dJpLSPmg72xpTAym2Bop95WdEtOoHkl/EOAXYp96beoGHO0n1gZXU+z/AGboMAe8eOZHn7Kzs70HIaW8h5L0sXj3FNkOJ8vXD3bEEEdcFR0rYvyOq7T+lnhFKrbOrtbFalkkCJbzB6hcnsXtY2HGCc/NNJcdC8KOk1mtJeCcSQDyI9Eq7RX9anSZSoYbgud08grFW06gBTLgTDiCAB8zlBnh9F9bvCyqC3wjJLD5tAkLhxZeEm0tHRMq9h2gqlwpua6AJOCARzJV+7O9p6YLWAb9EmuKbGkvcK0TEANcHAY6YXtiaZPio1WCYpkthxnq0K6zSW0a/udFurilWZoqGA7BE+4P3KuVzDi1p8Iw0+QSx1qC7NQho5AEfeeYU1KkwjSKmc5BBx1hJn8h5I1QqpDBlyds459V6L6eWEFSokeCXRHxGCD98rb6MScuiPkT1XJVPsOgxt23Yre2qMbOkZPRLbqwY4DU9wzBgkb8vdQ23B9BLqLyOUTI9ZRST7ZvlobXXEtIkj1U1K8DgDyQruHy2HZnHv7KG3JpuDO61NiAQdvLrKKimqTCqG9Ksfbksq1p9/xQTqT9Y2g4nMhGULRumS4h3MEfghGDe00BtHGe2XEQLqpT5MdAxpInJ/Hdacc4m8UqbjTJ1BunVku0CNbS2CI2MmfMJj+lvhJY9l21kSdDzktdjDndDyQvHKDncIta0ggPyY2a44j3henCacYP76H52jqHZe512tEucZLAYMT9ydUHbw7HRU/sAe8sqLvFEGDAjfZNeM3VajBpUjV6wRI6YXnSUlkaX3EdMc3Vd7RqaYjeROFEKhd4gIJ5qKxuXOYO/YaZc0EwQS0n0lTvsoGpry9uzhg6ehkKzxZVDfXYtEFNj9UuI9kbUqHklNxbuAPdGHeckLLG51AtJIeDGQQD6LmcH2H8hVV51gn4PzUz3wPCAUtua5bmpOkHeCR7rZlzThxbWk5MaTOOSbg2k0Gg63c/m0BTisYSKxvWvIcHuaTiHy3foCmDLdzZM6uZQcY/kFBTXAZJ3QHGrWpUbppv0FatDiJy3OxXjy4ZBKVdjKP7nlCnVa0DUDG5MBFNqucDAGNzKFqvhpLpPX/he2bqTqbiA7O24j2KeEre2Hj9ye34Y9zvEW+q94xRpW7DV06yMiPLyUGmAIJHTKBr1xkOdIAyDnHPC6V5GvpDpgLO3NOoxzh4I64j2Vp4fxYPotcHl8jcGFWzb0ajfDQDmnyARNhwunRBA1AHlOB5AIx8yUfqQroztlSqPt3NpmTUGnrhczPYi4O4ldQcNA2kb7yfYI+3fjZTyeRJu49CuN9iICCGkEiTJlx6n5fyUtCqHSAYaCQSA5pBj9mOfWCMoas9rD4tQLjDST4ZOw+fzKDtmXLQ5jqlN8ghpBdSaXGCAWgT1+GSuXHBPd7KN36GVQd2yQ4Ej4iSyBmT8W0zzhSd46JluRJhu/NoaWlBW2trCKjma5E6XuDDjAMtkbrytXIcxoySDDJYAQMiQBIBmNUHzRrdCjYtgh0DXByBGOhJWlN+NgD/AJYMzzkHdA2VTAe+madQjxNa4O2/zACR5hE1OIhoE6j6Nn7krbujILoNIE5a7m0kOzP3qWnVHMHJxIgyJ26e8IE3uxEkYjwnVj972+S2+mN+sW9dOQ6TyMn8kHZtew9uRO+NowemT+a9pUoEN8IjAAgT1mOaW0L9rqmlkuJGokiGQTEa43EbY/kRVv2MB+JzskMbGt0Zhsx5c0N3RnT6CefwmfM/eDiV4GCQ6MzggH3mcTlQUuINhr3SwQPjxkmA2CMHPVFCsZ5mRt4ZAnG+T/Rbk0A3bVJP7IBzLQdU82wce6FZcs77QS7WRqA1DIGzmjVMeYU7nnfTqgSDjfpkQPmkXGbltJgqPpGdeHU/E8TMMczT8MSJkD5qmCpSpjRUb2MuOcPp3FB9Oo0va4HBmQYMaSMjI3BQVpwdjOHttnUy5op6dLgZLxkER6TKMsOLtqMAEZGQ4aXDedscjspX8VDSdREAZMnT1E7x/Xmqzai+MX+/5FlXoH4G9tGkyiGaQ1ozuJOTqxg5RPEHOIaWhwMjUQ5oIbzA31T7L3iHFNFJz2gEiAPrA5/ZGSqF2s7cVratTLXkidTmRy2hrweW85zv0TYcLy/N0DXZcO8qOf8AqnjAIOC88tLs4ieaK4ZTrUabgX99JOklpBEnYzhwHVA9m+1NK8AePA8jxsePHMjLHA6S3edjkYGxftuADpBJPTeZ28R9PJHNlnjlQW36MpOdkubP7I5x5k/0WrTORTII6kD5ZWla4bkEmeXiI9pH4ZWgZMHTD4yB4v3QQAXBc6mxGmvRtTc8DxMLnc/E12Cfq/yK1vapa3UKBf1A0A+5la3V2G5cSADLvERHqCcjZSUbpskxg7kA6j0OBlHl833A5fsR1azhoc2iXCQ0thhLJ+sSTiFJbtqt1Go8Pa4+GGhseUg5UmqdnH1I6cpjBQ91dNpTVJ0wILg54MHyDfEimnp6/v8Ac1kt1dhgw3vDsQIkepJwoqdxt/h6W89UB3tBOFo/iffMPdVGuwMvcXASMF1PeTtBhEd5obPd6sZa3HkYmPkmkorQeWiEVGPcYDhpkHcDHMn+aXWfF6D6uhlw1xyNBMS7o0wAfmjLfibHOLAC0idIIeNTcSYc0AQfXZTPqUzEhsjb4SR8tj6JdRfQXKmekBsaw0AmGw6f9XILSsyHYa0iN9QmfQbhTADUTt6k5HufuCXVOLW7KjiWl724LAMcjJeW536+qONObqzJoLpUzpgwPu/BbVGNO7pjzWlr2nbWD2taKR5B+QB6AifSVA8tdDi+PORA6gk8sKmfDwpp2NVdmznZOHHOnYYnmTK3HCtWdT/bUFtSo0zBLA7m0g7GN9vNFVLpg2Z/8n/kVFW+ml/UHJHN+IfGP/J+blZ+B/rXfZp/wrFitk/SX9/YqTO+N/7v8DlT/wBI3/dW/wBg/wAbVixDxP1ULLoN4Ls/7TfxVqtf1Y9vzWLEPJ+piroDH6o+n5lMK3L++YWLFyPoR9EdXd3qELxX4Gfbd+C8WKuLtjRJK36yn6t/gcj6P6x3of4gvVik/p/qOjV+x+0f40o4Z+qb6v8A/sXqxWxdv8A9jans77TfxRfE/h/eH5rFiEvqM+yndov+1P2P/wALmvGvgp+tX8QsWL1fC/Sf8iTLV+jX9Yz1q/g1dD4ztU+y38SsWLi8z9QddEtr9b7R/BScH/WO+z/uWLFLH9D/AAGXQbX3H2kHU+M/+2sWJP8ASI+iWw392fgUZd/E/wBPyWLEX9P5X/AfYoqf967/AMTf4inNPYfZWLEvk9oZfSiCpv7j8Ssd8Xuf4VixIvqQsgR3wH7I/FJO1/x0ftD/AGLxYqYOwehaz9RU+07/AHKydnv+3p+jv4lixUn+ogzNrn4m+j/waiKey9WLhn9a/j/snI//2Q==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483768" y="-2115616"/>
            <a:ext cx="5905500" cy="3695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dirty="0"/>
          </a:p>
        </p:txBody>
      </p:sp>
      <p:pic>
        <p:nvPicPr>
          <p:cNvPr id="30733" name="Picture 13" descr="C:\Users\abdo\Pictures\untitled.png8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3212976"/>
            <a:ext cx="2295847" cy="15277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3794" name="Picture 2" descr="C:\Users\abdo\Pictures\images5UA9N9I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6120680" cy="4584603"/>
          </a:xfrm>
          <a:prstGeom prst="rect">
            <a:avLst/>
          </a:prstGeom>
          <a:noFill/>
        </p:spPr>
      </p:pic>
      <p:pic>
        <p:nvPicPr>
          <p:cNvPr id="33795" name="Picture 3" descr="C:\Users\abdo\Pictures\imagesB3N4VG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7450" y="5229200"/>
            <a:ext cx="2876550" cy="1590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However interactions with animals can pose a risk for diseases of animals that can </a:t>
            </a:r>
            <a:r>
              <a:rPr lang="ar-SA" dirty="0" smtClean="0"/>
              <a:t>          </a:t>
            </a:r>
            <a:r>
              <a:rPr lang="en-US" dirty="0" smtClean="0"/>
              <a:t>be transferred to humans, leading to   infection and disease                                                 .                                                         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zoonoses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Definition </a:t>
            </a:r>
          </a:p>
          <a:p>
            <a:pPr algn="l"/>
            <a:r>
              <a:rPr lang="en-US" dirty="0" smtClean="0"/>
              <a:t> </a:t>
            </a:r>
            <a:r>
              <a:rPr lang="en-US" dirty="0"/>
              <a:t>is any disease or infection that is </a:t>
            </a:r>
            <a:r>
              <a:rPr lang="en-US" dirty="0" smtClean="0"/>
              <a:t>a naturally </a:t>
            </a:r>
            <a:r>
              <a:rPr lang="en-US" dirty="0"/>
              <a:t>transmissible from vertebrate </a:t>
            </a:r>
            <a:r>
              <a:rPr lang="en-US" dirty="0" smtClean="0"/>
              <a:t>animal to human 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1746" name="Picture 2" descr="C:\Users\abdo\Pictures\imagesJ2RDEMZ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4662264" cy="407948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Epidemiology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approximately 200 of zoonotic diseases are known to exist </a:t>
            </a:r>
          </a:p>
          <a:p>
            <a:pPr algn="l"/>
            <a:endParaRPr lang="ar-SA" dirty="0"/>
          </a:p>
        </p:txBody>
      </p:sp>
      <p:pic>
        <p:nvPicPr>
          <p:cNvPr id="1026" name="Picture 2" descr="C:\Users\abdo\Pictures\approximate%20global%20distribution%20of%20cysticerc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1008"/>
            <a:ext cx="6463609" cy="254731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Discovery of zoonoses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term "</a:t>
            </a:r>
            <a:r>
              <a:rPr lang="en-US" dirty="0" smtClean="0"/>
              <a:t>zoonoses</a:t>
            </a:r>
            <a:r>
              <a:rPr lang="en-US" dirty="0"/>
              <a:t>" was first coined by Rudolf Virchow, a German physician-scientist who is probably better known as the "father </a:t>
            </a:r>
            <a:r>
              <a:rPr lang="ar-SA" dirty="0" smtClean="0"/>
              <a:t>    </a:t>
            </a:r>
            <a:r>
              <a:rPr lang="en-US" dirty="0" smtClean="0"/>
              <a:t>of </a:t>
            </a:r>
            <a:r>
              <a:rPr lang="en-US" dirty="0"/>
              <a:t>modern </a:t>
            </a:r>
            <a:r>
              <a:rPr lang="en-US" dirty="0" smtClean="0"/>
              <a:t>pathology”                                            </a:t>
            </a:r>
          </a:p>
          <a:p>
            <a:pPr algn="ctr"/>
            <a:r>
              <a:rPr lang="en-US" dirty="0" smtClean="0"/>
              <a:t>.</a:t>
            </a:r>
            <a:endParaRPr lang="ar-SA" dirty="0"/>
          </a:p>
        </p:txBody>
      </p:sp>
      <p:pic>
        <p:nvPicPr>
          <p:cNvPr id="15361" name="Picture 1" descr="C:\Users\abdo\Pictures\images16CXUQQ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429000"/>
            <a:ext cx="3742992" cy="30243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Virchow oversaw some aspects of public health, including examination of meat for human consumption.  One of his major tasks was ensuring that pork was free of the parasite Trichinella, a problem he termed a "zoonoses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Transmission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Transmission occurs when an animal infected with bacteria, viruses, parasites, and fungi comes into contact with humans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228</TotalTime>
  <Words>483</Words>
  <Application>Microsoft Office PowerPoint</Application>
  <PresentationFormat>On-screen Show (4:3)</PresentationFormat>
  <Paragraphs>81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Algerian</vt:lpstr>
      <vt:lpstr>Arial Black</vt:lpstr>
      <vt:lpstr>Consolas</vt:lpstr>
      <vt:lpstr>Corbel</vt:lpstr>
      <vt:lpstr>Tahoma</vt:lpstr>
      <vt:lpstr>Wingdings</vt:lpstr>
      <vt:lpstr>Wingdings 2</vt:lpstr>
      <vt:lpstr>Wingdings 3</vt:lpstr>
      <vt:lpstr>حركة</vt:lpstr>
      <vt:lpstr>By mosab nouraldein </vt:lpstr>
      <vt:lpstr>Introduction </vt:lpstr>
      <vt:lpstr>PowerPoint Presentation</vt:lpstr>
      <vt:lpstr>zoonoses</vt:lpstr>
      <vt:lpstr>PowerPoint Presentation</vt:lpstr>
      <vt:lpstr>Epidemiology </vt:lpstr>
      <vt:lpstr>Discovery of zoonoses</vt:lpstr>
      <vt:lpstr>PowerPoint Presentation</vt:lpstr>
      <vt:lpstr>Transmission </vt:lpstr>
      <vt:lpstr>PowerPoint Presentation</vt:lpstr>
      <vt:lpstr>More susceptible </vt:lpstr>
      <vt:lpstr>Classification of Zoonoses</vt:lpstr>
      <vt:lpstr>PowerPoint Presentation</vt:lpstr>
      <vt:lpstr>PowerPoint Presentation</vt:lpstr>
      <vt:lpstr>PowerPoint Presentation</vt:lpstr>
      <vt:lpstr>PowerPoint Presentation</vt:lpstr>
      <vt:lpstr>Bioweapons</vt:lpstr>
      <vt:lpstr>Reverse zoonoses </vt:lpstr>
      <vt:lpstr>Control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abdo</dc:creator>
  <cp:lastModifiedBy>Mosab Nouraldein</cp:lastModifiedBy>
  <cp:revision>35</cp:revision>
  <dcterms:created xsi:type="dcterms:W3CDTF">2015-05-16T21:35:56Z</dcterms:created>
  <dcterms:modified xsi:type="dcterms:W3CDTF">2018-03-19T06:24:11Z</dcterms:modified>
</cp:coreProperties>
</file>