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1"/>
  </p:sldMasterIdLst>
  <p:sldIdLst>
    <p:sldId id="256" r:id="rId2"/>
    <p:sldId id="275" r:id="rId3"/>
    <p:sldId id="257" r:id="rId4"/>
    <p:sldId id="258" r:id="rId5"/>
    <p:sldId id="259" r:id="rId6"/>
    <p:sldId id="260" r:id="rId7"/>
    <p:sldId id="261" r:id="rId8"/>
    <p:sldId id="262" r:id="rId9"/>
    <p:sldId id="263" r:id="rId10"/>
    <p:sldId id="264" r:id="rId11"/>
    <p:sldId id="265" r:id="rId12"/>
    <p:sldId id="274" r:id="rId13"/>
    <p:sldId id="276" r:id="rId14"/>
    <p:sldId id="277" r:id="rId15"/>
    <p:sldId id="278" r:id="rId16"/>
    <p:sldId id="279" r:id="rId17"/>
    <p:sldId id="280" r:id="rId18"/>
    <p:sldId id="266" r:id="rId19"/>
    <p:sldId id="267" r:id="rId20"/>
    <p:sldId id="268" r:id="rId21"/>
    <p:sldId id="269" r:id="rId22"/>
    <p:sldId id="270" r:id="rId23"/>
    <p:sldId id="271" r:id="rId24"/>
    <p:sldId id="272" r:id="rId25"/>
    <p:sldId id="27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1" d="100"/>
          <a:sy n="51" d="100"/>
        </p:scale>
        <p:origin x="78" y="5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3/18/2018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0382585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6B4A9-1611-4792-9094-5F34BCA07E0B}" type="datetimeFigureOut">
              <a:rPr lang="en-US" smtClean="0"/>
              <a:t>3/18/2018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1199565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3/18/2018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116126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3/18/2018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07880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67004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712588-04B1-427B-82EE-E8DB90309F08}" type="datetimeFigureOut">
              <a:rPr lang="en-US" smtClean="0"/>
              <a:t>3/18/2018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7850074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3/18/2018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509716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3/18/2018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26211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405568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3/18/2018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6902415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183979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3/18/2018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058368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b="1" dirty="0" smtClean="0"/>
              <a:t>Centrifuge </a:t>
            </a:r>
            <a:endParaRPr lang="en-US" sz="6000" b="1" dirty="0"/>
          </a:p>
        </p:txBody>
      </p:sp>
      <p:sp>
        <p:nvSpPr>
          <p:cNvPr id="3" name="Subtitle 2"/>
          <p:cNvSpPr>
            <a:spLocks noGrp="1"/>
          </p:cNvSpPr>
          <p:nvPr>
            <p:ph type="subTitle" idx="1"/>
          </p:nvPr>
        </p:nvSpPr>
        <p:spPr/>
        <p:txBody>
          <a:bodyPr>
            <a:normAutofit/>
          </a:bodyPr>
          <a:lstStyle/>
          <a:p>
            <a:r>
              <a:rPr lang="en-US" sz="2000" dirty="0" smtClean="0"/>
              <a:t>Mosab Nouraldein </a:t>
            </a:r>
            <a:r>
              <a:rPr lang="en-US" sz="2000" dirty="0" smtClean="0"/>
              <a:t>Mohammed</a:t>
            </a:r>
          </a:p>
          <a:p>
            <a:r>
              <a:rPr lang="en-US" sz="2000" dirty="0" smtClean="0"/>
              <a:t>Musab.noor13@gmail.com</a:t>
            </a:r>
            <a:r>
              <a:rPr lang="en-US" sz="2000" dirty="0" smtClean="0"/>
              <a:t> </a:t>
            </a:r>
            <a:endParaRPr lang="en-US" sz="2000" dirty="0"/>
          </a:p>
        </p:txBody>
      </p:sp>
    </p:spTree>
    <p:extLst>
      <p:ext uri="{BB962C8B-B14F-4D97-AF65-F5344CB8AC3E}">
        <p14:creationId xmlns:p14="http://schemas.microsoft.com/office/powerpoint/2010/main" val="17317772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3200" b="1" dirty="0" smtClean="0"/>
              <a:t>Swing-out” head </a:t>
            </a:r>
          </a:p>
          <a:p>
            <a:pPr marL="0" indent="0">
              <a:buNone/>
            </a:pPr>
            <a:r>
              <a:rPr lang="en-US" sz="3200" dirty="0" smtClean="0"/>
              <a:t>The head is designed to swing the tubes out to a horizontal position during centrifuging. This is the type most frequently needed.</a:t>
            </a:r>
          </a:p>
        </p:txBody>
      </p:sp>
    </p:spTree>
    <p:extLst>
      <p:ext uri="{BB962C8B-B14F-4D97-AF65-F5344CB8AC3E}">
        <p14:creationId xmlns:p14="http://schemas.microsoft.com/office/powerpoint/2010/main" val="28234370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3200" b="1" dirty="0"/>
              <a:t>“Angle” head </a:t>
            </a:r>
          </a:p>
          <a:p>
            <a:pPr marL="0" indent="0">
              <a:buNone/>
            </a:pPr>
            <a:r>
              <a:rPr lang="en-US" sz="3200" dirty="0"/>
              <a:t>The “angle” head holds the tubes at an angle of about 45° during centrifuging. It is useful for certain techniques, e.g. agglutination tests in blood-grouping by the </a:t>
            </a:r>
            <a:r>
              <a:rPr lang="en-US" sz="3200" dirty="0" smtClean="0"/>
              <a:t>test tube </a:t>
            </a:r>
            <a:r>
              <a:rPr lang="en-US" sz="3200" dirty="0"/>
              <a:t>method.</a:t>
            </a:r>
          </a:p>
          <a:p>
            <a:endParaRPr lang="en-US" dirty="0"/>
          </a:p>
          <a:p>
            <a:endParaRPr lang="en-US" dirty="0"/>
          </a:p>
        </p:txBody>
      </p:sp>
    </p:spTree>
    <p:extLst>
      <p:ext uri="{BB962C8B-B14F-4D97-AF65-F5344CB8AC3E}">
        <p14:creationId xmlns:p14="http://schemas.microsoft.com/office/powerpoint/2010/main" val="22506962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Centrifuge categories :</a:t>
            </a:r>
            <a:endParaRPr lang="en-US" dirty="0"/>
          </a:p>
        </p:txBody>
      </p:sp>
      <p:sp>
        <p:nvSpPr>
          <p:cNvPr id="3" name="Content Placeholder 2"/>
          <p:cNvSpPr>
            <a:spLocks noGrp="1"/>
          </p:cNvSpPr>
          <p:nvPr>
            <p:ph idx="1"/>
          </p:nvPr>
        </p:nvSpPr>
        <p:spPr/>
        <p:txBody>
          <a:bodyPr>
            <a:normAutofit/>
          </a:bodyPr>
          <a:lstStyle/>
          <a:p>
            <a:r>
              <a:rPr lang="en-US" sz="3200" u="sng" dirty="0" smtClean="0"/>
              <a:t>Benchtop centrifuges :</a:t>
            </a:r>
          </a:p>
          <a:p>
            <a:pPr marL="0" indent="0">
              <a:buNone/>
            </a:pPr>
            <a:r>
              <a:rPr lang="en-US" sz="3200" dirty="0" smtClean="0"/>
              <a:t>Are broad class of centrifuges with maximum speed in RCFs can range from 100-50.000 x g.</a:t>
            </a:r>
          </a:p>
          <a:p>
            <a:pPr marL="0" indent="0">
              <a:buNone/>
            </a:pPr>
            <a:r>
              <a:rPr lang="en-US" sz="3200" dirty="0" smtClean="0"/>
              <a:t>Tubes volumes can range from 1ml to a few liters.  </a:t>
            </a:r>
          </a:p>
          <a:p>
            <a:pPr marL="0" indent="0">
              <a:buNone/>
            </a:pPr>
            <a:endParaRPr lang="en-US" sz="3200" dirty="0"/>
          </a:p>
        </p:txBody>
      </p:sp>
    </p:spTree>
    <p:extLst>
      <p:ext uri="{BB962C8B-B14F-4D97-AF65-F5344CB8AC3E}">
        <p14:creationId xmlns:p14="http://schemas.microsoft.com/office/powerpoint/2010/main" val="20890369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200" b="1" u="sng" dirty="0" smtClean="0"/>
              <a:t>Refrigerated benchtop centrifuges:</a:t>
            </a:r>
          </a:p>
          <a:p>
            <a:pPr marL="0" indent="0">
              <a:buNone/>
            </a:pPr>
            <a:r>
              <a:rPr lang="en-US" sz="3200" dirty="0" smtClean="0"/>
              <a:t>Ideal for centrifugation of samples that may be temperature sensitive , such as live cells or proteins .</a:t>
            </a:r>
          </a:p>
          <a:p>
            <a:pPr marL="0" indent="0">
              <a:buNone/>
            </a:pPr>
            <a:r>
              <a:rPr lang="en-US" sz="3200" dirty="0" smtClean="0"/>
              <a:t>Sample volumes from under 1 ml to few liters.</a:t>
            </a:r>
            <a:r>
              <a:rPr lang="en-US" sz="3200" dirty="0"/>
              <a:t> </a:t>
            </a:r>
            <a:endParaRPr lang="en-US" sz="3200" dirty="0" smtClean="0"/>
          </a:p>
          <a:p>
            <a:pPr marL="0" indent="0">
              <a:buNone/>
            </a:pPr>
            <a:r>
              <a:rPr lang="en-US" sz="3200" dirty="0" smtClean="0"/>
              <a:t>Speed </a:t>
            </a:r>
            <a:r>
              <a:rPr lang="en-US" sz="3200" dirty="0"/>
              <a:t>can reach up to 60.000 x g </a:t>
            </a:r>
          </a:p>
          <a:p>
            <a:pPr marL="0" indent="0">
              <a:buNone/>
            </a:pPr>
            <a:endParaRPr lang="en-US" sz="3200" dirty="0" smtClean="0"/>
          </a:p>
          <a:p>
            <a:pPr marL="0" indent="0">
              <a:buNone/>
            </a:pPr>
            <a:endParaRPr lang="en-US" sz="3200" dirty="0" smtClean="0"/>
          </a:p>
          <a:p>
            <a:pPr marL="0" indent="0">
              <a:buNone/>
            </a:pPr>
            <a:endParaRPr lang="en-US" sz="3200" dirty="0"/>
          </a:p>
        </p:txBody>
      </p:sp>
    </p:spTree>
    <p:extLst>
      <p:ext uri="{BB962C8B-B14F-4D97-AF65-F5344CB8AC3E}">
        <p14:creationId xmlns:p14="http://schemas.microsoft.com/office/powerpoint/2010/main" val="7618906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200" b="1" u="sng" dirty="0" smtClean="0"/>
              <a:t>Clinical benchtop centrifuge </a:t>
            </a:r>
          </a:p>
          <a:p>
            <a:pPr marL="0" indent="0">
              <a:buNone/>
            </a:pPr>
            <a:r>
              <a:rPr lang="en-US" sz="3200" dirty="0" smtClean="0"/>
              <a:t>Low speed centrifuges ideal for the separation of whole blood components , such as red blood cells as well as other body fluids.</a:t>
            </a:r>
          </a:p>
          <a:p>
            <a:pPr marL="0" indent="0">
              <a:buNone/>
            </a:pPr>
            <a:r>
              <a:rPr lang="en-US" sz="3200" dirty="0" smtClean="0"/>
              <a:t>Their speed range between 200-6.000 rpm .</a:t>
            </a:r>
            <a:endParaRPr lang="en-US" sz="3200" dirty="0"/>
          </a:p>
        </p:txBody>
      </p:sp>
    </p:spTree>
    <p:extLst>
      <p:ext uri="{BB962C8B-B14F-4D97-AF65-F5344CB8AC3E}">
        <p14:creationId xmlns:p14="http://schemas.microsoft.com/office/powerpoint/2010/main" val="42395741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200" b="1" u="sng" dirty="0" smtClean="0"/>
              <a:t>Microcentrifuge : </a:t>
            </a:r>
          </a:p>
          <a:p>
            <a:pPr marL="0" indent="0">
              <a:buNone/>
            </a:pPr>
            <a:r>
              <a:rPr lang="en-US" sz="3200" dirty="0" smtClean="0"/>
              <a:t>Used for samples of small volume  1 ml (	PCR tube) , 2 ml ,1.5 ml , 0.5 ml.</a:t>
            </a:r>
          </a:p>
          <a:p>
            <a:pPr marL="0" indent="0">
              <a:buNone/>
            </a:pPr>
            <a:r>
              <a:rPr lang="en-US" sz="3200" dirty="0" smtClean="0"/>
              <a:t>Their speeds up to 16.000 x g .</a:t>
            </a:r>
          </a:p>
          <a:p>
            <a:pPr marL="0" indent="0">
              <a:buNone/>
            </a:pPr>
            <a:endParaRPr lang="en-US" sz="3200" dirty="0"/>
          </a:p>
        </p:txBody>
      </p:sp>
    </p:spTree>
    <p:extLst>
      <p:ext uri="{BB962C8B-B14F-4D97-AF65-F5344CB8AC3E}">
        <p14:creationId xmlns:p14="http://schemas.microsoft.com/office/powerpoint/2010/main" val="18333827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3200" b="1" u="sng" dirty="0" smtClean="0"/>
              <a:t>Vacuum centrifuge / concentrators :</a:t>
            </a:r>
          </a:p>
          <a:p>
            <a:pPr marL="0" indent="0">
              <a:buNone/>
            </a:pPr>
            <a:r>
              <a:rPr lang="en-US" dirty="0" smtClean="0"/>
              <a:t>Use </a:t>
            </a:r>
            <a:r>
              <a:rPr lang="en-US" sz="2800" dirty="0" smtClean="0"/>
              <a:t>vacuum ,centrifugal force , temperature and or gas to remove liquid solvent for the concentration or dessiccation of samples .</a:t>
            </a:r>
          </a:p>
          <a:p>
            <a:pPr marL="0" indent="0">
              <a:buNone/>
            </a:pPr>
            <a:r>
              <a:rPr lang="en-US" sz="2800" dirty="0" smtClean="0"/>
              <a:t>systems. </a:t>
            </a:r>
            <a:endParaRPr lang="en-US" sz="2800" dirty="0"/>
          </a:p>
        </p:txBody>
      </p:sp>
    </p:spTree>
    <p:extLst>
      <p:ext uri="{BB962C8B-B14F-4D97-AF65-F5344CB8AC3E}">
        <p14:creationId xmlns:p14="http://schemas.microsoft.com/office/powerpoint/2010/main" val="9033850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sz="3200" dirty="0"/>
              <a:t>This</a:t>
            </a:r>
            <a:r>
              <a:rPr lang="en-US" dirty="0"/>
              <a:t> </a:t>
            </a:r>
            <a:r>
              <a:rPr lang="en-US" sz="3200" dirty="0"/>
              <a:t>centrifuge is ideal for purification of preparation of samples such as : nucleic acids and proteins . </a:t>
            </a:r>
          </a:p>
          <a:p>
            <a:pPr marL="0" indent="0">
              <a:buNone/>
            </a:pPr>
            <a:r>
              <a:rPr lang="en-US" sz="3200" dirty="0"/>
              <a:t>For evaporation of solvents vacuum centrifuges typically utilize built in </a:t>
            </a:r>
            <a:r>
              <a:rPr lang="en-US" sz="3200" dirty="0" smtClean="0"/>
              <a:t>heating systems .</a:t>
            </a:r>
            <a:endParaRPr lang="en-US" sz="3200" dirty="0"/>
          </a:p>
        </p:txBody>
      </p:sp>
    </p:spTree>
    <p:extLst>
      <p:ext uri="{BB962C8B-B14F-4D97-AF65-F5344CB8AC3E}">
        <p14:creationId xmlns:p14="http://schemas.microsoft.com/office/powerpoint/2010/main" val="39310566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 for use </a:t>
            </a:r>
            <a:endParaRPr lang="en-US" dirty="0"/>
          </a:p>
        </p:txBody>
      </p:sp>
      <p:sp>
        <p:nvSpPr>
          <p:cNvPr id="3" name="Content Placeholder 2"/>
          <p:cNvSpPr>
            <a:spLocks noGrp="1"/>
          </p:cNvSpPr>
          <p:nvPr>
            <p:ph idx="1"/>
          </p:nvPr>
        </p:nvSpPr>
        <p:spPr/>
        <p:txBody>
          <a:bodyPr>
            <a:normAutofit/>
          </a:bodyPr>
          <a:lstStyle/>
          <a:p>
            <a:r>
              <a:rPr lang="en-US" sz="3200" dirty="0" smtClean="0"/>
              <a:t>You should always follow the manufacturer’s instructions when using the centrifuge </a:t>
            </a:r>
            <a:endParaRPr lang="en-US" sz="3200" dirty="0"/>
          </a:p>
        </p:txBody>
      </p:sp>
    </p:spTree>
    <p:extLst>
      <p:ext uri="{BB962C8B-B14F-4D97-AF65-F5344CB8AC3E}">
        <p14:creationId xmlns:p14="http://schemas.microsoft.com/office/powerpoint/2010/main" val="303714481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the centrifuge </a:t>
            </a:r>
            <a:endParaRPr lang="en-US" dirty="0"/>
          </a:p>
        </p:txBody>
      </p:sp>
      <p:sp>
        <p:nvSpPr>
          <p:cNvPr id="3" name="Content Placeholder 2"/>
          <p:cNvSpPr>
            <a:spLocks noGrp="1"/>
          </p:cNvSpPr>
          <p:nvPr>
            <p:ph idx="1"/>
          </p:nvPr>
        </p:nvSpPr>
        <p:spPr/>
        <p:txBody>
          <a:bodyPr>
            <a:normAutofit/>
          </a:bodyPr>
          <a:lstStyle/>
          <a:p>
            <a:r>
              <a:rPr lang="en-US" sz="3200" dirty="0" smtClean="0"/>
              <a:t>The centrifuge must be placed on rubber pads or a mat on a flat level surface  .</a:t>
            </a:r>
            <a:endParaRPr lang="en-US" sz="3200" dirty="0"/>
          </a:p>
        </p:txBody>
      </p:sp>
    </p:spTree>
    <p:extLst>
      <p:ext uri="{BB962C8B-B14F-4D97-AF65-F5344CB8AC3E}">
        <p14:creationId xmlns:p14="http://schemas.microsoft.com/office/powerpoint/2010/main" val="5756786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a:t>
            </a:r>
            <a:endParaRPr lang="en-US" dirty="0"/>
          </a:p>
        </p:txBody>
      </p:sp>
      <p:sp>
        <p:nvSpPr>
          <p:cNvPr id="3" name="Content Placeholder 2"/>
          <p:cNvSpPr>
            <a:spLocks noGrp="1"/>
          </p:cNvSpPr>
          <p:nvPr>
            <p:ph idx="1"/>
          </p:nvPr>
        </p:nvSpPr>
        <p:spPr/>
        <p:txBody>
          <a:bodyPr>
            <a:normAutofit/>
          </a:bodyPr>
          <a:lstStyle/>
          <a:p>
            <a:r>
              <a:rPr lang="en-US" sz="3200" dirty="0" smtClean="0"/>
              <a:t>A centrifuge is a laboratory device that is used for separation of fluids based on density.</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8984" y="3245680"/>
            <a:ext cx="2355018" cy="3025871"/>
          </a:xfrm>
          <a:prstGeom prst="rect">
            <a:avLst/>
          </a:prstGeom>
        </p:spPr>
      </p:pic>
    </p:spTree>
    <p:extLst>
      <p:ext uri="{BB962C8B-B14F-4D97-AF65-F5344CB8AC3E}">
        <p14:creationId xmlns:p14="http://schemas.microsoft.com/office/powerpoint/2010/main" val="15853847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Balancing the tubes </a:t>
            </a:r>
            <a:endParaRPr lang="en-US" dirty="0"/>
          </a:p>
        </p:txBody>
      </p:sp>
      <p:sp>
        <p:nvSpPr>
          <p:cNvPr id="3" name="Content Placeholder 2"/>
          <p:cNvSpPr>
            <a:spLocks noGrp="1"/>
          </p:cNvSpPr>
          <p:nvPr>
            <p:ph idx="1"/>
          </p:nvPr>
        </p:nvSpPr>
        <p:spPr/>
        <p:txBody>
          <a:bodyPr>
            <a:normAutofit/>
          </a:bodyPr>
          <a:lstStyle/>
          <a:p>
            <a:r>
              <a:rPr lang="en-US" sz="3200" dirty="0" smtClean="0"/>
              <a:t>Balance the tubes that are opposite each other by weighing them in their buckets on the open two pan balance </a:t>
            </a:r>
            <a:endParaRPr lang="en-US" sz="3200" dirty="0"/>
          </a:p>
        </p:txBody>
      </p:sp>
    </p:spTree>
    <p:extLst>
      <p:ext uri="{BB962C8B-B14F-4D97-AF65-F5344CB8AC3E}">
        <p14:creationId xmlns:p14="http://schemas.microsoft.com/office/powerpoint/2010/main" val="17179445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Safety precautions</a:t>
            </a:r>
            <a:br>
              <a:rPr lang="en-US" b="1" dirty="0"/>
            </a:br>
            <a:endParaRPr lang="en-US" b="1" dirty="0"/>
          </a:p>
        </p:txBody>
      </p:sp>
      <p:sp>
        <p:nvSpPr>
          <p:cNvPr id="3" name="Content Placeholder 2"/>
          <p:cNvSpPr>
            <a:spLocks noGrp="1"/>
          </p:cNvSpPr>
          <p:nvPr>
            <p:ph idx="1"/>
          </p:nvPr>
        </p:nvSpPr>
        <p:spPr/>
        <p:txBody>
          <a:bodyPr>
            <a:normAutofit/>
          </a:bodyPr>
          <a:lstStyle/>
          <a:p>
            <a:r>
              <a:rPr lang="en-US" sz="3200" dirty="0" smtClean="0"/>
              <a:t> </a:t>
            </a:r>
            <a:r>
              <a:rPr lang="en-US" sz="3200" dirty="0"/>
              <a:t>Check that the tubes are the correct size for the centrifuge. Tubes that are too long or too small may break.</a:t>
            </a:r>
          </a:p>
          <a:p>
            <a:r>
              <a:rPr lang="en-US" sz="3200" dirty="0" smtClean="0"/>
              <a:t> </a:t>
            </a:r>
            <a:r>
              <a:rPr lang="en-US" sz="3200" dirty="0"/>
              <a:t>Fill the tubes to no more than three-quarters full to prevent spillage in the bowl</a:t>
            </a:r>
            <a:r>
              <a:rPr lang="en-US" sz="3200" dirty="0" smtClean="0"/>
              <a:t>.</a:t>
            </a:r>
            <a:endParaRPr lang="en-US" sz="3200" dirty="0"/>
          </a:p>
        </p:txBody>
      </p:sp>
    </p:spTree>
    <p:extLst>
      <p:ext uri="{BB962C8B-B14F-4D97-AF65-F5344CB8AC3E}">
        <p14:creationId xmlns:p14="http://schemas.microsoft.com/office/powerpoint/2010/main" val="42482323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3200" dirty="0" smtClean="0"/>
              <a:t> </a:t>
            </a:r>
            <a:r>
              <a:rPr lang="en-US" sz="3200" dirty="0"/>
              <a:t>Always balance the centrifuge buckets before starting the centrifuge. Failure to do this can cause excessive wear or the centrifuge may move</a:t>
            </a:r>
            <a:r>
              <a:rPr lang="en-US" sz="3200" dirty="0" smtClean="0"/>
              <a:t>.</a:t>
            </a:r>
          </a:p>
          <a:p>
            <a:r>
              <a:rPr lang="en-US" sz="3200" dirty="0" smtClean="0"/>
              <a:t>  </a:t>
            </a:r>
            <a:r>
              <a:rPr lang="en-US" sz="3200" dirty="0"/>
              <a:t>Ensure that the lid is closed before starting the centrifuge.</a:t>
            </a:r>
          </a:p>
          <a:p>
            <a:endParaRPr lang="en-US" sz="3200" dirty="0" smtClean="0"/>
          </a:p>
          <a:p>
            <a:endParaRPr lang="en-US" sz="3200" dirty="0"/>
          </a:p>
          <a:p>
            <a:endParaRPr lang="en-US" dirty="0"/>
          </a:p>
        </p:txBody>
      </p:sp>
    </p:spTree>
    <p:extLst>
      <p:ext uri="{BB962C8B-B14F-4D97-AF65-F5344CB8AC3E}">
        <p14:creationId xmlns:p14="http://schemas.microsoft.com/office/powerpoint/2010/main" val="22475647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3200" dirty="0" smtClean="0"/>
              <a:t> </a:t>
            </a:r>
            <a:r>
              <a:rPr lang="en-US" sz="3200" dirty="0"/>
              <a:t>When starting the centrifuge, gradually increase the speed, turning the knob slowly, until the desired speed is </a:t>
            </a:r>
            <a:r>
              <a:rPr lang="en-US" sz="3200" dirty="0" smtClean="0"/>
              <a:t>reached.</a:t>
            </a:r>
          </a:p>
          <a:p>
            <a:endParaRPr lang="en-US" sz="3200" dirty="0"/>
          </a:p>
          <a:p>
            <a:endParaRPr lang="en-US" dirty="0"/>
          </a:p>
        </p:txBody>
      </p:sp>
    </p:spTree>
    <p:extLst>
      <p:ext uri="{BB962C8B-B14F-4D97-AF65-F5344CB8AC3E}">
        <p14:creationId xmlns:p14="http://schemas.microsoft.com/office/powerpoint/2010/main" val="5850468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3200" dirty="0"/>
              <a:t>Stop the centrifuge gradually </a:t>
            </a:r>
            <a:r>
              <a:rPr lang="en-US" sz="3200" dirty="0" smtClean="0"/>
              <a:t>. </a:t>
            </a:r>
            <a:r>
              <a:rPr lang="en-US" sz="3200" dirty="0"/>
              <a:t>Never try to slow the centrifuge down with your hand.</a:t>
            </a:r>
          </a:p>
          <a:p>
            <a:r>
              <a:rPr lang="en-US" sz="3200" dirty="0" smtClean="0"/>
              <a:t> </a:t>
            </a:r>
            <a:r>
              <a:rPr lang="en-US" sz="3200" dirty="0"/>
              <a:t>Never open the centrifuge until it has </a:t>
            </a:r>
            <a:r>
              <a:rPr lang="en-US" sz="3200" dirty="0" smtClean="0"/>
              <a:t>come to  a complete stop .</a:t>
            </a:r>
            <a:endParaRPr lang="en-US" sz="3200" dirty="0"/>
          </a:p>
        </p:txBody>
      </p:sp>
    </p:spTree>
    <p:extLst>
      <p:ext uri="{BB962C8B-B14F-4D97-AF65-F5344CB8AC3E}">
        <p14:creationId xmlns:p14="http://schemas.microsoft.com/office/powerpoint/2010/main" val="37303255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200" dirty="0" smtClean="0"/>
              <a:t>Remove the tubes slowly and carefully .</a:t>
            </a:r>
            <a:endParaRPr lang="en-US" sz="3200" dirty="0"/>
          </a:p>
        </p:txBody>
      </p:sp>
    </p:spTree>
    <p:extLst>
      <p:ext uri="{BB962C8B-B14F-4D97-AF65-F5344CB8AC3E}">
        <p14:creationId xmlns:p14="http://schemas.microsoft.com/office/powerpoint/2010/main" val="35991285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 </a:t>
            </a:r>
            <a:endParaRPr lang="en-US" dirty="0"/>
          </a:p>
        </p:txBody>
      </p:sp>
      <p:sp>
        <p:nvSpPr>
          <p:cNvPr id="3" name="Content Placeholder 2"/>
          <p:cNvSpPr>
            <a:spLocks noGrp="1"/>
          </p:cNvSpPr>
          <p:nvPr>
            <p:ph idx="1"/>
          </p:nvPr>
        </p:nvSpPr>
        <p:spPr/>
        <p:txBody>
          <a:bodyPr>
            <a:normAutofit/>
          </a:bodyPr>
          <a:lstStyle/>
          <a:p>
            <a:r>
              <a:rPr lang="en-US" sz="3200" dirty="0" smtClean="0"/>
              <a:t>A body is rotated in a circular movement at speed . This creates a force that drives the body away from the center of the circular movement </a:t>
            </a:r>
            <a:endParaRPr lang="en-US" sz="3200" dirty="0"/>
          </a:p>
        </p:txBody>
      </p:sp>
    </p:spTree>
    <p:extLst>
      <p:ext uri="{BB962C8B-B14F-4D97-AF65-F5344CB8AC3E}">
        <p14:creationId xmlns:p14="http://schemas.microsoft.com/office/powerpoint/2010/main" val="401309892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a centrifuge a</a:t>
            </a:r>
            <a:endParaRPr lang="en-US" dirty="0"/>
          </a:p>
        </p:txBody>
      </p:sp>
      <p:sp>
        <p:nvSpPr>
          <p:cNvPr id="3" name="Content Placeholder 2"/>
          <p:cNvSpPr>
            <a:spLocks noGrp="1"/>
          </p:cNvSpPr>
          <p:nvPr>
            <p:ph idx="1"/>
          </p:nvPr>
        </p:nvSpPr>
        <p:spPr/>
        <p:txBody>
          <a:bodyPr>
            <a:normAutofit/>
          </a:bodyPr>
          <a:lstStyle/>
          <a:p>
            <a:r>
              <a:rPr lang="en-US" sz="3200" dirty="0" smtClean="0"/>
              <a:t>A) central shaft (spindle) :  that rotate at high speed </a:t>
            </a:r>
          </a:p>
          <a:p>
            <a:r>
              <a:rPr lang="en-US" sz="3200" dirty="0" smtClean="0"/>
              <a:t>B) a head : fixed to the shaft , with buckets for holding the centrifuge tubes.</a:t>
            </a:r>
          </a:p>
          <a:p>
            <a:r>
              <a:rPr lang="en-US" sz="3200" dirty="0" smtClean="0"/>
              <a:t>C) tubes : containing the liquid to be centrifuged </a:t>
            </a:r>
            <a:endParaRPr lang="en-US" sz="3200" dirty="0"/>
          </a:p>
        </p:txBody>
      </p:sp>
    </p:spTree>
    <p:extLst>
      <p:ext uri="{BB962C8B-B14F-4D97-AF65-F5344CB8AC3E}">
        <p14:creationId xmlns:p14="http://schemas.microsoft.com/office/powerpoint/2010/main" val="86144668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Centrifugation mechanism</a:t>
            </a:r>
            <a:endParaRPr lang="en-US" dirty="0"/>
          </a:p>
        </p:txBody>
      </p:sp>
      <p:sp>
        <p:nvSpPr>
          <p:cNvPr id="3" name="Content Placeholder 2"/>
          <p:cNvSpPr>
            <a:spLocks noGrp="1"/>
          </p:cNvSpPr>
          <p:nvPr>
            <p:ph idx="1"/>
          </p:nvPr>
        </p:nvSpPr>
        <p:spPr/>
        <p:txBody>
          <a:bodyPr>
            <a:normAutofit/>
          </a:bodyPr>
          <a:lstStyle/>
          <a:p>
            <a:r>
              <a:rPr lang="en-US" sz="3200" dirty="0"/>
              <a:t>When the spindle rotates the tubes are subjected to centrifugal force. They swing out to the horizontal and the particles in suspension in the liquids in the tubes are thrown to the bottom of the tubes</a:t>
            </a:r>
            <a:r>
              <a:rPr lang="en-US" sz="3200" dirty="0" smtClean="0"/>
              <a:t>.</a:t>
            </a:r>
            <a:endParaRPr lang="en-US" sz="3200" dirty="0"/>
          </a:p>
        </p:txBody>
      </p:sp>
    </p:spTree>
    <p:extLst>
      <p:ext uri="{BB962C8B-B14F-4D97-AF65-F5344CB8AC3E}">
        <p14:creationId xmlns:p14="http://schemas.microsoft.com/office/powerpoint/2010/main" val="99603798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Centrifugation targets </a:t>
            </a:r>
            <a:endParaRPr lang="en-US" b="1" dirty="0"/>
          </a:p>
        </p:txBody>
      </p:sp>
      <p:sp>
        <p:nvSpPr>
          <p:cNvPr id="3" name="Content Placeholder 2"/>
          <p:cNvSpPr>
            <a:spLocks noGrp="1"/>
          </p:cNvSpPr>
          <p:nvPr>
            <p:ph idx="1"/>
          </p:nvPr>
        </p:nvSpPr>
        <p:spPr/>
        <p:txBody>
          <a:bodyPr>
            <a:normAutofit/>
          </a:bodyPr>
          <a:lstStyle/>
          <a:p>
            <a:r>
              <a:rPr lang="en-US" dirty="0" smtClean="0"/>
              <a:t> </a:t>
            </a:r>
            <a:r>
              <a:rPr lang="en-US" sz="3200" dirty="0"/>
              <a:t>These particles form the centrifuge deposit which can be separated from the supernatant ﬂuid and examined</a:t>
            </a:r>
            <a:r>
              <a:rPr lang="en-US" sz="3200" dirty="0" smtClean="0"/>
              <a:t>.</a:t>
            </a:r>
          </a:p>
          <a:p>
            <a:r>
              <a:rPr lang="en-US" sz="3200" dirty="0" smtClean="0"/>
              <a:t> </a:t>
            </a:r>
            <a:r>
              <a:rPr lang="en-US" sz="3200" dirty="0"/>
              <a:t>The deposit may contain, for example:</a:t>
            </a:r>
          </a:p>
          <a:p>
            <a:r>
              <a:rPr lang="en-US" sz="3200" dirty="0"/>
              <a:t>— blood cells;</a:t>
            </a:r>
          </a:p>
          <a:p>
            <a:r>
              <a:rPr lang="en-US" sz="3200" dirty="0"/>
              <a:t>— parasite eggs (in diluted stools);</a:t>
            </a:r>
          </a:p>
          <a:p>
            <a:r>
              <a:rPr lang="en-US" sz="3200" dirty="0"/>
              <a:t>— cells from the urinary tract </a:t>
            </a:r>
            <a:r>
              <a:rPr lang="en-US" sz="3200" dirty="0" smtClean="0"/>
              <a:t>( in urine) .</a:t>
            </a:r>
            <a:endParaRPr lang="en-US" sz="3200" dirty="0"/>
          </a:p>
        </p:txBody>
      </p:sp>
    </p:spTree>
    <p:extLst>
      <p:ext uri="{BB962C8B-B14F-4D97-AF65-F5344CB8AC3E}">
        <p14:creationId xmlns:p14="http://schemas.microsoft.com/office/powerpoint/2010/main" val="40188614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centrifuge </a:t>
            </a:r>
            <a:endParaRPr lang="en-US" b="1" dirty="0"/>
          </a:p>
        </p:txBody>
      </p:sp>
      <p:sp>
        <p:nvSpPr>
          <p:cNvPr id="3" name="Content Placeholder 2"/>
          <p:cNvSpPr>
            <a:spLocks noGrp="1"/>
          </p:cNvSpPr>
          <p:nvPr>
            <p:ph idx="1"/>
          </p:nvPr>
        </p:nvSpPr>
        <p:spPr/>
        <p:txBody>
          <a:bodyPr>
            <a:normAutofit/>
          </a:bodyPr>
          <a:lstStyle/>
          <a:p>
            <a:r>
              <a:rPr lang="en-US" sz="3200" b="1" dirty="0" smtClean="0"/>
              <a:t>Hand operated centrifuge :</a:t>
            </a:r>
          </a:p>
          <a:p>
            <a:pPr marL="0" indent="0">
              <a:buNone/>
            </a:pPr>
            <a:r>
              <a:rPr lang="en-US" sz="3200" dirty="0" smtClean="0"/>
              <a:t>This is operated manually by turning a handle ,It takes two or four tubes .</a:t>
            </a:r>
          </a:p>
          <a:p>
            <a:pPr marL="0" indent="0">
              <a:buNone/>
            </a:pPr>
            <a:r>
              <a:rPr lang="en-US" sz="3200" dirty="0" smtClean="0"/>
              <a:t>The hand –operated centrifuge can be used :</a:t>
            </a:r>
          </a:p>
          <a:p>
            <a:pPr marL="0" indent="0">
              <a:buNone/>
            </a:pPr>
            <a:r>
              <a:rPr lang="en-US" sz="3200" dirty="0" smtClean="0"/>
              <a:t>-To examine urinary deposits</a:t>
            </a:r>
          </a:p>
          <a:p>
            <a:pPr marL="0" indent="0">
              <a:buNone/>
            </a:pPr>
            <a:r>
              <a:rPr lang="en-US" sz="3200" dirty="0" smtClean="0"/>
              <a:t>- To concentrate certain parasites in stools</a:t>
            </a:r>
            <a:endParaRPr lang="en-US" sz="3200" dirty="0"/>
          </a:p>
        </p:txBody>
      </p:sp>
    </p:spTree>
    <p:extLst>
      <p:ext uri="{BB962C8B-B14F-4D97-AF65-F5344CB8AC3E}">
        <p14:creationId xmlns:p14="http://schemas.microsoft.com/office/powerpoint/2010/main" val="18181051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3200" dirty="0" smtClean="0"/>
              <a:t>The speed is insufficient for satisfactory separation of erythrocytes from plasma in blood </a:t>
            </a:r>
            <a:endParaRPr lang="en-US" sz="3200" dirty="0"/>
          </a:p>
        </p:txBody>
      </p:sp>
    </p:spTree>
    <p:extLst>
      <p:ext uri="{BB962C8B-B14F-4D97-AF65-F5344CB8AC3E}">
        <p14:creationId xmlns:p14="http://schemas.microsoft.com/office/powerpoint/2010/main" val="4027307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200" b="1" dirty="0" smtClean="0"/>
              <a:t>Electric centrifuge:</a:t>
            </a:r>
          </a:p>
          <a:p>
            <a:pPr marL="0" indent="0">
              <a:buNone/>
            </a:pPr>
            <a:r>
              <a:rPr lang="en-US" sz="3200" dirty="0"/>
              <a:t>Electric centrifuges are more accurate than hand-operated centrifuges and should be used whenever possible. Electric centrifuges are used with two types of head — the “swing-out” head and the “angle” </a:t>
            </a:r>
            <a:r>
              <a:rPr lang="en-US" sz="3200" dirty="0" smtClean="0"/>
              <a:t>head .</a:t>
            </a:r>
            <a:endParaRPr lang="en-US" sz="3200" dirty="0"/>
          </a:p>
        </p:txBody>
      </p:sp>
    </p:spTree>
    <p:extLst>
      <p:ext uri="{BB962C8B-B14F-4D97-AF65-F5344CB8AC3E}">
        <p14:creationId xmlns:p14="http://schemas.microsoft.com/office/powerpoint/2010/main" val="15834870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170</TotalTime>
  <Words>730</Words>
  <Application>Microsoft Office PowerPoint</Application>
  <PresentationFormat>Widescreen</PresentationFormat>
  <Paragraphs>68</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Centrifuge </vt:lpstr>
      <vt:lpstr>Definition </vt:lpstr>
      <vt:lpstr>Principle </vt:lpstr>
      <vt:lpstr>Components of a centrifuge a</vt:lpstr>
      <vt:lpstr>Centrifugation mechanism</vt:lpstr>
      <vt:lpstr>Centrifugation targets </vt:lpstr>
      <vt:lpstr>Types of centrifuge </vt:lpstr>
      <vt:lpstr>PowerPoint Presentation</vt:lpstr>
      <vt:lpstr>PowerPoint Presentation</vt:lpstr>
      <vt:lpstr>PowerPoint Presentation</vt:lpstr>
      <vt:lpstr>PowerPoint Presentation</vt:lpstr>
      <vt:lpstr>Centrifuge categories :</vt:lpstr>
      <vt:lpstr>PowerPoint Presentation</vt:lpstr>
      <vt:lpstr>PowerPoint Presentation</vt:lpstr>
      <vt:lpstr>PowerPoint Presentation</vt:lpstr>
      <vt:lpstr>PowerPoint Presentation</vt:lpstr>
      <vt:lpstr>PowerPoint Presentation</vt:lpstr>
      <vt:lpstr>Instruction for use </vt:lpstr>
      <vt:lpstr>Installing the centrifuge </vt:lpstr>
      <vt:lpstr>Balancing the tubes </vt:lpstr>
      <vt:lpstr>Safety precautions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Centrifuge</dc:title>
  <dc:creator>Mosab Nouraldein</dc:creator>
  <cp:lastModifiedBy>Mosab Nouraldein</cp:lastModifiedBy>
  <cp:revision>23</cp:revision>
  <dcterms:created xsi:type="dcterms:W3CDTF">2017-04-30T16:18:19Z</dcterms:created>
  <dcterms:modified xsi:type="dcterms:W3CDTF">2018-03-19T03:49:29Z</dcterms:modified>
</cp:coreProperties>
</file>