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7" r:id="rId8"/>
    <p:sldId id="262" r:id="rId9"/>
    <p:sldId id="265" r:id="rId10"/>
    <p:sldId id="263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7AFFB9B-9FB8-469E-96F9-4D32314110B6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245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72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285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294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71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11478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11484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033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123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989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236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03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02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478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46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86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728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BB1C6-BF8F-4481-8AB2-603A1C8A906A}" type="datetimeFigureOut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4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Trichomonas vaginalis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31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Preterm delivery </a:t>
            </a:r>
          </a:p>
          <a:p>
            <a:r>
              <a:rPr lang="en-US" dirty="0" smtClean="0"/>
              <a:t>Low birth weight </a:t>
            </a:r>
          </a:p>
          <a:p>
            <a:r>
              <a:rPr lang="en-US" dirty="0" smtClean="0"/>
              <a:t>Infertility </a:t>
            </a:r>
          </a:p>
          <a:p>
            <a:r>
              <a:rPr lang="en-US" dirty="0" smtClean="0"/>
              <a:t>Predisposing factor to :</a:t>
            </a:r>
          </a:p>
          <a:p>
            <a:pPr marL="0" indent="0">
              <a:buNone/>
            </a:pPr>
            <a:r>
              <a:rPr lang="en-US" dirty="0" smtClean="0"/>
              <a:t>Cervical cancer </a:t>
            </a:r>
          </a:p>
          <a:p>
            <a:pPr marL="0" indent="0">
              <a:buNone/>
            </a:pPr>
            <a:r>
              <a:rPr lang="en-US" dirty="0" smtClean="0"/>
              <a:t>Prostate cancer </a:t>
            </a:r>
          </a:p>
          <a:p>
            <a:pPr marL="0" indent="0">
              <a:buNone/>
            </a:pPr>
            <a:r>
              <a:rPr lang="en-US" dirty="0" smtClean="0"/>
              <a:t>HIV infection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33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Virulence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Cysteine protease </a:t>
            </a:r>
          </a:p>
          <a:p>
            <a:r>
              <a:rPr lang="en-US" dirty="0" smtClean="0"/>
              <a:t>Adhesins </a:t>
            </a:r>
          </a:p>
          <a:p>
            <a:r>
              <a:rPr lang="en-US" dirty="0" smtClean="0"/>
              <a:t>Microtubules </a:t>
            </a:r>
          </a:p>
          <a:p>
            <a:r>
              <a:rPr lang="en-US" dirty="0" smtClean="0"/>
              <a:t>Microfilaments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246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Immunity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Innate immunity : </a:t>
            </a:r>
          </a:p>
          <a:p>
            <a:pPr marL="0" indent="0">
              <a:buNone/>
            </a:pPr>
            <a:r>
              <a:rPr lang="en-US" dirty="0" smtClean="0"/>
              <a:t>Complement system:</a:t>
            </a:r>
          </a:p>
          <a:p>
            <a:pPr marL="0" indent="0">
              <a:buNone/>
            </a:pPr>
            <a:r>
              <a:rPr lang="en-US" dirty="0" smtClean="0"/>
              <a:t> T.vaginalis activate the alternative pathway of complement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602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Acquired immunity :</a:t>
            </a:r>
          </a:p>
          <a:p>
            <a:pPr marL="0" indent="0">
              <a:buNone/>
            </a:pPr>
            <a:r>
              <a:rPr lang="en-US" dirty="0" smtClean="0"/>
              <a:t>Cellular :</a:t>
            </a:r>
          </a:p>
          <a:p>
            <a:pPr marL="0" indent="0">
              <a:buNone/>
            </a:pPr>
            <a:r>
              <a:rPr lang="en-US" dirty="0" smtClean="0"/>
              <a:t>Cytotoxic T.cells 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117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Humoral :</a:t>
            </a:r>
          </a:p>
          <a:p>
            <a:pPr marL="0" indent="0">
              <a:buNone/>
            </a:pPr>
            <a:r>
              <a:rPr lang="en-US" dirty="0" smtClean="0"/>
              <a:t>Secretory IgA</a:t>
            </a:r>
          </a:p>
          <a:p>
            <a:pPr marL="0" indent="0">
              <a:buNone/>
            </a:pPr>
            <a:r>
              <a:rPr lang="en-US" dirty="0" smtClean="0"/>
              <a:t>IgG</a:t>
            </a:r>
          </a:p>
          <a:p>
            <a:pPr marL="0" indent="0">
              <a:buNone/>
            </a:pPr>
            <a:r>
              <a:rPr lang="en-US" dirty="0" smtClean="0"/>
              <a:t>IgM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812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EVASION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Cysteine protease degrade C3 portion of complement on trichomanad surface , then the organism is protected against lytic effects of complements </a:t>
            </a:r>
          </a:p>
          <a:p>
            <a:r>
              <a:rPr lang="en-US" dirty="0" smtClean="0"/>
              <a:t>Cysteine protease also degrade IgA, IgG &amp; IgM antibodies </a:t>
            </a:r>
          </a:p>
          <a:p>
            <a:r>
              <a:rPr lang="en-US" dirty="0" smtClean="0"/>
              <a:t>Also T.vaginalis secretes highly immunogenic soluble antigens and these may neutralize antibodies or cytotoxic T.cells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326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Trichomonas vaginalis is able to become invisible to the immune system by coating its surface with host plasma proteins .</a:t>
            </a:r>
          </a:p>
          <a:p>
            <a:r>
              <a:rPr lang="en-US" dirty="0" smtClean="0"/>
              <a:t>Also Trichomonas vaginalis has a character of antigenic variation , that enable it to evade immune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992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Serological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ELISA </a:t>
            </a:r>
          </a:p>
          <a:p>
            <a:r>
              <a:rPr lang="en-US" dirty="0" smtClean="0"/>
              <a:t>Immunobloting technique </a:t>
            </a:r>
          </a:p>
          <a:p>
            <a:r>
              <a:rPr lang="en-US" dirty="0" smtClean="0"/>
              <a:t>Complement fixation technique</a:t>
            </a:r>
          </a:p>
          <a:p>
            <a:r>
              <a:rPr lang="en-US" dirty="0" smtClean="0"/>
              <a:t>Indirect haemagglutination technique</a:t>
            </a:r>
          </a:p>
          <a:p>
            <a:r>
              <a:rPr lang="en-US" dirty="0" smtClean="0"/>
              <a:t>Trichomonas rapid test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889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 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3" y="2846231"/>
            <a:ext cx="10179674" cy="3155323"/>
          </a:xfrm>
        </p:spPr>
      </p:pic>
    </p:spTree>
    <p:extLst>
      <p:ext uri="{BB962C8B-B14F-4D97-AF65-F5344CB8AC3E}">
        <p14:creationId xmlns:p14="http://schemas.microsoft.com/office/powerpoint/2010/main" val="3815566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Trichomonas vaginalis is a sexually transmitted extracellular anaerobic  flagellated  protozoan parasite that live in the female lower reproductive tract and the male urethra .</a:t>
            </a:r>
          </a:p>
        </p:txBody>
      </p:sp>
    </p:spTree>
    <p:extLst>
      <p:ext uri="{BB962C8B-B14F-4D97-AF65-F5344CB8AC3E}">
        <p14:creationId xmlns:p14="http://schemas.microsoft.com/office/powerpoint/2010/main" val="3431050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Alphred  Donne (1836) , described Trichomonas vaginalis in human vaginal discharge .</a:t>
            </a:r>
          </a:p>
          <a:p>
            <a:r>
              <a:rPr lang="en-US" dirty="0" smtClean="0"/>
              <a:t>It was regarded as harmless inhabitant of the vagina for 80 years until linked to vaginitis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806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wide .</a:t>
            </a:r>
          </a:p>
          <a:p>
            <a:r>
              <a:rPr lang="en-US" dirty="0" smtClean="0"/>
              <a:t>More than 160 million people worldwide are annually infected by this protozoan parasite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972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 of infection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Sexually transmitted infection 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867" y="2989484"/>
            <a:ext cx="2974293" cy="288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135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19" y="2557463"/>
            <a:ext cx="10071279" cy="3317875"/>
          </a:xfrm>
        </p:spPr>
      </p:pic>
    </p:spTree>
    <p:extLst>
      <p:ext uri="{BB962C8B-B14F-4D97-AF65-F5344CB8AC3E}">
        <p14:creationId xmlns:p14="http://schemas.microsoft.com/office/powerpoint/2010/main" val="93408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毛滴虫（电镜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552" y="1341438"/>
            <a:ext cx="4344511" cy="4716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4367213" y="1341438"/>
            <a:ext cx="2736850" cy="457200"/>
          </a:xfrm>
          <a:prstGeom prst="wedgeRectCallout">
            <a:avLst>
              <a:gd name="adj1" fmla="val -54755"/>
              <a:gd name="adj2" fmla="val 273958"/>
            </a:avLst>
          </a:prstGeom>
          <a:solidFill>
            <a:srgbClr val="CBF0FD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zh-CN" sz="20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Four anterior flagella</a:t>
            </a:r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6456363" y="5300663"/>
            <a:ext cx="3581400" cy="1079500"/>
          </a:xfrm>
          <a:prstGeom prst="wedgeRoundRectCallout">
            <a:avLst>
              <a:gd name="adj1" fmla="val -57935"/>
              <a:gd name="adj2" fmla="val -152204"/>
              <a:gd name="adj3" fmla="val 16667"/>
            </a:avLst>
          </a:prstGeom>
          <a:solidFill>
            <a:srgbClr val="CBF0FD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20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The single lateral flagellum (the  undulating membrane (</a:t>
            </a:r>
            <a:r>
              <a:rPr lang="zh-CN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波动膜）</a:t>
            </a:r>
          </a:p>
        </p:txBody>
      </p:sp>
    </p:spTree>
    <p:extLst>
      <p:ext uri="{BB962C8B-B14F-4D97-AF65-F5344CB8AC3E}">
        <p14:creationId xmlns:p14="http://schemas.microsoft.com/office/powerpoint/2010/main" val="98160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 autoUpdateAnimBg="0"/>
      <p:bldP spid="44036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 may be Asymptomatic </a:t>
            </a:r>
            <a:endParaRPr lang="en-US" dirty="0"/>
          </a:p>
          <a:p>
            <a:r>
              <a:rPr lang="en-US" dirty="0" smtClean="0"/>
              <a:t>Vaginitis accompany with frothy greenish vaginal discharge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Abdominal pain</a:t>
            </a:r>
          </a:p>
          <a:p>
            <a:r>
              <a:rPr lang="en-US" dirty="0" smtClean="0"/>
              <a:t>Dysuria  </a:t>
            </a:r>
          </a:p>
          <a:p>
            <a:r>
              <a:rPr lang="en-US" dirty="0" smtClean="0"/>
              <a:t> asymptomatic Urethritis &amp; prostatitis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871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Trichomonas vaginalis has been detected in 66-77% of the male partners of infected women , and of those men , about 70% were asymptomatic .</a:t>
            </a:r>
          </a:p>
          <a:p>
            <a:r>
              <a:rPr lang="en-US" dirty="0" smtClean="0"/>
              <a:t>In men the infection although usually self limiting and often  asymptomatic , is associate with reduced sperm function and infertility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8743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101</TotalTime>
  <Words>328</Words>
  <Application>Microsoft Office PowerPoint</Application>
  <PresentationFormat>Widescreen</PresentationFormat>
  <Paragraphs>59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方正舒体</vt:lpstr>
      <vt:lpstr>Garamond</vt:lpstr>
      <vt:lpstr>Tahoma</vt:lpstr>
      <vt:lpstr>Organic</vt:lpstr>
      <vt:lpstr>Trichomonas vaginalis </vt:lpstr>
      <vt:lpstr>PowerPoint Presentation</vt:lpstr>
      <vt:lpstr>PowerPoint Presentation</vt:lpstr>
      <vt:lpstr>Distribution </vt:lpstr>
      <vt:lpstr>Mechanism of infection   </vt:lpstr>
      <vt:lpstr>Life cycle </vt:lpstr>
      <vt:lpstr>PowerPoint Presentation</vt:lpstr>
      <vt:lpstr>Clinical features </vt:lpstr>
      <vt:lpstr>PowerPoint Presentation</vt:lpstr>
      <vt:lpstr>Complication </vt:lpstr>
      <vt:lpstr>Virulence factors</vt:lpstr>
      <vt:lpstr>Immunity </vt:lpstr>
      <vt:lpstr>PowerPoint Presentation</vt:lpstr>
      <vt:lpstr>PowerPoint Presentation</vt:lpstr>
      <vt:lpstr>EVASION MECHANISMS</vt:lpstr>
      <vt:lpstr>PowerPoint Presentation</vt:lpstr>
      <vt:lpstr>Serological diagnosis </vt:lpstr>
      <vt:lpstr>Thank you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Trichomonas vaginalis</dc:title>
  <dc:creator>Mosab Nouraldein</dc:creator>
  <cp:lastModifiedBy>Mosab Nouraldein</cp:lastModifiedBy>
  <cp:revision>12</cp:revision>
  <dcterms:created xsi:type="dcterms:W3CDTF">2017-04-23T21:07:50Z</dcterms:created>
  <dcterms:modified xsi:type="dcterms:W3CDTF">2017-04-23T22:49:26Z</dcterms:modified>
</cp:coreProperties>
</file>