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AU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B4278-FDC8-447B-8FF4-621465A51590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89487-DC71-4B53-824F-7DAE00B0C25B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B4278-FDC8-447B-8FF4-621465A51590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89487-DC71-4B53-824F-7DAE00B0C25B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B4278-FDC8-447B-8FF4-621465A51590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89487-DC71-4B53-824F-7DAE00B0C25B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B4278-FDC8-447B-8FF4-621465A51590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89487-DC71-4B53-824F-7DAE00B0C25B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B4278-FDC8-447B-8FF4-621465A51590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89487-DC71-4B53-824F-7DAE00B0C25B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B4278-FDC8-447B-8FF4-621465A51590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89487-DC71-4B53-824F-7DAE00B0C25B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B4278-FDC8-447B-8FF4-621465A51590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89487-DC71-4B53-824F-7DAE00B0C25B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B4278-FDC8-447B-8FF4-621465A51590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89487-DC71-4B53-824F-7DAE00B0C25B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B4278-FDC8-447B-8FF4-621465A51590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89487-DC71-4B53-824F-7DAE00B0C25B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B4278-FDC8-447B-8FF4-621465A51590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89487-DC71-4B53-824F-7DAE00B0C25B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B4278-FDC8-447B-8FF4-621465A51590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89487-DC71-4B53-824F-7DAE00B0C25B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8B4278-FDC8-447B-8FF4-621465A51590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989487-DC71-4B53-824F-7DAE00B0C25B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solidFill>
            <a:srgbClr val="7030A0"/>
          </a:solidFill>
        </p:spPr>
        <p:txBody>
          <a:bodyPr/>
          <a:lstStyle/>
          <a:p>
            <a:r>
              <a:rPr lang="en-AU" b="1" dirty="0">
                <a:solidFill>
                  <a:srgbClr val="FFFF00"/>
                </a:solidFill>
                <a:latin typeface="Bell MT" pitchFamily="18" charset="0"/>
              </a:rPr>
              <a:t>BORDETELLA</a:t>
            </a:r>
            <a:endParaRPr lang="en-AU" dirty="0">
              <a:solidFill>
                <a:srgbClr val="FFFF00"/>
              </a:solidFill>
              <a:latin typeface="Bell MT" pitchFamily="18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b="1" dirty="0">
                <a:latin typeface="Bell MT" pitchFamily="18" charset="0"/>
              </a:rPr>
              <a:t>Genus Features</a:t>
            </a:r>
          </a:p>
          <a:p>
            <a:r>
              <a:rPr lang="en-AU" dirty="0" smtClean="0">
                <a:latin typeface="Bell MT" pitchFamily="18" charset="0"/>
              </a:rPr>
              <a:t> </a:t>
            </a:r>
            <a:r>
              <a:rPr lang="en-AU" dirty="0">
                <a:latin typeface="Bell MT" pitchFamily="18" charset="0"/>
              </a:rPr>
              <a:t>Gram-negative small </a:t>
            </a:r>
            <a:r>
              <a:rPr lang="en-AU" dirty="0" smtClean="0">
                <a:latin typeface="Bell MT" pitchFamily="18" charset="0"/>
              </a:rPr>
              <a:t>rods.</a:t>
            </a:r>
            <a:endParaRPr lang="en-AU" dirty="0">
              <a:latin typeface="Bell MT" pitchFamily="18" charset="0"/>
            </a:endParaRPr>
          </a:p>
          <a:p>
            <a:r>
              <a:rPr lang="en-AU" dirty="0" smtClean="0">
                <a:latin typeface="Bell MT" pitchFamily="18" charset="0"/>
              </a:rPr>
              <a:t>Strict aerobes.</a:t>
            </a:r>
          </a:p>
          <a:p>
            <a:r>
              <a:rPr lang="en-AU" dirty="0">
                <a:latin typeface="Bell MT" pitchFamily="18" charset="0"/>
              </a:rPr>
              <a:t>Species of Medical Importance: </a:t>
            </a:r>
            <a:r>
              <a:rPr lang="en-AU" dirty="0" err="1">
                <a:latin typeface="Bell MT" pitchFamily="18" charset="0"/>
              </a:rPr>
              <a:t>Bordetella</a:t>
            </a:r>
            <a:r>
              <a:rPr lang="en-AU" dirty="0">
                <a:latin typeface="Bell MT" pitchFamily="18" charset="0"/>
              </a:rPr>
              <a:t> </a:t>
            </a:r>
            <a:r>
              <a:rPr lang="en-AU" dirty="0" err="1" smtClean="0">
                <a:latin typeface="Bell MT" pitchFamily="18" charset="0"/>
              </a:rPr>
              <a:t>pertussis</a:t>
            </a:r>
            <a:r>
              <a:rPr lang="en-AU" dirty="0" smtClean="0">
                <a:latin typeface="Bell MT" pitchFamily="18" charset="0"/>
              </a:rPr>
              <a:t>.</a:t>
            </a:r>
            <a:endParaRPr lang="en-AU" dirty="0"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rgbClr val="7030A0"/>
          </a:solidFill>
        </p:spPr>
        <p:txBody>
          <a:bodyPr/>
          <a:lstStyle/>
          <a:p>
            <a:r>
              <a:rPr lang="en-AU" b="1" dirty="0" err="1">
                <a:solidFill>
                  <a:srgbClr val="FFFF00"/>
                </a:solidFill>
                <a:latin typeface="Bell MT" pitchFamily="18" charset="0"/>
              </a:rPr>
              <a:t>Bordetella</a:t>
            </a:r>
            <a:r>
              <a:rPr lang="en-AU" b="1" dirty="0">
                <a:solidFill>
                  <a:srgbClr val="FFFF00"/>
                </a:solidFill>
                <a:latin typeface="Bell MT" pitchFamily="18" charset="0"/>
              </a:rPr>
              <a:t> </a:t>
            </a:r>
            <a:r>
              <a:rPr lang="en-AU" b="1" dirty="0" err="1">
                <a:solidFill>
                  <a:srgbClr val="FFFF00"/>
                </a:solidFill>
                <a:latin typeface="Bell MT" pitchFamily="18" charset="0"/>
              </a:rPr>
              <a:t>pertussis</a:t>
            </a:r>
            <a:endParaRPr lang="en-AU" dirty="0">
              <a:solidFill>
                <a:srgbClr val="FFFF00"/>
              </a:solidFill>
              <a:latin typeface="Bell MT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b="1" dirty="0">
                <a:latin typeface="Bell MT" pitchFamily="18" charset="0"/>
              </a:rPr>
              <a:t>Distinguishing Features</a:t>
            </a:r>
            <a:r>
              <a:rPr lang="en-AU" dirty="0" smtClean="0">
                <a:latin typeface="Bell MT" pitchFamily="18" charset="0"/>
              </a:rPr>
              <a:t>:</a:t>
            </a:r>
          </a:p>
          <a:p>
            <a:r>
              <a:rPr lang="en-AU" dirty="0">
                <a:latin typeface="Bell MT" pitchFamily="18" charset="0"/>
              </a:rPr>
              <a:t>small gram-negative, aerobic rods; </a:t>
            </a:r>
            <a:r>
              <a:rPr lang="en-AU" dirty="0" smtClean="0">
                <a:latin typeface="Bell MT" pitchFamily="18" charset="0"/>
              </a:rPr>
              <a:t>encapsulated organism.</a:t>
            </a:r>
          </a:p>
          <a:p>
            <a:r>
              <a:rPr lang="en-AU" dirty="0">
                <a:latin typeface="Bell MT" pitchFamily="18" charset="0"/>
              </a:rPr>
              <a:t>Reservoir: human (vaccinated)</a:t>
            </a:r>
          </a:p>
          <a:p>
            <a:r>
              <a:rPr lang="en-AU" dirty="0">
                <a:latin typeface="Bell MT" pitchFamily="18" charset="0"/>
              </a:rPr>
              <a:t>Transmission: respiratory droplets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rgbClr val="7030A0"/>
          </a:solidFill>
        </p:spPr>
        <p:txBody>
          <a:bodyPr/>
          <a:lstStyle/>
          <a:p>
            <a:r>
              <a:rPr lang="en-AU" b="1" dirty="0">
                <a:solidFill>
                  <a:srgbClr val="FFFF00"/>
                </a:solidFill>
                <a:latin typeface="Bell MT" pitchFamily="18" charset="0"/>
              </a:rPr>
              <a:t>Pathogenesis</a:t>
            </a:r>
            <a:endParaRPr lang="en-AU" dirty="0">
              <a:solidFill>
                <a:srgbClr val="FFFF00"/>
              </a:solidFill>
              <a:latin typeface="Bell MT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b="1" dirty="0">
                <a:latin typeface="Bell MT" pitchFamily="18" charset="0"/>
              </a:rPr>
              <a:t>B. </a:t>
            </a:r>
            <a:r>
              <a:rPr lang="en-AU" b="1" dirty="0" err="1">
                <a:latin typeface="Bell MT" pitchFamily="18" charset="0"/>
              </a:rPr>
              <a:t>pertussis</a:t>
            </a:r>
            <a:r>
              <a:rPr lang="en-AU" b="1" dirty="0">
                <a:latin typeface="Bell MT" pitchFamily="18" charset="0"/>
              </a:rPr>
              <a:t> is mucosal surface </a:t>
            </a:r>
            <a:r>
              <a:rPr lang="en-AU" b="1" dirty="0" smtClean="0">
                <a:latin typeface="Bell MT" pitchFamily="18" charset="0"/>
              </a:rPr>
              <a:t>pathogen: </a:t>
            </a:r>
          </a:p>
          <a:p>
            <a:r>
              <a:rPr lang="en-AU" b="1" dirty="0">
                <a:latin typeface="Bell MT" pitchFamily="18" charset="0"/>
              </a:rPr>
              <a:t>Attachment</a:t>
            </a:r>
            <a:r>
              <a:rPr lang="en-AU" dirty="0">
                <a:latin typeface="Bell MT" pitchFamily="18" charset="0"/>
              </a:rPr>
              <a:t> to nasopharyngeal ciliated epithelial cells is via </a:t>
            </a:r>
            <a:r>
              <a:rPr lang="en-AU" dirty="0" smtClean="0">
                <a:latin typeface="Bell MT" pitchFamily="18" charset="0"/>
              </a:rPr>
              <a:t>filamentous </a:t>
            </a:r>
            <a:r>
              <a:rPr lang="en-AU" dirty="0" err="1" smtClean="0">
                <a:latin typeface="Bell MT" pitchFamily="18" charset="0"/>
              </a:rPr>
              <a:t>hemagglutinin</a:t>
            </a:r>
            <a:r>
              <a:rPr lang="en-AU" dirty="0">
                <a:latin typeface="Bell MT" pitchFamily="18" charset="0"/>
              </a:rPr>
              <a:t>; </a:t>
            </a:r>
            <a:r>
              <a:rPr lang="en-AU" dirty="0" err="1">
                <a:latin typeface="Bell MT" pitchFamily="18" charset="0"/>
              </a:rPr>
              <a:t>pertussis</a:t>
            </a:r>
            <a:r>
              <a:rPr lang="en-AU" dirty="0">
                <a:latin typeface="Bell MT" pitchFamily="18" charset="0"/>
              </a:rPr>
              <a:t> toxin (on outer membrane) aids </a:t>
            </a:r>
            <a:r>
              <a:rPr lang="en-AU" dirty="0" smtClean="0">
                <a:latin typeface="Bell MT" pitchFamily="18" charset="0"/>
              </a:rPr>
              <a:t>in attachment.</a:t>
            </a:r>
          </a:p>
          <a:p>
            <a:endParaRPr lang="en-AU" dirty="0"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b="1" dirty="0">
                <a:latin typeface="Bell MT" pitchFamily="18" charset="0"/>
              </a:rPr>
              <a:t>Toxins damage respiratory epithelium.</a:t>
            </a:r>
          </a:p>
          <a:p>
            <a:r>
              <a:rPr lang="en-AU" dirty="0" smtClean="0"/>
              <a:t> </a:t>
            </a:r>
            <a:r>
              <a:rPr lang="en-AU" dirty="0" err="1">
                <a:latin typeface="Baskerville Old Face" pitchFamily="18" charset="0"/>
              </a:rPr>
              <a:t>Adenylate</a:t>
            </a:r>
            <a:r>
              <a:rPr lang="en-AU" dirty="0">
                <a:latin typeface="Baskerville Old Face" pitchFamily="18" charset="0"/>
              </a:rPr>
              <a:t> </a:t>
            </a:r>
            <a:r>
              <a:rPr lang="en-AU" dirty="0" err="1">
                <a:latin typeface="Baskerville Old Face" pitchFamily="18" charset="0"/>
              </a:rPr>
              <a:t>cyclase</a:t>
            </a:r>
            <a:r>
              <a:rPr lang="en-AU" dirty="0">
                <a:latin typeface="Baskerville Old Face" pitchFamily="18" charset="0"/>
              </a:rPr>
              <a:t> toxin: impairs leukocyte chemotaxis → inhibits</a:t>
            </a:r>
          </a:p>
          <a:p>
            <a:r>
              <a:rPr lang="en-AU" dirty="0" err="1">
                <a:latin typeface="Baskerville Old Face" pitchFamily="18" charset="0"/>
              </a:rPr>
              <a:t>phagocytosis</a:t>
            </a:r>
            <a:r>
              <a:rPr lang="en-AU" dirty="0">
                <a:latin typeface="Baskerville Old Face" pitchFamily="18" charset="0"/>
              </a:rPr>
              <a:t> and causes local </a:t>
            </a:r>
            <a:r>
              <a:rPr lang="en-AU" dirty="0" err="1">
                <a:latin typeface="Baskerville Old Face" pitchFamily="18" charset="0"/>
              </a:rPr>
              <a:t>edema</a:t>
            </a:r>
            <a:endParaRPr lang="en-AU" dirty="0">
              <a:latin typeface="Baskerville Old Face" pitchFamily="18" charset="0"/>
            </a:endParaRPr>
          </a:p>
          <a:p>
            <a:r>
              <a:rPr lang="en-AU" dirty="0" smtClean="0">
                <a:latin typeface="Baskerville Old Face" pitchFamily="18" charset="0"/>
              </a:rPr>
              <a:t>Tracheal </a:t>
            </a:r>
            <a:r>
              <a:rPr lang="en-AU" dirty="0" err="1">
                <a:latin typeface="Baskerville Old Face" pitchFamily="18" charset="0"/>
              </a:rPr>
              <a:t>cytotoxin</a:t>
            </a:r>
            <a:r>
              <a:rPr lang="en-AU" dirty="0">
                <a:latin typeface="Baskerville Old Face" pitchFamily="18" charset="0"/>
              </a:rPr>
              <a:t>: interferes with </a:t>
            </a:r>
            <a:r>
              <a:rPr lang="en-AU" dirty="0" err="1">
                <a:latin typeface="Baskerville Old Face" pitchFamily="18" charset="0"/>
              </a:rPr>
              <a:t>ciliary</a:t>
            </a:r>
            <a:r>
              <a:rPr lang="en-AU" dirty="0">
                <a:latin typeface="Baskerville Old Face" pitchFamily="18" charset="0"/>
              </a:rPr>
              <a:t> action; kills ciliated cells</a:t>
            </a:r>
          </a:p>
          <a:p>
            <a:r>
              <a:rPr lang="en-AU" dirty="0" smtClean="0">
                <a:latin typeface="Baskerville Old Face" pitchFamily="18" charset="0"/>
              </a:rPr>
              <a:t>Endotoxin</a:t>
            </a:r>
            <a:endParaRPr lang="en-AU" dirty="0">
              <a:latin typeface="Baskerville Old Face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AU" dirty="0" smtClean="0"/>
              <a:t> </a:t>
            </a:r>
            <a:r>
              <a:rPr lang="en-AU" dirty="0" err="1" smtClean="0">
                <a:latin typeface="Bell MT" pitchFamily="18" charset="0"/>
              </a:rPr>
              <a:t>Pertussis</a:t>
            </a:r>
            <a:r>
              <a:rPr lang="en-AU" dirty="0" smtClean="0">
                <a:latin typeface="Bell MT" pitchFamily="18" charset="0"/>
              </a:rPr>
              <a:t> toxin (A and B component, OM protein toxin): ADP </a:t>
            </a:r>
            <a:r>
              <a:rPr lang="en-AU" dirty="0" err="1" smtClean="0">
                <a:latin typeface="Bell MT" pitchFamily="18" charset="0"/>
              </a:rPr>
              <a:t>ribosylation</a:t>
            </a:r>
            <a:r>
              <a:rPr lang="en-AU" dirty="0" smtClean="0">
                <a:latin typeface="Bell MT" pitchFamily="18" charset="0"/>
              </a:rPr>
              <a:t> of </a:t>
            </a:r>
            <a:r>
              <a:rPr lang="en-AU" dirty="0" err="1" smtClean="0">
                <a:latin typeface="Bell MT" pitchFamily="18" charset="0"/>
              </a:rPr>
              <a:t>Gi</a:t>
            </a:r>
            <a:r>
              <a:rPr lang="en-AU" dirty="0" smtClean="0">
                <a:latin typeface="Bell MT" pitchFamily="18" charset="0"/>
              </a:rPr>
              <a:t> (inhibiting negative regulator of </a:t>
            </a:r>
            <a:r>
              <a:rPr lang="en-AU" dirty="0" err="1" smtClean="0">
                <a:latin typeface="Bell MT" pitchFamily="18" charset="0"/>
              </a:rPr>
              <a:t>adenylate</a:t>
            </a:r>
            <a:r>
              <a:rPr lang="en-AU" dirty="0">
                <a:latin typeface="Bell MT" pitchFamily="18" charset="0"/>
              </a:rPr>
              <a:t> </a:t>
            </a:r>
            <a:r>
              <a:rPr lang="en-AU" dirty="0" err="1" smtClean="0">
                <a:latin typeface="Bell MT" pitchFamily="18" charset="0"/>
              </a:rPr>
              <a:t>cyclase</a:t>
            </a:r>
            <a:r>
              <a:rPr lang="en-AU" dirty="0" smtClean="0">
                <a:latin typeface="Bell MT" pitchFamily="18" charset="0"/>
              </a:rPr>
              <a:t>) interferes with transfer of signals from cell surface to intracellular mediator system: </a:t>
            </a:r>
            <a:r>
              <a:rPr lang="en-AU" dirty="0" err="1" smtClean="0">
                <a:latin typeface="Bell MT" pitchFamily="18" charset="0"/>
              </a:rPr>
              <a:t>lymphocytosis</a:t>
            </a:r>
            <a:r>
              <a:rPr lang="en-AU" dirty="0" smtClean="0">
                <a:latin typeface="Bell MT" pitchFamily="18" charset="0"/>
              </a:rPr>
              <a:t>; islet-activation leading</a:t>
            </a:r>
          </a:p>
          <a:p>
            <a:pPr>
              <a:buNone/>
            </a:pPr>
            <a:r>
              <a:rPr lang="en-AU" dirty="0" smtClean="0">
                <a:latin typeface="Bell MT" pitchFamily="18" charset="0"/>
              </a:rPr>
              <a:t>to </a:t>
            </a:r>
            <a:r>
              <a:rPr lang="en-AU" dirty="0" err="1" smtClean="0">
                <a:latin typeface="Bell MT" pitchFamily="18" charset="0"/>
              </a:rPr>
              <a:t>hypoglycemia</a:t>
            </a:r>
            <a:r>
              <a:rPr lang="en-AU" dirty="0" smtClean="0">
                <a:latin typeface="Bell MT" pitchFamily="18" charset="0"/>
              </a:rPr>
              <a:t>; blocking of immune </a:t>
            </a:r>
            <a:r>
              <a:rPr lang="en-AU" dirty="0" err="1" smtClean="0">
                <a:latin typeface="Bell MT" pitchFamily="18" charset="0"/>
              </a:rPr>
              <a:t>effector</a:t>
            </a:r>
            <a:r>
              <a:rPr lang="en-AU" dirty="0" smtClean="0">
                <a:latin typeface="Bell MT" pitchFamily="18" charset="0"/>
              </a:rPr>
              <a:t> cells (decreased chemotaxis); increased histamine sensitivity.</a:t>
            </a:r>
          </a:p>
          <a:p>
            <a:endParaRPr lang="en-A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rgbClr val="7030A0"/>
          </a:solidFill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  <a:latin typeface="Bell MT" pitchFamily="18" charset="0"/>
              </a:rPr>
              <a:t>Diagnosis </a:t>
            </a:r>
            <a:endParaRPr lang="en-AU" dirty="0">
              <a:solidFill>
                <a:srgbClr val="FFFF00"/>
              </a:solidFill>
              <a:latin typeface="Bell MT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>
                <a:latin typeface="Bell MT" pitchFamily="18" charset="0"/>
              </a:rPr>
              <a:t>Fastidious/delicate: Regan-Lowe or Bordet-</a:t>
            </a:r>
            <a:r>
              <a:rPr lang="en-AU" dirty="0" err="1">
                <a:latin typeface="Bell MT" pitchFamily="18" charset="0"/>
              </a:rPr>
              <a:t>Gengou</a:t>
            </a:r>
            <a:r>
              <a:rPr lang="en-AU" dirty="0">
                <a:latin typeface="Bell MT" pitchFamily="18" charset="0"/>
              </a:rPr>
              <a:t> media; either </a:t>
            </a:r>
            <a:r>
              <a:rPr lang="en-AU" dirty="0" smtClean="0">
                <a:latin typeface="Bell MT" pitchFamily="18" charset="0"/>
              </a:rPr>
              <a:t>direct cough </a:t>
            </a:r>
            <a:r>
              <a:rPr lang="en-AU" dirty="0">
                <a:latin typeface="Bell MT" pitchFamily="18" charset="0"/>
              </a:rPr>
              <a:t>plates or nasopharyngeal cultures</a:t>
            </a:r>
          </a:p>
          <a:p>
            <a:r>
              <a:rPr lang="en-AU" dirty="0" smtClean="0">
                <a:latin typeface="Bell MT" pitchFamily="18" charset="0"/>
              </a:rPr>
              <a:t> </a:t>
            </a:r>
            <a:r>
              <a:rPr lang="en-AU" dirty="0">
                <a:latin typeface="Bell MT" pitchFamily="18" charset="0"/>
              </a:rPr>
              <a:t>Difficult to culture from middle of paroxysmal stage on</a:t>
            </a:r>
          </a:p>
          <a:p>
            <a:r>
              <a:rPr lang="en-AU" dirty="0" smtClean="0">
                <a:latin typeface="Bell MT" pitchFamily="18" charset="0"/>
              </a:rPr>
              <a:t> </a:t>
            </a:r>
            <a:r>
              <a:rPr lang="en-AU" dirty="0">
                <a:latin typeface="Bell MT" pitchFamily="18" charset="0"/>
              </a:rPr>
              <a:t>Direct </a:t>
            </a:r>
            <a:r>
              <a:rPr lang="en-AU" dirty="0" err="1">
                <a:latin typeface="Bell MT" pitchFamily="18" charset="0"/>
              </a:rPr>
              <a:t>immunofluorescence</a:t>
            </a:r>
            <a:r>
              <a:rPr lang="en-AU" dirty="0">
                <a:latin typeface="Bell MT" pitchFamily="18" charset="0"/>
              </a:rPr>
              <a:t> (DFA) on nasopharyngeal smear</a:t>
            </a:r>
          </a:p>
          <a:p>
            <a:r>
              <a:rPr lang="en-AU" dirty="0">
                <a:latin typeface="Bell MT" pitchFamily="18" charset="0"/>
              </a:rPr>
              <a:t>• PCR and serologic tests available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AU" b="1" dirty="0">
                <a:latin typeface="Bell MT" pitchFamily="18" charset="0"/>
              </a:rPr>
              <a:t>Treatment:</a:t>
            </a:r>
            <a:r>
              <a:rPr lang="en-AU" dirty="0">
                <a:latin typeface="Bell MT" pitchFamily="18" charset="0"/>
              </a:rPr>
              <a:t> supportive care, i.e., hospitalization if age &lt;6 months; </a:t>
            </a:r>
            <a:r>
              <a:rPr lang="en-AU" dirty="0" smtClean="0">
                <a:latin typeface="Bell MT" pitchFamily="18" charset="0"/>
              </a:rPr>
              <a:t>erythromycin for </a:t>
            </a:r>
            <a:r>
              <a:rPr lang="en-AU" dirty="0">
                <a:latin typeface="Bell MT" pitchFamily="18" charset="0"/>
              </a:rPr>
              <a:t>14 days including all household </a:t>
            </a:r>
            <a:r>
              <a:rPr lang="en-AU" dirty="0" smtClean="0">
                <a:latin typeface="Bell MT" pitchFamily="18" charset="0"/>
              </a:rPr>
              <a:t>contacts.</a:t>
            </a:r>
            <a:endParaRPr lang="en-AU" dirty="0">
              <a:latin typeface="Bell MT" pitchFamily="18" charset="0"/>
            </a:endParaRPr>
          </a:p>
          <a:p>
            <a:r>
              <a:rPr lang="en-AU" b="1" dirty="0">
                <a:latin typeface="Bell MT" pitchFamily="18" charset="0"/>
              </a:rPr>
              <a:t>Prevention:</a:t>
            </a:r>
            <a:r>
              <a:rPr lang="en-AU" dirty="0">
                <a:latin typeface="Bell MT" pitchFamily="18" charset="0"/>
              </a:rPr>
              <a:t> vaccine </a:t>
            </a:r>
            <a:r>
              <a:rPr lang="en-AU" dirty="0" err="1">
                <a:latin typeface="Bell MT" pitchFamily="18" charset="0"/>
              </a:rPr>
              <a:t>DTaP</a:t>
            </a:r>
            <a:r>
              <a:rPr lang="en-AU" dirty="0">
                <a:latin typeface="Bell MT" pitchFamily="18" charset="0"/>
              </a:rPr>
              <a:t> (</a:t>
            </a:r>
            <a:r>
              <a:rPr lang="en-AU" dirty="0" err="1">
                <a:latin typeface="Bell MT" pitchFamily="18" charset="0"/>
              </a:rPr>
              <a:t>acellular</a:t>
            </a:r>
            <a:r>
              <a:rPr lang="en-AU" dirty="0">
                <a:latin typeface="Bell MT" pitchFamily="18" charset="0"/>
              </a:rPr>
              <a:t> </a:t>
            </a:r>
            <a:r>
              <a:rPr lang="en-AU" dirty="0" err="1">
                <a:latin typeface="Bell MT" pitchFamily="18" charset="0"/>
              </a:rPr>
              <a:t>pertussis</a:t>
            </a:r>
            <a:r>
              <a:rPr lang="en-AU" dirty="0">
                <a:latin typeface="Bell MT" pitchFamily="18" charset="0"/>
              </a:rPr>
              <a:t>: filamentous </a:t>
            </a:r>
            <a:r>
              <a:rPr lang="en-AU" dirty="0" err="1">
                <a:latin typeface="Bell MT" pitchFamily="18" charset="0"/>
              </a:rPr>
              <a:t>hemagglutinin</a:t>
            </a:r>
            <a:r>
              <a:rPr lang="en-AU" dirty="0">
                <a:latin typeface="Bell MT" pitchFamily="18" charset="0"/>
              </a:rPr>
              <a:t> </a:t>
            </a:r>
            <a:r>
              <a:rPr lang="en-AU" dirty="0" smtClean="0">
                <a:latin typeface="Bell MT" pitchFamily="18" charset="0"/>
              </a:rPr>
              <a:t>plus </a:t>
            </a:r>
            <a:r>
              <a:rPr lang="en-AU" dirty="0" err="1" smtClean="0">
                <a:latin typeface="Bell MT" pitchFamily="18" charset="0"/>
              </a:rPr>
              <a:t>pertussis</a:t>
            </a:r>
            <a:r>
              <a:rPr lang="en-AU" dirty="0" smtClean="0">
                <a:latin typeface="Bell MT" pitchFamily="18" charset="0"/>
              </a:rPr>
              <a:t> </a:t>
            </a:r>
            <a:r>
              <a:rPr lang="en-AU" dirty="0" err="1">
                <a:latin typeface="Bell MT" pitchFamily="18" charset="0"/>
              </a:rPr>
              <a:t>toxoid</a:t>
            </a:r>
            <a:r>
              <a:rPr lang="en-AU" dirty="0">
                <a:latin typeface="Bell MT" pitchFamily="18" charset="0"/>
              </a:rPr>
              <a:t>); immunity wanes 5–7 years; babies are born with little or </a:t>
            </a:r>
            <a:r>
              <a:rPr lang="en-AU" dirty="0" smtClean="0">
                <a:latin typeface="Bell MT" pitchFamily="18" charset="0"/>
              </a:rPr>
              <a:t>no immunity </a:t>
            </a:r>
            <a:r>
              <a:rPr lang="en-AU" dirty="0">
                <a:latin typeface="Bell MT" pitchFamily="18" charset="0"/>
              </a:rPr>
              <a:t>(</a:t>
            </a:r>
            <a:r>
              <a:rPr lang="en-AU" dirty="0" err="1">
                <a:latin typeface="Bell MT" pitchFamily="18" charset="0"/>
              </a:rPr>
              <a:t>IgA</a:t>
            </a:r>
            <a:r>
              <a:rPr lang="en-AU" dirty="0">
                <a:latin typeface="Bell MT" pitchFamily="18" charset="0"/>
              </a:rPr>
              <a:t>) from </a:t>
            </a:r>
            <a:r>
              <a:rPr lang="en-AU" dirty="0" smtClean="0">
                <a:latin typeface="Bell MT" pitchFamily="18" charset="0"/>
              </a:rPr>
              <a:t>mother.</a:t>
            </a:r>
            <a:endParaRPr lang="en-AU" dirty="0">
              <a:latin typeface="Bell MT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260</Words>
  <Application>Microsoft Office PowerPoint</Application>
  <PresentationFormat>عرض على الشاشة (3:4)‏</PresentationFormat>
  <Paragraphs>27</Paragraphs>
  <Slides>8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8</vt:i4>
      </vt:variant>
    </vt:vector>
  </HeadingPairs>
  <TitlesOfParts>
    <vt:vector size="9" baseType="lpstr">
      <vt:lpstr>سمة Office</vt:lpstr>
      <vt:lpstr>BORDETELLA</vt:lpstr>
      <vt:lpstr>الشريحة 2</vt:lpstr>
      <vt:lpstr>Bordetella pertussis</vt:lpstr>
      <vt:lpstr>Pathogenesis</vt:lpstr>
      <vt:lpstr>الشريحة 5</vt:lpstr>
      <vt:lpstr>الشريحة 6</vt:lpstr>
      <vt:lpstr>Diagnosis </vt:lpstr>
      <vt:lpstr>الشريحة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BORDETELLA</dc:title>
  <dc:creator>Mosab Nouraldein</dc:creator>
  <cp:lastModifiedBy>Mosab Nouraldein</cp:lastModifiedBy>
  <cp:revision>1</cp:revision>
  <dcterms:created xsi:type="dcterms:W3CDTF">2023-02-25T10:00:22Z</dcterms:created>
  <dcterms:modified xsi:type="dcterms:W3CDTF">2023-02-25T10:01:00Z</dcterms:modified>
</cp:coreProperties>
</file>