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8" r:id="rId3"/>
    <p:sldId id="257" r:id="rId4"/>
    <p:sldId id="259" r:id="rId5"/>
    <p:sldId id="260" r:id="rId6"/>
    <p:sldId id="28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  <p:sldId id="279" r:id="rId24"/>
    <p:sldId id="276" r:id="rId25"/>
    <p:sldId id="277" r:id="rId26"/>
    <p:sldId id="283" r:id="rId27"/>
    <p:sldId id="281" r:id="rId28"/>
    <p:sldId id="285" r:id="rId29"/>
    <p:sldId id="286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49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05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99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755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6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983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5049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068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297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815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29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91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7230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31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5775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309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823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325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ootlight MT Light" panose="0204060206030A020304" pitchFamily="18" charset="0"/>
              </a:rPr>
              <a:t>Introduction</a:t>
            </a:r>
            <a:r>
              <a:rPr lang="en-US" sz="4800" b="1" dirty="0" smtClean="0"/>
              <a:t> to nematodes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Mosab Nouraldein Mohammed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5684933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D- Classification based on whether they lay eggs or producing larvae 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Oviparous : laying eggs</a:t>
            </a:r>
          </a:p>
          <a:p>
            <a:r>
              <a:rPr lang="en-US" sz="2400" dirty="0" smtClean="0"/>
              <a:t>Unsegmented :  Ascaris , Trichiuris </a:t>
            </a:r>
          </a:p>
          <a:p>
            <a:r>
              <a:rPr lang="en-US" sz="2400" dirty="0" smtClean="0"/>
              <a:t>Segmented :  Ancylostoma , Necator </a:t>
            </a:r>
          </a:p>
          <a:p>
            <a:r>
              <a:rPr lang="en-US" sz="2400" dirty="0" smtClean="0"/>
              <a:t>Egg containing larvae : Enterobius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9011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2. Viviparous : producing larvae</a:t>
            </a:r>
          </a:p>
          <a:p>
            <a:pPr marL="0" indent="0">
              <a:buNone/>
            </a:pPr>
            <a:r>
              <a:rPr lang="en-US" sz="2400" dirty="0" smtClean="0"/>
              <a:t>Such as , Wuchereria, Brugia, Dracunculus.</a:t>
            </a:r>
          </a:p>
          <a:p>
            <a:pPr marL="0" indent="0">
              <a:buNone/>
            </a:pPr>
            <a:r>
              <a:rPr lang="en-US" sz="2400" dirty="0" smtClean="0"/>
              <a:t>3. Ovoviviparous : laying eggs which contain fully developed larvae which hatch out immediately , e.g. Strongyloides 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6278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Nematodes pass through </a:t>
            </a:r>
            <a:r>
              <a:rPr lang="en-US" sz="2400" b="1" u="sng" dirty="0" smtClean="0">
                <a:solidFill>
                  <a:srgbClr val="FFFF00"/>
                </a:solidFill>
              </a:rPr>
              <a:t>six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developmental stages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Adult stages                eggs stage                four larval stages (L1-L4)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Each  larval  stage transforms to the next  by shedding of the cuticle ( called as molting) 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2882925" y="2517820"/>
            <a:ext cx="7875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450092" y="2517820"/>
            <a:ext cx="734096" cy="439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165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stage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Shape :</a:t>
            </a:r>
          </a:p>
          <a:p>
            <a:pPr marL="0" indent="0">
              <a:buNone/>
            </a:pPr>
            <a:r>
              <a:rPr lang="en-US" sz="2400" dirty="0" smtClean="0"/>
              <a:t>Elongate </a:t>
            </a:r>
          </a:p>
          <a:p>
            <a:pPr marL="0" indent="0">
              <a:buNone/>
            </a:pPr>
            <a:r>
              <a:rPr lang="en-US" sz="2400" dirty="0" smtClean="0"/>
              <a:t>Cylindrical </a:t>
            </a:r>
          </a:p>
          <a:p>
            <a:pPr marL="0" indent="0">
              <a:buNone/>
            </a:pPr>
            <a:r>
              <a:rPr lang="en-US" sz="2400" dirty="0" smtClean="0"/>
              <a:t>Pointed (tapered) ends </a:t>
            </a:r>
          </a:p>
          <a:p>
            <a:pPr marL="0" indent="0">
              <a:buNone/>
            </a:pPr>
            <a:r>
              <a:rPr lang="en-US" sz="2400" dirty="0" smtClean="0"/>
              <a:t>Unsegmented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5816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Size :</a:t>
            </a:r>
          </a:p>
          <a:p>
            <a:pPr marL="0" indent="0">
              <a:buNone/>
            </a:pPr>
            <a:r>
              <a:rPr lang="en-US" sz="2400" dirty="0" smtClean="0"/>
              <a:t>Variable , ranging from less than 5 mm (e.g. Strongyloides) to as long as one meter (e.g. Dracunculus) </a:t>
            </a:r>
          </a:p>
          <a:p>
            <a:r>
              <a:rPr lang="en-US" sz="2400" dirty="0" smtClean="0"/>
              <a:t>Female worms are longer than male worms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7839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Symmetry : </a:t>
            </a:r>
          </a:p>
          <a:p>
            <a:pPr marL="0" indent="0">
              <a:buNone/>
            </a:pPr>
            <a:r>
              <a:rPr lang="en-US" sz="2400" dirty="0" smtClean="0"/>
              <a:t>Body is bilaterally symmetrical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7567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Body wall : </a:t>
            </a:r>
          </a:p>
          <a:p>
            <a:pPr marL="0" indent="0">
              <a:buNone/>
            </a:pPr>
            <a:r>
              <a:rPr lang="en-US" sz="2400" dirty="0" smtClean="0"/>
              <a:t>Made up of outer layer of cuticle and inner layer of longitudinal muscles.</a:t>
            </a:r>
          </a:p>
          <a:p>
            <a:r>
              <a:rPr lang="en-US" sz="2400" dirty="0" smtClean="0"/>
              <a:t>Locomotion :</a:t>
            </a:r>
          </a:p>
          <a:p>
            <a:pPr marL="0" indent="0">
              <a:buNone/>
            </a:pPr>
            <a:r>
              <a:rPr lang="en-US" sz="2400" dirty="0" smtClean="0"/>
              <a:t>Nematodes  move by contraction of the longitudinal  muscles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8704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Alimentary canal :</a:t>
            </a:r>
          </a:p>
          <a:p>
            <a:pPr marL="0" indent="0">
              <a:buNone/>
            </a:pPr>
            <a:r>
              <a:rPr lang="en-US" sz="2400" dirty="0" smtClean="0"/>
              <a:t>Its well developed and consists of mouth at the anterior end followed by a muscular and  glandular esophagus , intestine and rectum that leads to subterminal anus  at the posterior end . </a:t>
            </a:r>
          </a:p>
          <a:p>
            <a:pPr marL="0" indent="0">
              <a:buNone/>
            </a:pPr>
            <a:r>
              <a:rPr lang="en-US" sz="2400" dirty="0" smtClean="0"/>
              <a:t>In some species mouth bears teeth or cutting plate ( e.g. hook worm)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0489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Body cavity ( pseudocele):</a:t>
            </a:r>
          </a:p>
          <a:p>
            <a:pPr marL="0" indent="0">
              <a:buNone/>
            </a:pPr>
            <a:r>
              <a:rPr lang="en-US" sz="2400" dirty="0" smtClean="0"/>
              <a:t>It is the space between body wall and alimentary canal, which is filled by fluids secreted from intestine and genital organs 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Sexes : </a:t>
            </a:r>
          </a:p>
          <a:p>
            <a:pPr marL="0" indent="0">
              <a:buNone/>
            </a:pPr>
            <a:r>
              <a:rPr lang="en-US" sz="2400" dirty="0" smtClean="0"/>
              <a:t>Nematodes are diecious ( bisexual)  , sexes are different ( male &amp;female).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73283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Male reproductive system:</a:t>
            </a:r>
          </a:p>
          <a:p>
            <a:pPr marL="0" indent="0">
              <a:buNone/>
            </a:pPr>
            <a:r>
              <a:rPr lang="en-US" sz="2400" dirty="0" smtClean="0"/>
              <a:t>It consists of a long convoluted tube which can be differentiated into : testes , vas deferens ,seminal vesicle &amp; ejaculatory duct </a:t>
            </a:r>
          </a:p>
          <a:p>
            <a:r>
              <a:rPr lang="en-US" sz="2400" dirty="0" smtClean="0"/>
              <a:t>Female reproductive system: </a:t>
            </a:r>
          </a:p>
          <a:p>
            <a:pPr marL="0" indent="0">
              <a:buNone/>
            </a:pPr>
            <a:r>
              <a:rPr lang="en-US" sz="2400" dirty="0" smtClean="0"/>
              <a:t>It consists from two or one convoluted tube,  each tube is differentiated into an ovary , oviduct &amp; seminal receptacle and uterus and then both tubes joined to form vagina , that open out side through genital pore either in the middle of the body or near the mouth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817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Nematodes are elongated ,cylindrical , unsegmented worm with tapering end &amp; they are bilaterally symmetrical .</a:t>
            </a:r>
          </a:p>
          <a:p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 the name nematodes means thread like , from nema, thread.) </a:t>
            </a:r>
          </a:p>
          <a:p>
            <a:r>
              <a:rPr lang="en-US" sz="2400" dirty="0" smtClean="0"/>
              <a:t>The adults vary in size from millimeters to  a meter in length &amp; they are colorless  and vary from translucent to opaque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94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Nervous system : </a:t>
            </a:r>
          </a:p>
          <a:p>
            <a:pPr marL="0" indent="0">
              <a:buNone/>
            </a:pPr>
            <a:r>
              <a:rPr lang="en-US" sz="2400" dirty="0" smtClean="0"/>
              <a:t>It consists of circular nerve ring ( brain) surrounding the esophagus and six longitudinal nerve trunk  ( one dorsal , one ventral &amp; four lateral) .</a:t>
            </a:r>
          </a:p>
          <a:p>
            <a:pPr marL="0" indent="0">
              <a:buNone/>
            </a:pPr>
            <a:r>
              <a:rPr lang="en-US" sz="2400" dirty="0" smtClean="0"/>
              <a:t>The dorsal nerve is responsible for motor control while the lateral nerves are for sensory and the ventral one  combines both the functions 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3341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Excretory system : </a:t>
            </a:r>
          </a:p>
          <a:p>
            <a:pPr marL="0" indent="0">
              <a:buNone/>
            </a:pPr>
            <a:r>
              <a:rPr lang="en-US" sz="2400" dirty="0" smtClean="0"/>
              <a:t>They have various ways for waste disposal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Through the anus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Excretion of nitrogenous waste in the form ammonia through the body wall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 few species , there is an excretory canal near esophagus ,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9929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Physiology : </a:t>
            </a:r>
          </a:p>
          <a:p>
            <a:pPr marL="0" indent="0">
              <a:buNone/>
            </a:pPr>
            <a:r>
              <a:rPr lang="en-US" sz="2400" dirty="0" smtClean="0"/>
              <a:t>Parasitic nematodes derive much of their energy from the metabolism of glycogen , most larval forms derives their energy from lipid metabolism .</a:t>
            </a:r>
          </a:p>
          <a:p>
            <a:pPr marL="0" indent="0">
              <a:buNone/>
            </a:pPr>
            <a:r>
              <a:rPr lang="en-US" sz="2400" dirty="0" smtClean="0"/>
              <a:t>Pathogenesis : </a:t>
            </a:r>
          </a:p>
          <a:p>
            <a:pPr marL="0" indent="0">
              <a:buNone/>
            </a:pPr>
            <a:r>
              <a:rPr lang="en-US" sz="2400" dirty="0" smtClean="0"/>
              <a:t>It causes  the damage to human tissues by mechanical disruption and toxicity .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0231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tissue damage depends on: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Species of nematodes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Worm burden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habitat of the parasite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Development stage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Physiological condition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Immunological response of host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97781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Life cycle : </a:t>
            </a:r>
          </a:p>
          <a:p>
            <a:pPr marL="0" indent="0">
              <a:buNone/>
            </a:pPr>
            <a:r>
              <a:rPr lang="en-US" sz="2400" dirty="0" smtClean="0"/>
              <a:t>Nematodes  complete their life cycle in one host except tissue nematodes which needs two hosts ( definitive &amp; intermediate host).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276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Structure of the Egg:</a:t>
            </a:r>
          </a:p>
          <a:p>
            <a:pPr marL="0" indent="0">
              <a:buNone/>
            </a:pPr>
            <a:r>
              <a:rPr lang="en-US" sz="2400" dirty="0" smtClean="0"/>
              <a:t>Eggs of nematodes consists from three layers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Embryo membrane : consist of lipoprotein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Chitonous layer: consist of chitonous and protein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Lipid  layer / ascaroside :  consist of lipoprotein and ascaroside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0017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Ascarosides : </a:t>
            </a:r>
          </a:p>
          <a:p>
            <a:pPr marL="0" indent="0">
              <a:buNone/>
            </a:pPr>
            <a:r>
              <a:rPr lang="en-US" sz="2400" dirty="0" smtClean="0"/>
              <a:t>It’s a glycolipids containing the sugar ascarylose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21231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Quiz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u="sng" dirty="0" smtClean="0"/>
              <a:t>Classify medically important nematodes?</a:t>
            </a:r>
          </a:p>
          <a:p>
            <a:r>
              <a:rPr lang="en-US" sz="2400" u="sng" dirty="0" smtClean="0"/>
              <a:t>Define this terms :</a:t>
            </a:r>
          </a:p>
          <a:p>
            <a:pPr marL="0" indent="0">
              <a:buNone/>
            </a:pPr>
            <a:r>
              <a:rPr lang="en-US" sz="2400" dirty="0" smtClean="0"/>
              <a:t>Molting ?</a:t>
            </a:r>
          </a:p>
          <a:p>
            <a:pPr marL="0" indent="0">
              <a:buNone/>
            </a:pPr>
            <a:r>
              <a:rPr lang="en-US" sz="2400" dirty="0" smtClean="0"/>
              <a:t>Pseudocele ?</a:t>
            </a:r>
          </a:p>
          <a:p>
            <a:pPr marL="0" indent="0">
              <a:buNone/>
            </a:pPr>
            <a:r>
              <a:rPr lang="en-US" sz="2400" dirty="0" smtClean="0"/>
              <a:t>Oviparous ?</a:t>
            </a:r>
          </a:p>
          <a:p>
            <a:pPr marL="0" indent="0">
              <a:buNone/>
            </a:pPr>
            <a:r>
              <a:rPr lang="en-US" sz="2400" dirty="0" smtClean="0"/>
              <a:t>Ascarosides ?</a:t>
            </a:r>
          </a:p>
          <a:p>
            <a:pPr marL="0" indent="0">
              <a:buNone/>
            </a:pPr>
            <a:r>
              <a:rPr lang="en-US" sz="2400" u="sng" dirty="0" smtClean="0"/>
              <a:t>Discuss</a:t>
            </a:r>
            <a:r>
              <a:rPr lang="en-US" sz="2400" dirty="0" smtClean="0"/>
              <a:t> :</a:t>
            </a:r>
          </a:p>
          <a:p>
            <a:pPr marL="0" indent="0">
              <a:buNone/>
            </a:pPr>
            <a:r>
              <a:rPr lang="en-US" sz="2400" dirty="0" smtClean="0"/>
              <a:t>The pathogenicity of nematodes ?</a:t>
            </a:r>
          </a:p>
          <a:p>
            <a:pPr marL="0" indent="0">
              <a:buNone/>
            </a:pPr>
            <a:r>
              <a:rPr lang="en-US" sz="2400" dirty="0" smtClean="0"/>
              <a:t>Factors affect tissue destruction by nematodes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15618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FF00"/>
                </a:solidFill>
              </a:rPr>
              <a:t>Essentials</a:t>
            </a:r>
            <a:r>
              <a:rPr lang="en-US" dirty="0" smtClean="0">
                <a:solidFill>
                  <a:srgbClr val="FFFF00"/>
                </a:solidFill>
              </a:rPr>
              <a:t> of medical parasitology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Text book of human parasitology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Text book of medical parasitology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7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a lot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2460349"/>
            <a:ext cx="8947150" cy="3380339"/>
          </a:xfrm>
        </p:spPr>
      </p:pic>
    </p:spTree>
    <p:extLst>
      <p:ext uri="{BB962C8B-B14F-4D97-AF65-F5344CB8AC3E}">
        <p14:creationId xmlns:p14="http://schemas.microsoft.com/office/powerpoint/2010/main" val="1987156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nematodes belongs to the class Nematoda which is the larger population of invertebrates .</a:t>
            </a:r>
          </a:p>
          <a:p>
            <a:pPr marL="0" indent="0">
              <a:buNone/>
            </a:pPr>
            <a:r>
              <a:rPr lang="en-US" sz="2400" dirty="0" smtClean="0"/>
              <a:t>Most nematodes live in fresh water, sea water or  soil  freely a few are parasitic.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59287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A- systemic (zoological) classification :</a:t>
            </a:r>
          </a:p>
          <a:p>
            <a:pPr marL="0" indent="0">
              <a:buNone/>
            </a:pPr>
            <a:r>
              <a:rPr lang="en-US" sz="2400" dirty="0" smtClean="0"/>
              <a:t> based on Anderson et al  classification (1974).</a:t>
            </a:r>
          </a:p>
          <a:p>
            <a:pPr marL="0" indent="0">
              <a:buNone/>
            </a:pPr>
            <a:r>
              <a:rPr lang="en-US" sz="2400" dirty="0" smtClean="0"/>
              <a:t>Phylum nematode has two classes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671039" y="3772930"/>
            <a:ext cx="3378814" cy="114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Secernentea </a:t>
            </a:r>
          </a:p>
        </p:txBody>
      </p:sp>
      <p:sp>
        <p:nvSpPr>
          <p:cNvPr id="12" name="Oval 11"/>
          <p:cNvSpPr/>
          <p:nvPr/>
        </p:nvSpPr>
        <p:spPr>
          <a:xfrm>
            <a:off x="2693328" y="3915178"/>
            <a:ext cx="3367856" cy="10045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Adenophorea 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6061184" y="3715507"/>
            <a:ext cx="484632" cy="58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58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416889"/>
              </p:ext>
            </p:extLst>
          </p:nvPr>
        </p:nvGraphicFramePr>
        <p:xfrm>
          <a:off x="646111" y="1853249"/>
          <a:ext cx="10004718" cy="6301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906"/>
                <a:gridCol w="3334906"/>
                <a:gridCol w="3334906"/>
              </a:tblGrid>
              <a:tr h="380261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Adenophorea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Secernentena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665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Sensory</a:t>
                      </a:r>
                      <a:r>
                        <a:rPr lang="en-US" sz="2400" baseline="0" dirty="0" smtClean="0"/>
                        <a:t> structure (phasmids)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400" dirty="0" smtClean="0"/>
                        <a:t>Absent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Present </a:t>
                      </a:r>
                      <a:endParaRPr lang="en-US" sz="2400" dirty="0"/>
                    </a:p>
                  </a:txBody>
                  <a:tcPr/>
                </a:tc>
              </a:tr>
              <a:tr h="9506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Esophagus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Modified with the presence</a:t>
                      </a:r>
                      <a:r>
                        <a:rPr lang="en-US" sz="2400" baseline="0" dirty="0" smtClean="0"/>
                        <a:t> of : gland cells or reserve organ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Normal appearance </a:t>
                      </a:r>
                      <a:endParaRPr lang="en-US" sz="2400" dirty="0"/>
                    </a:p>
                  </a:txBody>
                  <a:tcPr/>
                </a:tc>
              </a:tr>
              <a:tr h="3802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Excretory organ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Without lateral canals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Lateral canals present </a:t>
                      </a:r>
                      <a:endParaRPr lang="en-US" sz="2400" dirty="0"/>
                    </a:p>
                  </a:txBody>
                  <a:tcPr/>
                </a:tc>
              </a:tr>
              <a:tr h="3802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Caudal</a:t>
                      </a:r>
                      <a:r>
                        <a:rPr lang="en-US" sz="2400" baseline="0" dirty="0" smtClean="0"/>
                        <a:t> papillae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400" dirty="0" smtClean="0"/>
                        <a:t>Absent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Present </a:t>
                      </a:r>
                      <a:endParaRPr lang="en-US" sz="2400" dirty="0"/>
                    </a:p>
                  </a:txBody>
                  <a:tcPr/>
                </a:tc>
              </a:tr>
              <a:tr h="665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Infective</a:t>
                      </a:r>
                      <a:r>
                        <a:rPr lang="en-US" sz="2400" baseline="0" dirty="0" smtClean="0"/>
                        <a:t> stage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First stage larva or embryonated egg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Third stage larva or embryonated egg</a:t>
                      </a:r>
                      <a:endParaRPr lang="en-US" sz="2400" dirty="0"/>
                    </a:p>
                  </a:txBody>
                  <a:tcPr/>
                </a:tc>
              </a:tr>
              <a:tr h="18062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Genera included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Trichinella</a:t>
                      </a:r>
                      <a:r>
                        <a:rPr lang="en-US" sz="2400" baseline="0" dirty="0" smtClean="0"/>
                        <a:t> &amp; Trichiuris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Ascaris</a:t>
                      </a:r>
                      <a:r>
                        <a:rPr lang="en-US" sz="2000" baseline="0" dirty="0" smtClean="0"/>
                        <a:t> , Entrobius , strongyloides , Ancylostoma , Necator, wuchereria , Brugia, Loa Loa, Onchocerca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085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Caudal papillae : is a cuticular protuberance (extension)  , performing sensory function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201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B- </a:t>
            </a:r>
            <a:r>
              <a:rPr lang="en-US" sz="2400" b="1" u="sng" dirty="0" smtClean="0"/>
              <a:t>Classification</a:t>
            </a:r>
            <a:r>
              <a:rPr lang="en-US" b="1" u="sng" dirty="0" smtClean="0"/>
              <a:t> based on habitat in the definitive host : </a:t>
            </a:r>
          </a:p>
          <a:p>
            <a:r>
              <a:rPr lang="en-US" sz="2400" dirty="0" smtClean="0"/>
              <a:t>Intestinal nematodes : </a:t>
            </a:r>
          </a:p>
          <a:p>
            <a:pPr marL="0" indent="0">
              <a:buNone/>
            </a:pPr>
            <a:r>
              <a:rPr lang="en-US" sz="2400" dirty="0" smtClean="0"/>
              <a:t>Which inhabit :</a:t>
            </a:r>
          </a:p>
          <a:p>
            <a:pPr marL="0" indent="0">
              <a:buNone/>
            </a:pPr>
            <a:r>
              <a:rPr lang="en-US" sz="2400" dirty="0" smtClean="0"/>
              <a:t>1- Small intestine :</a:t>
            </a:r>
          </a:p>
          <a:p>
            <a:pPr marL="0" indent="0">
              <a:buNone/>
            </a:pPr>
            <a:r>
              <a:rPr lang="en-US" sz="2400" dirty="0" smtClean="0"/>
              <a:t>Such as : Ascaris , Ancylostoma , Necator , strongyloides, Trichinella .</a:t>
            </a:r>
          </a:p>
          <a:p>
            <a:pPr marL="0" indent="0">
              <a:buNone/>
            </a:pPr>
            <a:r>
              <a:rPr lang="en-US" sz="2400" dirty="0" smtClean="0"/>
              <a:t>2- Large intestine :</a:t>
            </a:r>
          </a:p>
          <a:p>
            <a:pPr marL="0" indent="0">
              <a:buNone/>
            </a:pPr>
            <a:r>
              <a:rPr lang="en-US" sz="2400" dirty="0" smtClean="0"/>
              <a:t>Such as : Enterobius &amp; Trichiuris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99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Tissue nematodes 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Lymphatic : Wuchereria , Brugia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Subcutaneous : Loa Loa,  Onchocerca , Dracunculus .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728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/>
              <a:t>C- Classification based on Mode of infection 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By ingestion of:</a:t>
            </a:r>
          </a:p>
          <a:p>
            <a:pPr marL="0" indent="0">
              <a:buNone/>
            </a:pPr>
            <a:r>
              <a:rPr lang="en-US" sz="2400" dirty="0" smtClean="0"/>
              <a:t>Eggs:  Ascaris , Enterobius , Trichiuris .</a:t>
            </a:r>
          </a:p>
          <a:p>
            <a:pPr marL="0" indent="0">
              <a:buNone/>
            </a:pPr>
            <a:r>
              <a:rPr lang="en-US" sz="2400" dirty="0" smtClean="0"/>
              <a:t>Larvae within intermediate host : Dracunculus. </a:t>
            </a:r>
          </a:p>
          <a:p>
            <a:pPr marL="0" indent="0">
              <a:buNone/>
            </a:pPr>
            <a:r>
              <a:rPr lang="en-US" sz="2400" dirty="0" smtClean="0"/>
              <a:t>Encysted larvae within muscle : Trichinella </a:t>
            </a:r>
          </a:p>
          <a:p>
            <a:pPr marL="457200" indent="-457200">
              <a:buAutoNum type="arabicPeriod" startAt="2"/>
            </a:pPr>
            <a:r>
              <a:rPr lang="en-US" sz="2400" dirty="0" smtClean="0"/>
              <a:t>By penetration of skin :  Ancylostoma , Necator , Strongyloides</a:t>
            </a:r>
          </a:p>
          <a:p>
            <a:pPr marL="457200" indent="-457200">
              <a:buAutoNum type="arabicPeriod" startAt="2"/>
            </a:pPr>
            <a:r>
              <a:rPr lang="en-US" sz="2400" dirty="0" smtClean="0"/>
              <a:t>By blood sucking insect : Wuchereria, Brugia ,Loa Loa ,Onchocerca</a:t>
            </a:r>
          </a:p>
          <a:p>
            <a:pPr marL="457200" indent="-457200">
              <a:buAutoNum type="arabicPeriod" startAt="2"/>
            </a:pPr>
            <a:r>
              <a:rPr lang="en-US" sz="2400" dirty="0" smtClean="0"/>
              <a:t>By inhalation of Dust containing eggs : Ascaris , Enterobius 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2236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277</TotalTime>
  <Words>970</Words>
  <Application>Microsoft Office PowerPoint</Application>
  <PresentationFormat>Widescreen</PresentationFormat>
  <Paragraphs>144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Century Gothic</vt:lpstr>
      <vt:lpstr>Footlight MT Light</vt:lpstr>
      <vt:lpstr>Wingdings 3</vt:lpstr>
      <vt:lpstr>Ion</vt:lpstr>
      <vt:lpstr>Introduction to nematodes </vt:lpstr>
      <vt:lpstr>PowerPoint Presentation</vt:lpstr>
      <vt:lpstr>PowerPoint Presentation</vt:lpstr>
      <vt:lpstr>Classification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 description </vt:lpstr>
      <vt:lpstr>Adult stage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Quiz (1) </vt:lpstr>
      <vt:lpstr>References </vt:lpstr>
      <vt:lpstr>Thanks a lot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nematodes</dc:title>
  <dc:creator>Mosab Nouraldein</dc:creator>
  <cp:lastModifiedBy>Mosab Nouraldein</cp:lastModifiedBy>
  <cp:revision>46</cp:revision>
  <dcterms:created xsi:type="dcterms:W3CDTF">2017-04-03T17:34:41Z</dcterms:created>
  <dcterms:modified xsi:type="dcterms:W3CDTF">2018-02-28T18:37:01Z</dcterms:modified>
</cp:coreProperties>
</file>