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B9638-C551-4E84-BCE2-7F164AD74125}" type="datetimeFigureOut">
              <a:rPr lang="en-US" smtClean="0"/>
              <a:pPr/>
              <a:t>3/11/2023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9F24-CC0E-4BE9-ACB1-A258D2BFF2F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BACILLUS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Bacillus cereus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Feature: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Spores.</a:t>
            </a:r>
          </a:p>
          <a:p>
            <a:pPr>
              <a:buNone/>
            </a:pPr>
            <a:r>
              <a:rPr lang="en-AU" b="1" dirty="0">
                <a:latin typeface="Bell MT" pitchFamily="18" charset="0"/>
              </a:rPr>
              <a:t>Reservoir: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found </a:t>
            </a:r>
            <a:r>
              <a:rPr lang="en-AU" dirty="0">
                <a:latin typeface="Bell MT" pitchFamily="18" charset="0"/>
              </a:rPr>
              <a:t>in </a:t>
            </a:r>
            <a:r>
              <a:rPr lang="en-AU" dirty="0" smtClean="0">
                <a:latin typeface="Bell MT" pitchFamily="18" charset="0"/>
              </a:rPr>
              <a:t>nature.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Transmission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Foodborne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smtClean="0">
                <a:latin typeface="Bell MT" pitchFamily="18" charset="0"/>
              </a:rPr>
              <a:t>intoxication.</a:t>
            </a:r>
          </a:p>
          <a:p>
            <a:r>
              <a:rPr lang="en-AU" dirty="0">
                <a:latin typeface="Bell MT" pitchFamily="18" charset="0"/>
              </a:rPr>
              <a:t>Associated with food kept warm, not </a:t>
            </a:r>
            <a:r>
              <a:rPr lang="en-AU" dirty="0" smtClean="0">
                <a:latin typeface="Bell MT" pitchFamily="18" charset="0"/>
              </a:rPr>
              <a:t>hot.</a:t>
            </a:r>
          </a:p>
          <a:p>
            <a:r>
              <a:rPr lang="en-AU" dirty="0" smtClean="0">
                <a:latin typeface="Bell MT" pitchFamily="18" charset="0"/>
              </a:rPr>
              <a:t>Major </a:t>
            </a:r>
            <a:r>
              <a:rPr lang="en-AU" dirty="0">
                <a:latin typeface="Bell MT" pitchFamily="18" charset="0"/>
              </a:rPr>
              <a:t>association with fried rice from Chinese </a:t>
            </a:r>
            <a:r>
              <a:rPr lang="en-AU" dirty="0" smtClean="0">
                <a:latin typeface="Bell MT" pitchFamily="18" charset="0"/>
              </a:rPr>
              <a:t>restaurants.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2 possible toxins</a:t>
            </a:r>
            <a:r>
              <a:rPr lang="en-AU" b="1" dirty="0" smtClean="0">
                <a:latin typeface="Bell MT" pitchFamily="18" charset="0"/>
              </a:rPr>
              <a:t>:</a:t>
            </a:r>
          </a:p>
          <a:p>
            <a:r>
              <a:rPr lang="en-AU" b="1" dirty="0">
                <a:latin typeface="Bell MT" pitchFamily="18" charset="0"/>
              </a:rPr>
              <a:t>Emetic toxin</a:t>
            </a:r>
            <a:r>
              <a:rPr lang="en-AU" dirty="0">
                <a:latin typeface="Bell MT" pitchFamily="18" charset="0"/>
              </a:rPr>
              <a:t>: preformed fast (1–6 hours), similar to S. </a:t>
            </a:r>
            <a:r>
              <a:rPr lang="en-AU" dirty="0" err="1">
                <a:latin typeface="Bell MT" pitchFamily="18" charset="0"/>
              </a:rPr>
              <a:t>aureus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with vomiting </a:t>
            </a:r>
            <a:r>
              <a:rPr lang="en-AU" dirty="0">
                <a:latin typeface="Bell MT" pitchFamily="18" charset="0"/>
              </a:rPr>
              <a:t>and </a:t>
            </a:r>
            <a:r>
              <a:rPr lang="en-AU" dirty="0" err="1">
                <a:latin typeface="Bell MT" pitchFamily="18" charset="0"/>
              </a:rPr>
              <a:t>diarrhea</a:t>
            </a:r>
            <a:r>
              <a:rPr lang="en-AU" dirty="0">
                <a:latin typeface="Bell MT" pitchFamily="18" charset="0"/>
              </a:rPr>
              <a:t>; associated with fried </a:t>
            </a:r>
            <a:r>
              <a:rPr lang="en-AU" dirty="0" smtClean="0">
                <a:latin typeface="Bell MT" pitchFamily="18" charset="0"/>
              </a:rPr>
              <a:t>rice.</a:t>
            </a:r>
          </a:p>
          <a:p>
            <a:r>
              <a:rPr lang="en-AU" b="1" dirty="0">
                <a:latin typeface="Bell MT" pitchFamily="18" charset="0"/>
              </a:rPr>
              <a:t>Diarrheal toxin </a:t>
            </a:r>
            <a:r>
              <a:rPr lang="en-AU" dirty="0">
                <a:latin typeface="Bell MT" pitchFamily="18" charset="0"/>
              </a:rPr>
              <a:t>produced in vivo (meats, sauces): 18 </a:t>
            </a:r>
            <a:r>
              <a:rPr lang="en-AU" dirty="0" smtClean="0">
                <a:latin typeface="Bell MT" pitchFamily="18" charset="0"/>
              </a:rPr>
              <a:t>hours; </a:t>
            </a:r>
            <a:r>
              <a:rPr lang="en-AU" dirty="0">
                <a:latin typeface="Bell MT" pitchFamily="18" charset="0"/>
              </a:rPr>
              <a:t>LT: increasing cAMP → watery </a:t>
            </a:r>
            <a:r>
              <a:rPr lang="en-AU" dirty="0" err="1" smtClean="0">
                <a:latin typeface="Bell MT" pitchFamily="18" charset="0"/>
              </a:rPr>
              <a:t>diarrhea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Gastroenteritis: </a:t>
            </a:r>
            <a:r>
              <a:rPr lang="en-AU" dirty="0" err="1">
                <a:latin typeface="Bell MT" pitchFamily="18" charset="0"/>
              </a:rPr>
              <a:t>nonbloody</a:t>
            </a:r>
            <a:r>
              <a:rPr lang="en-AU" dirty="0">
                <a:latin typeface="Bell MT" pitchFamily="18" charset="0"/>
              </a:rPr>
              <a:t>, ± </a:t>
            </a:r>
            <a:r>
              <a:rPr lang="en-AU" dirty="0" smtClean="0">
                <a:latin typeface="Bell MT" pitchFamily="18" charset="0"/>
              </a:rPr>
              <a:t>vomiting.</a:t>
            </a:r>
          </a:p>
          <a:p>
            <a:r>
              <a:rPr lang="en-AU" dirty="0" smtClean="0">
                <a:latin typeface="Bell MT" pitchFamily="18" charset="0"/>
              </a:rPr>
              <a:t>Eye </a:t>
            </a:r>
            <a:r>
              <a:rPr lang="en-AU" dirty="0">
                <a:latin typeface="Bell MT" pitchFamily="18" charset="0"/>
              </a:rPr>
              <a:t>infection (rare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Clinical </a:t>
            </a:r>
            <a:r>
              <a:rPr lang="en-AU" dirty="0" smtClean="0">
                <a:latin typeface="Bell MT" pitchFamily="18" charset="0"/>
              </a:rPr>
              <a:t>grounds.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Culture </a:t>
            </a:r>
            <a:r>
              <a:rPr lang="en-AU" dirty="0">
                <a:latin typeface="Bell MT" pitchFamily="18" charset="0"/>
              </a:rPr>
              <a:t>and Gram stain of implicated </a:t>
            </a:r>
            <a:r>
              <a:rPr lang="en-AU" dirty="0" smtClean="0">
                <a:latin typeface="Bell MT" pitchFamily="18" charset="0"/>
              </a:rPr>
              <a:t>food.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Treatment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Bell MT" pitchFamily="18" charset="0"/>
              </a:rPr>
              <a:t>Self-limiting</a:t>
            </a:r>
            <a:r>
              <a:rPr lang="en-AU" dirty="0">
                <a:latin typeface="Bell MT" pitchFamily="18" charset="0"/>
              </a:rPr>
              <a:t>; </a:t>
            </a:r>
            <a:r>
              <a:rPr lang="en-AU" dirty="0" err="1">
                <a:latin typeface="Bell MT" pitchFamily="18" charset="0"/>
              </a:rPr>
              <a:t>vancomycin</a:t>
            </a:r>
            <a:r>
              <a:rPr lang="en-AU" dirty="0">
                <a:latin typeface="Bell MT" pitchFamily="18" charset="0"/>
              </a:rPr>
              <a:t> for </a:t>
            </a:r>
            <a:r>
              <a:rPr lang="en-AU">
                <a:latin typeface="Bell MT" pitchFamily="18" charset="0"/>
              </a:rPr>
              <a:t>eye </a:t>
            </a:r>
            <a:r>
              <a:rPr lang="en-AU" smtClean="0">
                <a:latin typeface="Bell MT" pitchFamily="18" charset="0"/>
              </a:rPr>
              <a:t>infection.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Bacillus </a:t>
            </a:r>
            <a:r>
              <a:rPr lang="en-AU" b="1" i="1" dirty="0" err="1">
                <a:solidFill>
                  <a:srgbClr val="FFFF00"/>
                </a:solidFill>
                <a:latin typeface="Bell MT" pitchFamily="18" charset="0"/>
              </a:rPr>
              <a:t>anthracis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</a:t>
            </a:r>
          </a:p>
          <a:p>
            <a:r>
              <a:rPr lang="en-AU" dirty="0">
                <a:latin typeface="Bell MT" pitchFamily="18" charset="0"/>
              </a:rPr>
              <a:t>Large, boxcar-like, gram-positive, spore-forming </a:t>
            </a:r>
            <a:r>
              <a:rPr lang="en-AU" dirty="0" smtClean="0">
                <a:latin typeface="Bell MT" pitchFamily="18" charset="0"/>
              </a:rPr>
              <a:t>rods.</a:t>
            </a:r>
          </a:p>
          <a:p>
            <a:r>
              <a:rPr lang="en-AU" dirty="0">
                <a:latin typeface="Bell MT" pitchFamily="18" charset="0"/>
              </a:rPr>
              <a:t>Capsule is polypeptide (</a:t>
            </a:r>
            <a:r>
              <a:rPr lang="en-AU" dirty="0" smtClean="0">
                <a:latin typeface="Bell MT" pitchFamily="18" charset="0"/>
              </a:rPr>
              <a:t>poly-d-glutamate).</a:t>
            </a:r>
          </a:p>
          <a:p>
            <a:r>
              <a:rPr lang="en-AU" dirty="0">
                <a:latin typeface="Bell MT" pitchFamily="18" charset="0"/>
              </a:rPr>
              <a:t>Potential bioterrorism </a:t>
            </a:r>
            <a:r>
              <a:rPr lang="en-AU" dirty="0" smtClean="0">
                <a:latin typeface="Bell MT" pitchFamily="18" charset="0"/>
              </a:rPr>
              <a:t>agent.</a:t>
            </a:r>
          </a:p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>
                <a:latin typeface="Bell MT" pitchFamily="18" charset="0"/>
              </a:rPr>
              <a:t>animals, skins, </a:t>
            </a:r>
            <a:r>
              <a:rPr lang="en-AU" dirty="0" smtClean="0">
                <a:latin typeface="Bell MT" pitchFamily="18" charset="0"/>
              </a:rPr>
              <a:t>soils.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contact with infected animals or inhalation of </a:t>
            </a:r>
            <a:r>
              <a:rPr lang="en-AU" dirty="0" smtClean="0">
                <a:latin typeface="Bell MT" pitchFamily="18" charset="0"/>
              </a:rPr>
              <a:t>spores (bioterrorism).</a:t>
            </a:r>
          </a:p>
          <a:p>
            <a:endParaRPr lang="en-AU" b="1" dirty="0" smtClean="0">
              <a:latin typeface="Bell MT" pitchFamily="18" charset="0"/>
            </a:endParaRPr>
          </a:p>
          <a:p>
            <a:pPr>
              <a:buNone/>
            </a:pP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Capsule polypeptide, </a:t>
            </a:r>
            <a:r>
              <a:rPr lang="en-AU" dirty="0" err="1">
                <a:latin typeface="Bell MT" pitchFamily="18" charset="0"/>
              </a:rPr>
              <a:t>antiphagocytic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smtClean="0">
                <a:latin typeface="Bell MT" pitchFamily="18" charset="0"/>
              </a:rPr>
              <a:t>immunogenic.</a:t>
            </a:r>
          </a:p>
          <a:p>
            <a:r>
              <a:rPr lang="en-AU" b="1" dirty="0">
                <a:latin typeface="Bell MT" pitchFamily="18" charset="0"/>
              </a:rPr>
              <a:t>Anthrax toxin includes 3 protein components</a:t>
            </a:r>
            <a:r>
              <a:rPr lang="en-AU" b="1" dirty="0" smtClean="0">
                <a:latin typeface="Bell MT" pitchFamily="18" charset="0"/>
              </a:rPr>
              <a:t>:</a:t>
            </a:r>
          </a:p>
          <a:p>
            <a:r>
              <a:rPr lang="en-AU" b="1" dirty="0">
                <a:latin typeface="Bell MT" pitchFamily="18" charset="0"/>
              </a:rPr>
              <a:t>Protective antigen </a:t>
            </a:r>
            <a:r>
              <a:rPr lang="en-AU" dirty="0">
                <a:latin typeface="Bell MT" pitchFamily="18" charset="0"/>
              </a:rPr>
              <a:t>(B component) mediates entry of LF or EF </a:t>
            </a:r>
            <a:r>
              <a:rPr lang="en-AU" dirty="0" smtClean="0">
                <a:latin typeface="Bell MT" pitchFamily="18" charset="0"/>
              </a:rPr>
              <a:t>into eukaryotic cells.</a:t>
            </a:r>
          </a:p>
          <a:p>
            <a:r>
              <a:rPr lang="en-AU" b="1" dirty="0">
                <a:latin typeface="Bell MT" pitchFamily="18" charset="0"/>
              </a:rPr>
              <a:t>Lethal factor </a:t>
            </a:r>
            <a:r>
              <a:rPr lang="en-AU" dirty="0">
                <a:latin typeface="Bell MT" pitchFamily="18" charset="0"/>
              </a:rPr>
              <a:t>kills </a:t>
            </a:r>
            <a:r>
              <a:rPr lang="en-AU" dirty="0" smtClean="0">
                <a:latin typeface="Bell MT" pitchFamily="18" charset="0"/>
              </a:rPr>
              <a:t>cells.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err="1">
                <a:latin typeface="Bell MT" pitchFamily="18" charset="0"/>
              </a:rPr>
              <a:t>Edema</a:t>
            </a:r>
            <a:r>
              <a:rPr lang="en-AU" b="1" dirty="0">
                <a:latin typeface="Bell MT" pitchFamily="18" charset="0"/>
              </a:rPr>
              <a:t> factor </a:t>
            </a:r>
            <a:r>
              <a:rPr lang="en-AU" dirty="0">
                <a:latin typeface="Bell MT" pitchFamily="18" charset="0"/>
              </a:rPr>
              <a:t>is an </a:t>
            </a:r>
            <a:r>
              <a:rPr lang="en-AU" dirty="0" err="1">
                <a:latin typeface="Bell MT" pitchFamily="18" charset="0"/>
              </a:rPr>
              <a:t>adenylate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cyclase</a:t>
            </a:r>
            <a:r>
              <a:rPr lang="en-AU" dirty="0">
                <a:latin typeface="Bell MT" pitchFamily="18" charset="0"/>
              </a:rPr>
              <a:t> (</a:t>
            </a:r>
            <a:r>
              <a:rPr lang="en-AU" dirty="0" err="1">
                <a:latin typeface="Bell MT" pitchFamily="18" charset="0"/>
              </a:rPr>
              <a:t>calmodulin</a:t>
            </a:r>
            <a:r>
              <a:rPr lang="en-AU" dirty="0">
                <a:latin typeface="Bell MT" pitchFamily="18" charset="0"/>
              </a:rPr>
              <a:t>-activated like </a:t>
            </a:r>
            <a:r>
              <a:rPr lang="en-AU" dirty="0" err="1" smtClean="0">
                <a:latin typeface="Bell MT" pitchFamily="18" charset="0"/>
              </a:rPr>
              <a:t>pertussis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adenylate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cyclase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Cutaneous anthrax:</a:t>
            </a:r>
            <a:r>
              <a:rPr lang="en-AU" dirty="0">
                <a:latin typeface="Bell MT" pitchFamily="18" charset="0"/>
              </a:rPr>
              <a:t> papule → papule with vesicles (malignant pustules</a:t>
            </a:r>
            <a:r>
              <a:rPr lang="en-AU" dirty="0" smtClean="0">
                <a:latin typeface="Bell MT" pitchFamily="18" charset="0"/>
              </a:rPr>
              <a:t>)→ </a:t>
            </a:r>
            <a:r>
              <a:rPr lang="en-AU" dirty="0">
                <a:latin typeface="Bell MT" pitchFamily="18" charset="0"/>
              </a:rPr>
              <a:t>central necrosis (</a:t>
            </a:r>
            <a:r>
              <a:rPr lang="en-AU" dirty="0" err="1">
                <a:latin typeface="Bell MT" pitchFamily="18" charset="0"/>
              </a:rPr>
              <a:t>eschar</a:t>
            </a:r>
            <a:r>
              <a:rPr lang="en-AU" dirty="0">
                <a:latin typeface="Bell MT" pitchFamily="18" charset="0"/>
              </a:rPr>
              <a:t>) with </a:t>
            </a:r>
            <a:r>
              <a:rPr lang="en-AU" dirty="0" err="1">
                <a:latin typeface="Bell MT" pitchFamily="18" charset="0"/>
              </a:rPr>
              <a:t>erythematous</a:t>
            </a:r>
            <a:r>
              <a:rPr lang="en-AU" dirty="0">
                <a:latin typeface="Bell MT" pitchFamily="18" charset="0"/>
              </a:rPr>
              <a:t> border often </a:t>
            </a:r>
            <a:r>
              <a:rPr lang="en-AU" dirty="0" smtClean="0">
                <a:latin typeface="Bell MT" pitchFamily="18" charset="0"/>
              </a:rPr>
              <a:t>with painful </a:t>
            </a:r>
            <a:r>
              <a:rPr lang="en-AU" dirty="0">
                <a:latin typeface="Bell MT" pitchFamily="18" charset="0"/>
              </a:rPr>
              <a:t>regional </a:t>
            </a:r>
            <a:r>
              <a:rPr lang="en-AU" dirty="0" err="1">
                <a:latin typeface="Bell MT" pitchFamily="18" charset="0"/>
              </a:rPr>
              <a:t>lymphadenopathy</a:t>
            </a:r>
            <a:r>
              <a:rPr lang="en-AU" dirty="0">
                <a:latin typeface="Bell MT" pitchFamily="18" charset="0"/>
              </a:rPr>
              <a:t>; fever in 50</a:t>
            </a:r>
            <a:r>
              <a:rPr lang="en-AU" dirty="0" smtClean="0">
                <a:latin typeface="Bell MT" pitchFamily="18" charset="0"/>
              </a:rPr>
              <a:t>%.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Pulmonary (</a:t>
            </a:r>
            <a:r>
              <a:rPr lang="en-AU" b="1" dirty="0" err="1">
                <a:latin typeface="Bell MT" pitchFamily="18" charset="0"/>
              </a:rPr>
              <a:t>woolsorter’s</a:t>
            </a:r>
            <a:r>
              <a:rPr lang="en-AU" b="1" dirty="0">
                <a:latin typeface="Bell MT" pitchFamily="18" charset="0"/>
              </a:rPr>
              <a:t> disease):</a:t>
            </a:r>
            <a:r>
              <a:rPr lang="en-AU" dirty="0">
                <a:latin typeface="Bell MT" pitchFamily="18" charset="0"/>
              </a:rPr>
              <a:t> life-threatening pneumonia; </a:t>
            </a:r>
            <a:r>
              <a:rPr lang="en-AU" dirty="0" smtClean="0">
                <a:latin typeface="Bell MT" pitchFamily="18" charset="0"/>
              </a:rPr>
              <a:t>cough, fever</a:t>
            </a:r>
            <a:r>
              <a:rPr lang="en-AU" dirty="0">
                <a:latin typeface="Bell MT" pitchFamily="18" charset="0"/>
              </a:rPr>
              <a:t>, malaise, and ultimately facial </a:t>
            </a:r>
            <a:r>
              <a:rPr lang="en-AU" dirty="0" err="1">
                <a:latin typeface="Bell MT" pitchFamily="18" charset="0"/>
              </a:rPr>
              <a:t>edema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>
                <a:latin typeface="Bell MT" pitchFamily="18" charset="0"/>
              </a:rPr>
              <a:t>dyspnea</a:t>
            </a:r>
            <a:r>
              <a:rPr lang="en-AU" dirty="0">
                <a:latin typeface="Bell MT" pitchFamily="18" charset="0"/>
              </a:rPr>
              <a:t>, diaphoresis, </a:t>
            </a:r>
            <a:r>
              <a:rPr lang="en-AU" dirty="0" smtClean="0">
                <a:latin typeface="Bell MT" pitchFamily="18" charset="0"/>
              </a:rPr>
              <a:t>cyanosis, and </a:t>
            </a:r>
            <a:r>
              <a:rPr lang="en-AU" dirty="0">
                <a:latin typeface="Bell MT" pitchFamily="18" charset="0"/>
              </a:rPr>
              <a:t>shock with </a:t>
            </a:r>
            <a:r>
              <a:rPr lang="en-AU" dirty="0" err="1">
                <a:latin typeface="Bell MT" pitchFamily="18" charset="0"/>
              </a:rPr>
              <a:t>mediastinal</a:t>
            </a:r>
            <a:r>
              <a:rPr lang="en-AU" dirty="0">
                <a:latin typeface="Bell MT" pitchFamily="18" charset="0"/>
              </a:rPr>
              <a:t> hemorrhagic </a:t>
            </a:r>
            <a:r>
              <a:rPr lang="en-AU" dirty="0" smtClean="0">
                <a:latin typeface="Bell MT" pitchFamily="18" charset="0"/>
              </a:rPr>
              <a:t>lymphadenitis.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GI anthrax (rare):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Edema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and blockage of </a:t>
            </a:r>
            <a:r>
              <a:rPr lang="en-AU" dirty="0" smtClean="0">
                <a:latin typeface="Bell MT" pitchFamily="18" charset="0"/>
              </a:rPr>
              <a:t>GI </a:t>
            </a:r>
            <a:r>
              <a:rPr lang="en-AU" dirty="0">
                <a:latin typeface="Bell MT" pitchFamily="18" charset="0"/>
              </a:rPr>
              <a:t>tract can occur, </a:t>
            </a:r>
            <a:r>
              <a:rPr lang="en-AU" dirty="0" smtClean="0">
                <a:latin typeface="Bell MT" pitchFamily="18" charset="0"/>
              </a:rPr>
              <a:t>vomiting and </a:t>
            </a:r>
            <a:r>
              <a:rPr lang="en-AU" dirty="0">
                <a:latin typeface="Bell MT" pitchFamily="18" charset="0"/>
              </a:rPr>
              <a:t>bloody </a:t>
            </a:r>
            <a:r>
              <a:rPr lang="en-AU" dirty="0" err="1">
                <a:latin typeface="Bell MT" pitchFamily="18" charset="0"/>
              </a:rPr>
              <a:t>diarrhea</a:t>
            </a:r>
            <a:r>
              <a:rPr lang="en-AU" dirty="0">
                <a:latin typeface="Bell MT" pitchFamily="18" charset="0"/>
              </a:rPr>
              <a:t>, high </a:t>
            </a:r>
            <a:r>
              <a:rPr lang="en-AU" dirty="0" smtClean="0">
                <a:latin typeface="Bell MT" pitchFamily="18" charset="0"/>
              </a:rPr>
              <a:t>mortality.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Mediastinal widening on chest </a:t>
            </a:r>
            <a:r>
              <a:rPr lang="en-AU" dirty="0" smtClean="0">
                <a:latin typeface="Bell MT" pitchFamily="18" charset="0"/>
              </a:rPr>
              <a:t>x-ray.</a:t>
            </a:r>
          </a:p>
          <a:p>
            <a:r>
              <a:rPr lang="en-AU" dirty="0">
                <a:latin typeface="Bell MT" pitchFamily="18" charset="0"/>
              </a:rPr>
              <a:t>Gram stain and culture of blood, respiratory secretions or </a:t>
            </a:r>
            <a:r>
              <a:rPr lang="en-AU" dirty="0" smtClean="0">
                <a:latin typeface="Bell MT" pitchFamily="18" charset="0"/>
              </a:rPr>
              <a:t>lesions.</a:t>
            </a:r>
          </a:p>
          <a:p>
            <a:r>
              <a:rPr lang="en-AU" dirty="0" smtClean="0">
                <a:latin typeface="Bell MT" pitchFamily="18" charset="0"/>
              </a:rPr>
              <a:t>Serology.</a:t>
            </a:r>
          </a:p>
          <a:p>
            <a:r>
              <a:rPr lang="en-AU" dirty="0" smtClean="0">
                <a:latin typeface="Bell MT" pitchFamily="18" charset="0"/>
              </a:rPr>
              <a:t>PCR.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Treatment:</a:t>
            </a:r>
          </a:p>
          <a:p>
            <a:r>
              <a:rPr lang="en-AU" dirty="0" smtClean="0">
                <a:latin typeface="Bell MT" pitchFamily="18" charset="0"/>
              </a:rPr>
              <a:t>Ciprofloxacin </a:t>
            </a:r>
            <a:r>
              <a:rPr lang="en-AU" dirty="0">
                <a:latin typeface="Bell MT" pitchFamily="18" charset="0"/>
              </a:rPr>
              <a:t>or </a:t>
            </a:r>
            <a:r>
              <a:rPr lang="en-AU" dirty="0" err="1">
                <a:latin typeface="Bell MT" pitchFamily="18" charset="0"/>
              </a:rPr>
              <a:t>doxycycline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pPr>
              <a:buNone/>
            </a:pPr>
            <a:r>
              <a:rPr lang="en-AU" b="1" dirty="0">
                <a:latin typeface="Bell MT" pitchFamily="18" charset="0"/>
              </a:rPr>
              <a:t>Prevention</a:t>
            </a:r>
            <a:r>
              <a:rPr lang="en-AU" b="1" dirty="0" smtClean="0">
                <a:latin typeface="Bell MT" pitchFamily="18" charset="0"/>
              </a:rPr>
              <a:t>:</a:t>
            </a:r>
          </a:p>
          <a:p>
            <a:r>
              <a:rPr lang="en-AU" dirty="0" err="1">
                <a:latin typeface="Bell MT" pitchFamily="18" charset="0"/>
              </a:rPr>
              <a:t>toxoid</a:t>
            </a:r>
            <a:r>
              <a:rPr lang="en-AU" dirty="0">
                <a:latin typeface="Bell MT" pitchFamily="18" charset="0"/>
              </a:rPr>
              <a:t> vaccine (AVA, </a:t>
            </a:r>
            <a:r>
              <a:rPr lang="en-AU" dirty="0" err="1">
                <a:latin typeface="Bell MT" pitchFamily="18" charset="0"/>
              </a:rPr>
              <a:t>acellular</a:t>
            </a:r>
            <a:r>
              <a:rPr lang="en-AU" dirty="0">
                <a:latin typeface="Bell MT" pitchFamily="18" charset="0"/>
              </a:rPr>
              <a:t> vaccine adsorbed) is given to </a:t>
            </a:r>
            <a:r>
              <a:rPr lang="en-AU" dirty="0" smtClean="0">
                <a:latin typeface="Bell MT" pitchFamily="18" charset="0"/>
              </a:rPr>
              <a:t>those in </a:t>
            </a:r>
            <a:r>
              <a:rPr lang="en-AU" dirty="0">
                <a:latin typeface="Bell MT" pitchFamily="18" charset="0"/>
              </a:rPr>
              <a:t>high risk occupations such as military; </a:t>
            </a:r>
            <a:r>
              <a:rPr lang="en-AU" dirty="0" err="1">
                <a:latin typeface="Bell MT" pitchFamily="18" charset="0"/>
              </a:rPr>
              <a:t>raxibacumab</a:t>
            </a:r>
            <a:r>
              <a:rPr lang="en-AU" dirty="0">
                <a:latin typeface="Bell MT" pitchFamily="18" charset="0"/>
              </a:rPr>
              <a:t> for </a:t>
            </a:r>
            <a:r>
              <a:rPr lang="en-AU" dirty="0" smtClean="0">
                <a:latin typeface="Bell MT" pitchFamily="18" charset="0"/>
              </a:rPr>
              <a:t>prophylaxis.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عرض على الشاشة (3:4)‏</PresentationFormat>
  <Paragraphs>48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BACILLUS</vt:lpstr>
      <vt:lpstr>Bacillus anthracis</vt:lpstr>
      <vt:lpstr>Pathogenesis</vt:lpstr>
      <vt:lpstr>الشريحة 4</vt:lpstr>
      <vt:lpstr>Diseases</vt:lpstr>
      <vt:lpstr>الشريحة 6</vt:lpstr>
      <vt:lpstr>الشريحة 7</vt:lpstr>
      <vt:lpstr>Diagnosis</vt:lpstr>
      <vt:lpstr>الشريحة 9</vt:lpstr>
      <vt:lpstr>Bacillus cereus</vt:lpstr>
      <vt:lpstr>Transmission</vt:lpstr>
      <vt:lpstr>Pathogenesis</vt:lpstr>
      <vt:lpstr>Diseases</vt:lpstr>
      <vt:lpstr>Diagnosis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BACILLUS</dc:title>
  <dc:creator>Mosab Nouraldein</dc:creator>
  <cp:lastModifiedBy>Mosab Nouraldein</cp:lastModifiedBy>
  <cp:revision>2</cp:revision>
  <dcterms:created xsi:type="dcterms:W3CDTF">2023-02-25T05:27:23Z</dcterms:created>
  <dcterms:modified xsi:type="dcterms:W3CDTF">2023-03-11T19:08:19Z</dcterms:modified>
</cp:coreProperties>
</file>