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60" r:id="rId19"/>
    <p:sldId id="261" r:id="rId20"/>
    <p:sldId id="262" r:id="rId21"/>
    <p:sldId id="267" r:id="rId22"/>
    <p:sldId id="271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1FD62-B2EE-420B-B71A-B514236BCEE7}" type="datetimeFigureOut">
              <a:rPr lang="en-US" smtClean="0"/>
              <a:t>1/28/2023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C0AE4-74D0-4A82-8797-71323B87D8D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CAT-1</a:t>
            </a:r>
            <a:endParaRPr lang="en-AU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First week lectures </a:t>
            </a:r>
            <a:endParaRPr lang="en-A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Q8. </a:t>
            </a:r>
            <a:r>
              <a:rPr lang="en-US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Classic symptoms of meningitis include:</a:t>
            </a: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a. headache, fever, stiff neck</a:t>
            </a: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b. Backache, hallucinations, indigestion.</a:t>
            </a: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c. Rash, inner ear pain, itching</a:t>
            </a: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d. Dry skin, dehydration, cold sores.</a:t>
            </a: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Q9.</a:t>
            </a:r>
            <a:r>
              <a:rPr lang="en-AU" b="1" dirty="0"/>
              <a:t> </a:t>
            </a:r>
            <a:r>
              <a:rPr lang="en-AU" b="1" u="sng" dirty="0"/>
              <a:t>Which of the following people is most likely to develop bacterial meningitis</a:t>
            </a:r>
            <a:r>
              <a:rPr lang="en-AU" b="1" u="sng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b="1" dirty="0" smtClean="0"/>
              <a:t>Obese women.</a:t>
            </a:r>
          </a:p>
          <a:p>
            <a:pPr marL="514350" indent="-514350">
              <a:buAutoNum type="alphaLcPeriod"/>
            </a:pPr>
            <a:r>
              <a:rPr lang="en-US" b="1" dirty="0" smtClean="0"/>
              <a:t>Newborn baby</a:t>
            </a:r>
          </a:p>
          <a:p>
            <a:pPr marL="514350" indent="-514350">
              <a:buAutoNum type="alphaLcPeriod"/>
            </a:pPr>
            <a:r>
              <a:rPr lang="en-US" b="1" dirty="0" smtClean="0"/>
              <a:t>College student</a:t>
            </a:r>
          </a:p>
          <a:p>
            <a:pPr marL="514350" indent="-514350">
              <a:buAutoNum type="alphaLcPeriod"/>
            </a:pPr>
            <a:r>
              <a:rPr lang="en-US" b="1" dirty="0" smtClean="0"/>
              <a:t>Obese men </a:t>
            </a:r>
          </a:p>
          <a:p>
            <a:pPr marL="514350" indent="-514350">
              <a:buAutoNum type="alphaLcPeriod"/>
            </a:pPr>
            <a:endParaRPr lang="en-AU" b="1" dirty="0"/>
          </a:p>
          <a:p>
            <a:pPr>
              <a:buNone/>
            </a:pPr>
            <a:r>
              <a:rPr lang="en-AU" dirty="0"/>
              <a:t/>
            </a:r>
            <a:br>
              <a:rPr lang="en-AU" dirty="0"/>
            </a:br>
            <a:r>
              <a:rPr lang="en-US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Q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10. 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Which 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procedure is most likely used to test for meningitis?</a:t>
            </a:r>
          </a:p>
          <a:p>
            <a:pPr marL="514350" indent="-514350">
              <a:buAutoNum type="alphaLcPeriod"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Spinal tap.</a:t>
            </a:r>
          </a:p>
          <a:p>
            <a:pPr marL="514350" indent="-514350">
              <a:buAutoNum type="alphaLcPeriod"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Throat culture </a:t>
            </a:r>
          </a:p>
          <a:p>
            <a:pPr marL="514350" indent="-514350">
              <a:buAutoNum type="alphaLcPeriod"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TB skin test.</a:t>
            </a:r>
          </a:p>
          <a:p>
            <a:pPr marL="514350" indent="-514350">
              <a:buAutoNum type="alphaLcPeriod"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None of the above 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Q11. </a:t>
            </a:r>
            <a:r>
              <a:rPr lang="en-AU" sz="28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Which pathogen is the most common bacterial cause of meningitis</a:t>
            </a:r>
            <a:r>
              <a:rPr lang="en-AU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en-AU" sz="28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a. </a:t>
            </a:r>
            <a:r>
              <a:rPr lang="en-AU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Pseudomonas </a:t>
            </a:r>
            <a:r>
              <a:rPr lang="en-AU" sz="2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aeruginosa</a:t>
            </a:r>
            <a:endParaRPr lang="en-AU" sz="2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b. </a:t>
            </a:r>
            <a:r>
              <a:rPr lang="en-AU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Staphylococcus </a:t>
            </a:r>
            <a:r>
              <a:rPr lang="en-AU" sz="2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epidermidis</a:t>
            </a:r>
            <a:endParaRPr lang="en-AU" sz="2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c. </a:t>
            </a:r>
            <a:r>
              <a:rPr lang="en-AU" sz="28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Enterobacter</a:t>
            </a:r>
            <a:r>
              <a:rPr lang="en-AU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8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aerogenes</a:t>
            </a:r>
            <a:endParaRPr lang="en-A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d. </a:t>
            </a:r>
            <a:r>
              <a:rPr lang="en-AU" sz="28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Streptococcus </a:t>
            </a:r>
            <a:r>
              <a:rPr lang="en-AU" sz="2800" b="1" i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pneumoniae</a:t>
            </a:r>
            <a:r>
              <a:rPr lang="en-AU" sz="28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AU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AU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dirty="0"/>
              <a:t/>
            </a:r>
            <a:br>
              <a:rPr lang="en-AU" dirty="0"/>
            </a:br>
            <a:endParaRPr lang="en-AU" dirty="0"/>
          </a:p>
          <a:p>
            <a:pPr>
              <a:buNone/>
            </a:pPr>
            <a:r>
              <a:rPr lang="en-AU" dirty="0"/>
              <a:t/>
            </a:r>
            <a:br>
              <a:rPr lang="en-AU" dirty="0"/>
            </a:br>
            <a:r>
              <a:rPr lang="en-AU" dirty="0"/>
              <a:t>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AutoNum type="alphaLcPeriod"/>
            </a:pPr>
            <a:endParaRPr lang="en-AU" sz="2400" b="1" dirty="0" smtClean="0"/>
          </a:p>
          <a:p>
            <a:pPr marL="457200" indent="-457200">
              <a:buNone/>
            </a:pPr>
            <a:r>
              <a:rPr lang="en-US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Q12. </a:t>
            </a:r>
            <a:r>
              <a:rPr lang="en-AU" sz="2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en-AU" sz="2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Which of the following bacteria can cause bacterial meningitis</a:t>
            </a:r>
            <a:r>
              <a:rPr lang="en-AU" sz="2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pPr marL="457200" indent="-457200">
              <a:buAutoNum type="alphaLcPeriod"/>
            </a:pPr>
            <a:r>
              <a:rPr lang="en-AU" sz="2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Listeria</a:t>
            </a: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monocytogenes</a:t>
            </a:r>
            <a:endParaRPr lang="en-AU" sz="2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Pseudomonas </a:t>
            </a:r>
            <a:r>
              <a:rPr lang="en-AU" sz="26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aeruginosa</a:t>
            </a:r>
            <a:endParaRPr lang="en-AU" sz="2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c. </a:t>
            </a:r>
            <a:r>
              <a:rPr lang="en-AU" sz="2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Pappilomaviridae</a:t>
            </a:r>
            <a:endParaRPr lang="en-AU" sz="2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d. </a:t>
            </a:r>
            <a:r>
              <a:rPr lang="en-AU" sz="2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Bacillus </a:t>
            </a:r>
            <a:r>
              <a:rPr lang="en-AU" sz="26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anthracis</a:t>
            </a:r>
            <a:endParaRPr lang="en-AU" sz="2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26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AU" sz="26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AU" sz="2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AU" sz="2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b="1" dirty="0" smtClean="0"/>
              <a:t/>
            </a:r>
            <a:br>
              <a:rPr lang="en-AU" b="1" dirty="0" smtClean="0"/>
            </a:br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Q13</a:t>
            </a:r>
            <a:r>
              <a:rPr lang="en-US" sz="3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AU" sz="3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AU" sz="3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ami has </a:t>
            </a:r>
            <a:r>
              <a:rPr lang="en-AU" sz="3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recently been diagnosed with bacterial meningitis. He is having difficulty seeing and is experiencing seizures. Why are these types of symptoms occurring?</a:t>
            </a:r>
          </a:p>
          <a:p>
            <a:pPr>
              <a:buNone/>
            </a:pPr>
            <a:r>
              <a:rPr lang="en-AU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a. </a:t>
            </a:r>
            <a:r>
              <a:rPr lang="en-AU" sz="3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These symptoms are associated with his high fever</a:t>
            </a:r>
            <a:r>
              <a:rPr lang="en-AU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r>
              <a:rPr lang="en-US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b. </a:t>
            </a:r>
            <a:r>
              <a:rPr lang="en-AU" sz="3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The bacteria are multiplying faster than his body can fight them off.</a:t>
            </a:r>
          </a:p>
          <a:p>
            <a:pPr>
              <a:buNone/>
            </a:pPr>
            <a:r>
              <a:rPr lang="en-AU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c. </a:t>
            </a:r>
            <a:r>
              <a:rPr lang="en-AU" sz="3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The inflammatory response trying to kill the bacteria produces swelling and compression of nerves</a:t>
            </a:r>
            <a:r>
              <a:rPr lang="en-AU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r>
              <a:rPr lang="en-US" sz="3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d. </a:t>
            </a:r>
            <a:r>
              <a:rPr lang="en-AU" sz="3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He was exposed to and contracted an extremely aggressive form of this infection.</a:t>
            </a:r>
          </a:p>
          <a:p>
            <a:pPr>
              <a:buNone/>
            </a:pPr>
            <a:endParaRPr lang="en-AU" sz="3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2800" b="1" dirty="0"/>
              <a:t/>
            </a:r>
            <a:br>
              <a:rPr lang="en-AU" sz="2800" b="1" dirty="0"/>
            </a:br>
            <a:r>
              <a:rPr lang="en-AU" b="1" dirty="0"/>
              <a:t/>
            </a:r>
            <a:br>
              <a:rPr lang="en-AU" b="1" dirty="0"/>
            </a:br>
            <a:r>
              <a:rPr lang="en-AU" b="1" dirty="0"/>
              <a:t> 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Q14. 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Which 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of the following is the most common cause of neonatal meningitis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pPr marL="457200" indent="-457200">
              <a:buAutoNum type="alphaLcPeriod"/>
            </a:pPr>
            <a:r>
              <a:rPr lang="en-A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Haemophilus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influenzae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Streptococcus </a:t>
            </a: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agalactiae</a:t>
            </a: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Neisseria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meningitidis</a:t>
            </a: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Streptococcus </a:t>
            </a: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pneumoniae</a:t>
            </a: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None/>
            </a:pPr>
            <a:endParaRPr lang="en-AU" sz="2400" dirty="0"/>
          </a:p>
          <a:p>
            <a:pPr>
              <a:buNone/>
            </a:pP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SB. True and false statement </a:t>
            </a:r>
            <a:endParaRPr lang="en-AU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/>
              <a:t>Q1.Bacterial </a:t>
            </a:r>
            <a:r>
              <a:rPr lang="en-AU" b="1" dirty="0"/>
              <a:t>meningitis is caused by only one kind of </a:t>
            </a:r>
            <a:r>
              <a:rPr lang="en-AU" b="1" dirty="0" smtClean="0"/>
              <a:t>bacteria ( T/F).</a:t>
            </a:r>
          </a:p>
          <a:p>
            <a:pPr>
              <a:buNone/>
            </a:pPr>
            <a:r>
              <a:rPr lang="en-AU" b="1" dirty="0" smtClean="0"/>
              <a:t>Q2. Symptoms </a:t>
            </a:r>
            <a:r>
              <a:rPr lang="en-AU" b="1" dirty="0"/>
              <a:t>of bacterial meningitis can develop </a:t>
            </a:r>
            <a:r>
              <a:rPr lang="en-AU" b="1" dirty="0" smtClean="0"/>
              <a:t>quickly (</a:t>
            </a:r>
            <a:r>
              <a:rPr lang="en-AU" b="1" dirty="0" smtClean="0"/>
              <a:t>T/F</a:t>
            </a:r>
            <a:r>
              <a:rPr lang="en-AU" b="1" dirty="0" smtClean="0"/>
              <a:t>).</a:t>
            </a:r>
          </a:p>
          <a:p>
            <a:pPr>
              <a:buNone/>
            </a:pPr>
            <a:r>
              <a:rPr lang="en-AU" b="1" dirty="0" smtClean="0"/>
              <a:t>Q3.A </a:t>
            </a:r>
            <a:r>
              <a:rPr lang="en-AU" b="1" dirty="0"/>
              <a:t>person with symptoms or signs of bacterial meningitis should seek emergency medical treatment right </a:t>
            </a:r>
            <a:r>
              <a:rPr lang="en-AU" b="1" dirty="0" smtClean="0"/>
              <a:t>away (</a:t>
            </a:r>
            <a:r>
              <a:rPr lang="en-AU" b="1" dirty="0" smtClean="0"/>
              <a:t>T/F</a:t>
            </a:r>
            <a:r>
              <a:rPr lang="en-AU" b="1" dirty="0" smtClean="0"/>
              <a:t>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/>
              <a:t>Q4.Some </a:t>
            </a:r>
            <a:r>
              <a:rPr lang="en-AU" b="1" dirty="0"/>
              <a:t>types of bacterial meningitis can be </a:t>
            </a:r>
            <a:r>
              <a:rPr lang="en-AU" b="1" dirty="0" smtClean="0"/>
              <a:t>prevented (</a:t>
            </a:r>
            <a:r>
              <a:rPr lang="en-AU" b="1" dirty="0" smtClean="0"/>
              <a:t>T/F</a:t>
            </a:r>
            <a:r>
              <a:rPr lang="en-AU" b="1" dirty="0" smtClean="0"/>
              <a:t>).</a:t>
            </a:r>
          </a:p>
          <a:p>
            <a:pPr>
              <a:buNone/>
            </a:pPr>
            <a:r>
              <a:rPr lang="en-AU" b="1" dirty="0" smtClean="0"/>
              <a:t>Q5. College </a:t>
            </a:r>
            <a:r>
              <a:rPr lang="en-AU" b="1" dirty="0"/>
              <a:t>campuses are areas where bacterial meningitis can spread </a:t>
            </a:r>
            <a:r>
              <a:rPr lang="en-AU" b="1" dirty="0" smtClean="0"/>
              <a:t>quickly (</a:t>
            </a:r>
            <a:r>
              <a:rPr lang="en-AU" b="1" dirty="0" smtClean="0"/>
              <a:t>T/F</a:t>
            </a:r>
            <a:r>
              <a:rPr lang="en-AU" b="1" dirty="0" smtClean="0"/>
              <a:t>).</a:t>
            </a:r>
          </a:p>
          <a:p>
            <a:pPr>
              <a:buNone/>
            </a:pPr>
            <a:r>
              <a:rPr lang="en-AU" b="1" dirty="0" smtClean="0"/>
              <a:t>Q6. Older </a:t>
            </a:r>
            <a:r>
              <a:rPr lang="en-AU" b="1" dirty="0"/>
              <a:t>adults are more susceptible to pneumococcal diseases, including meningitis and </a:t>
            </a:r>
            <a:r>
              <a:rPr lang="en-AU" b="1" dirty="0" smtClean="0"/>
              <a:t>pneumonia (</a:t>
            </a:r>
            <a:r>
              <a:rPr lang="en-AU" b="1" dirty="0" smtClean="0"/>
              <a:t>T/F</a:t>
            </a:r>
            <a:r>
              <a:rPr lang="en-AU" b="1" dirty="0" smtClean="0"/>
              <a:t>).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SA. MULTIPLE CHOICE QUESTIONS </a:t>
            </a:r>
            <a:endParaRPr lang="en-AU" sz="3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Please choose the best answer </a:t>
            </a:r>
            <a:endParaRPr lang="en-A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/>
              <a:t>Q7. Most </a:t>
            </a:r>
            <a:r>
              <a:rPr lang="en-AU" b="1" dirty="0"/>
              <a:t>people who are diagnosed early with bacterial meningitis and treated promptly will recover </a:t>
            </a:r>
            <a:r>
              <a:rPr lang="en-AU" b="1" dirty="0" smtClean="0"/>
              <a:t>fully (</a:t>
            </a:r>
            <a:r>
              <a:rPr lang="en-AU" b="1" dirty="0" smtClean="0"/>
              <a:t>T/F</a:t>
            </a:r>
            <a:r>
              <a:rPr lang="en-AU" b="1" dirty="0" smtClean="0"/>
              <a:t>).</a:t>
            </a:r>
          </a:p>
          <a:p>
            <a:pPr>
              <a:buNone/>
            </a:pPr>
            <a:r>
              <a:rPr lang="en-AU" b="1" dirty="0" smtClean="0"/>
              <a:t>Q8. A </a:t>
            </a:r>
            <a:r>
              <a:rPr lang="en-AU" b="1" dirty="0"/>
              <a:t>healthcare provider confirms a diagnosis of bacterial meningitis with a spinal </a:t>
            </a:r>
            <a:r>
              <a:rPr lang="en-AU" b="1" dirty="0" smtClean="0"/>
              <a:t>tap(</a:t>
            </a:r>
            <a:r>
              <a:rPr lang="en-AU" b="1" dirty="0" smtClean="0"/>
              <a:t>T/F</a:t>
            </a:r>
            <a:r>
              <a:rPr lang="en-AU" b="1" dirty="0" smtClean="0"/>
              <a:t>).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Q9.Meningitis 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refers to inflammation of the 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brain (T/F).</a:t>
            </a:r>
            <a:endParaRPr lang="en-AU" sz="9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Q10. 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Is meningitis 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contagious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(Y/N).</a:t>
            </a:r>
          </a:p>
          <a:p>
            <a:pPr>
              <a:buNone/>
            </a:pPr>
            <a:r>
              <a:rPr lang="en-US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Q11.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Do people die from bacterial meningitis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 (Y/N)</a:t>
            </a:r>
            <a:endParaRPr lang="en-AU" sz="9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Q12. 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Alcoholism is a risk factor for bacterial meningitis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(T/F).</a:t>
            </a:r>
          </a:p>
          <a:p>
            <a:pPr>
              <a:buNone/>
            </a:pPr>
            <a:r>
              <a:rPr lang="en-US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Q13 . 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Vaccination is the only way to prevent 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meningitis (T/F).</a:t>
            </a:r>
          </a:p>
          <a:p>
            <a:pPr>
              <a:buNone/>
            </a:pPr>
            <a:r>
              <a:rPr lang="en-US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Q14.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Bacterial 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meningitis can cause permanent hearing loss and visual 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impairment (T/F).</a:t>
            </a:r>
          </a:p>
          <a:p>
            <a:pPr>
              <a:buNone/>
            </a:pPr>
            <a:r>
              <a:rPr lang="en-US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Q15. 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96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Hemophilus</a:t>
            </a:r>
            <a:r>
              <a:rPr lang="en-AU" sz="9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influenza type b is a virus that causes </a:t>
            </a:r>
            <a:r>
              <a:rPr lang="en-A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meningitis (T/F).</a:t>
            </a:r>
            <a:endParaRPr lang="en-AU" sz="9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sz="9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AU" sz="9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AU" sz="9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dirty="0" smtClean="0"/>
              <a:t/>
            </a:r>
            <a:br>
              <a:rPr lang="en-AU" dirty="0" smtClean="0"/>
            </a:br>
            <a:endParaRPr lang="en-AU" sz="5100" b="1" dirty="0"/>
          </a:p>
          <a:p>
            <a:pPr>
              <a:buNone/>
            </a:pPr>
            <a:r>
              <a:rPr lang="en-AU" sz="5100" dirty="0"/>
              <a:t/>
            </a:r>
            <a:br>
              <a:rPr lang="en-AU" sz="5100" dirty="0"/>
            </a:br>
            <a:endParaRPr lang="en-AU" sz="5100" b="1" dirty="0"/>
          </a:p>
          <a:p>
            <a:pPr>
              <a:buNone/>
            </a:pPr>
            <a:r>
              <a:rPr lang="en-AU" dirty="0"/>
              <a:t/>
            </a:r>
            <a:br>
              <a:rPr lang="en-AU" dirty="0"/>
            </a:br>
            <a:r>
              <a:rPr lang="en-AU" dirty="0"/>
              <a:t> </a:t>
            </a:r>
            <a:br>
              <a:rPr lang="en-AU" dirty="0"/>
            </a:br>
            <a:endParaRPr lang="en-AU" b="1" dirty="0"/>
          </a:p>
          <a:p>
            <a:pPr>
              <a:buNone/>
            </a:pPr>
            <a:r>
              <a:rPr lang="en-AU" dirty="0"/>
              <a:t/>
            </a:r>
            <a:br>
              <a:rPr lang="en-AU" dirty="0"/>
            </a:br>
            <a:r>
              <a:rPr lang="en-AU" dirty="0"/>
              <a:t> </a:t>
            </a:r>
            <a:r>
              <a:rPr lang="en-AU" b="1" dirty="0"/>
              <a:t/>
            </a:r>
            <a:br>
              <a:rPr lang="en-AU" b="1" dirty="0"/>
            </a:b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Q16.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Meningitis is also called meningococcal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disease (T/F)</a:t>
            </a:r>
          </a:p>
          <a:p>
            <a:pPr>
              <a:buNone/>
            </a:pPr>
            <a:endParaRPr lang="en-A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SC. Solve the problem </a:t>
            </a:r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 .Culture of CSF showed that the organism was a gram-positive </a:t>
            </a:r>
            <a:r>
              <a:rPr lang="en-A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diplococcus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457200" indent="-457200">
              <a:buAutoNum type="alphaLcPeriod"/>
            </a:pPr>
            <a:r>
              <a:rPr lang="en-A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the organism?</a:t>
            </a:r>
          </a:p>
          <a:p>
            <a:pPr marL="457200" indent="-457200">
              <a:buAutoNum type="alphaLcPeriod"/>
            </a:pPr>
            <a:r>
              <a:rPr lang="en-A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Name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A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complications of acute bacterial meningitis.</a:t>
            </a:r>
          </a:p>
          <a:p>
            <a:pPr marL="457200" indent="-457200">
              <a:buAutoNum type="alphaLcPeriod"/>
            </a:pPr>
            <a:r>
              <a:rPr lang="en-A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Name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A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Antibiotics that can be used for treatment in this case?</a:t>
            </a:r>
          </a:p>
          <a:p>
            <a:pPr marL="457200" indent="-457200">
              <a:buAutoNum type="alphaLcPeriod"/>
            </a:pP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Q2.</a:t>
            </a:r>
            <a:r>
              <a:rPr lang="en-US" dirty="0" smtClean="0"/>
              <a:t>  </a:t>
            </a:r>
            <a:r>
              <a:rPr lang="en-US" sz="2400" dirty="0" smtClean="0"/>
              <a:t>A</a:t>
            </a:r>
            <a:r>
              <a:rPr lang="en-US" dirty="0" smtClean="0"/>
              <a:t> </a:t>
            </a:r>
            <a:r>
              <a:rPr lang="en-AU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65 year old male patient, came to the E.R. presented with a very high fever &amp; stiffness of neck that started in the morning he also complained of nausea and vomiting. Upon clinical examination, the patient was positive for both </a:t>
            </a:r>
            <a:r>
              <a:rPr lang="en-AU" sz="2000" b="1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Brudzinski’s</a:t>
            </a:r>
            <a:r>
              <a:rPr lang="en-AU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en-AU" sz="2000" b="1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Kernig’s</a:t>
            </a:r>
            <a:r>
              <a:rPr lang="en-AU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sign. CSF sample showed, Turbid appearance, High PMNs, elevated protein &amp; low glucose levels</a:t>
            </a:r>
            <a:r>
              <a:rPr lang="en-AU" sz="20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457200" indent="-457200">
              <a:buAutoNum type="alphaLcPeriod"/>
            </a:pPr>
            <a:r>
              <a:rPr lang="en-A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the most probable diagnosis?</a:t>
            </a:r>
          </a:p>
          <a:p>
            <a:pPr marL="457200" indent="-457200">
              <a:buAutoNum type="alphaLcPeriod"/>
            </a:pPr>
            <a:r>
              <a:rPr lang="en-A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Justify your answer to the above question?</a:t>
            </a:r>
          </a:p>
          <a:p>
            <a:pPr marL="457200" indent="-457200">
              <a:buAutoNum type="alphaLcPeriod"/>
            </a:pPr>
            <a:r>
              <a:rPr lang="en-A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Name 2 Bacteria that are most commonly causing meningitis in this age group?</a:t>
            </a:r>
          </a:p>
          <a:p>
            <a:pPr marL="457200" indent="-457200">
              <a:buAutoNum type="alphaLcPeriod"/>
            </a:pPr>
            <a:r>
              <a:rPr lang="en-A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Mention 2 antibiotics that can be used for treatment in this case?</a:t>
            </a:r>
          </a:p>
          <a:p>
            <a:pPr marL="457200" indent="-457200">
              <a:buNone/>
            </a:pPr>
            <a:endParaRPr lang="en-AU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AutoNum type="alphaLcPeriod"/>
            </a:pPr>
            <a:endParaRPr lang="en-A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Q1 Meningitis 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is defined as inflammation of the </a:t>
            </a:r>
            <a:r>
              <a:rPr lang="en-AU" sz="2400" b="1" u="sng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meninges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 and subarachnoid space and may be classified under several different categories. Of these categories, which of the following types is particularly serious due to the speed of its progression? </a:t>
            </a:r>
            <a:endParaRPr lang="en-AU" sz="24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. Acute bacterial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Meningitis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. </a:t>
            </a: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B. Aseptic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Meningitis</a:t>
            </a: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Noninfectious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Meningitis</a:t>
            </a: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D. Viral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Meningitis</a:t>
            </a: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AU" sz="2400" dirty="0"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6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Q2. When </a:t>
            </a:r>
            <a:r>
              <a:rPr lang="en-AU" sz="2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diagnosing meningitis, which of the following findings is a key indicator of </a:t>
            </a:r>
            <a:r>
              <a:rPr lang="en-AU" sz="2600" b="1" u="sng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meningeal</a:t>
            </a:r>
            <a:r>
              <a:rPr lang="en-AU" sz="26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 irritation?</a:t>
            </a:r>
            <a:r>
              <a:rPr lang="en-AU" sz="2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endParaRPr lang="en-AU" sz="2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lphaLcPeriod"/>
            </a:pPr>
            <a:r>
              <a:rPr lang="en-AU" sz="2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Nuchal</a:t>
            </a: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rigidity </a:t>
            </a:r>
          </a:p>
          <a:p>
            <a:pPr marL="514350" indent="-514350">
              <a:buAutoNum type="alphaLcPeriod"/>
            </a:pP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Headache</a:t>
            </a:r>
          </a:p>
          <a:p>
            <a:pPr marL="514350" indent="-514350">
              <a:buAutoNum type="alphaLcPeriod"/>
            </a:pPr>
            <a:r>
              <a:rPr lang="en-AU" sz="26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Myaglia</a:t>
            </a: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514350" indent="-514350">
              <a:buFont typeface="Arial" pitchFamily="34" charset="0"/>
              <a:buAutoNum type="alphaLcPeriod"/>
            </a:pPr>
            <a:r>
              <a:rPr lang="en-AU" sz="2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Fever </a:t>
            </a:r>
          </a:p>
          <a:p>
            <a:pPr marL="514350" indent="-514350">
              <a:buNone/>
            </a:pP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AU" sz="2400" b="1" dirty="0"/>
              <a:t> </a:t>
            </a:r>
            <a:r>
              <a:rPr lang="en-AU" sz="2400" b="1" dirty="0" smtClean="0"/>
              <a:t>Q3. </a:t>
            </a:r>
            <a:r>
              <a:rPr lang="en-AU" sz="2400" b="1" u="sng" dirty="0" smtClean="0"/>
              <a:t>Lumbar </a:t>
            </a:r>
            <a:r>
              <a:rPr lang="en-AU" sz="2400" b="1" u="sng" dirty="0"/>
              <a:t>puncture with analysis of CSF is the most definitive method for diagnosing meningitis. However, sometimes lumbar puncture is delayed so that contrast-enhanced CT or MRI can be done. For which of the following conditions is this delay most likely implemented so that imaging studies can be done?</a:t>
            </a:r>
          </a:p>
          <a:p>
            <a:pPr>
              <a:buNone/>
            </a:pPr>
            <a:r>
              <a:rPr lang="en-AU" sz="2400" b="1" dirty="0" smtClean="0"/>
              <a:t>A. Bleeding </a:t>
            </a:r>
            <a:r>
              <a:rPr lang="en-AU" sz="2400" b="1" dirty="0"/>
              <a:t>disorder</a:t>
            </a:r>
          </a:p>
          <a:p>
            <a:pPr>
              <a:buNone/>
            </a:pPr>
            <a:r>
              <a:rPr lang="en-AU" sz="2400" b="1" dirty="0" smtClean="0"/>
              <a:t>B. Increased </a:t>
            </a:r>
            <a:r>
              <a:rPr lang="en-AU" sz="2400" b="1" dirty="0"/>
              <a:t>intracranial pressure </a:t>
            </a:r>
            <a:endParaRPr lang="en-AU" sz="2400" b="1" dirty="0" smtClean="0"/>
          </a:p>
          <a:p>
            <a:pPr>
              <a:buNone/>
            </a:pPr>
            <a:r>
              <a:rPr lang="en-AU" sz="2400" b="1" dirty="0" smtClean="0"/>
              <a:t>C. Infection </a:t>
            </a:r>
            <a:r>
              <a:rPr lang="en-AU" sz="2400" b="1" dirty="0"/>
              <a:t>at the needle insertion site</a:t>
            </a:r>
          </a:p>
          <a:p>
            <a:pPr>
              <a:buNone/>
            </a:pPr>
            <a:r>
              <a:rPr lang="en-AU" sz="2400" b="1" dirty="0" smtClean="0"/>
              <a:t>D. </a:t>
            </a:r>
            <a:r>
              <a:rPr lang="en-AU" sz="2400" b="1" dirty="0" err="1" smtClean="0"/>
              <a:t>Parameningeal</a:t>
            </a:r>
            <a:r>
              <a:rPr lang="en-AU" sz="2400" b="1" dirty="0" smtClean="0"/>
              <a:t> </a:t>
            </a:r>
            <a:r>
              <a:rPr lang="en-AU" sz="2400" b="1" dirty="0"/>
              <a:t>lumbar infection</a:t>
            </a:r>
          </a:p>
          <a:p>
            <a:pPr>
              <a:buNone/>
            </a:pPr>
            <a:r>
              <a:rPr lang="en-AU" sz="2400" b="1" dirty="0" smtClean="0"/>
              <a:t/>
            </a:r>
            <a:br>
              <a:rPr lang="en-AU" sz="2400" b="1" dirty="0" smtClean="0"/>
            </a:br>
            <a:r>
              <a:rPr lang="en-AU" sz="2400" b="1" dirty="0" smtClean="0"/>
              <a:t> </a:t>
            </a:r>
            <a:br>
              <a:rPr lang="en-AU" sz="2400" b="1" dirty="0" smtClean="0"/>
            </a:br>
            <a:r>
              <a:rPr lang="en-AU" sz="2400" b="1" dirty="0" smtClean="0"/>
              <a:t> </a:t>
            </a:r>
            <a:r>
              <a:rPr lang="en-AU" sz="2400" b="1" dirty="0"/>
              <a:t/>
            </a:r>
            <a:br>
              <a:rPr lang="en-AU" sz="2400" b="1" dirty="0"/>
            </a:br>
            <a:endParaRPr lang="en-A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Q4. A 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patient presents to the unit with complaints of a headache and </a:t>
            </a:r>
            <a:r>
              <a:rPr lang="en-AU" sz="2400" b="1" u="sng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nuchal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 rigidity.  During examination it is noted that the flexion of the patient’s neck causes flexion of the hips and knees.  This finding is known as a positive__________ sign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514350" indent="-514350">
              <a:buAutoNum type="alphaLcPeriod"/>
            </a:pPr>
            <a:r>
              <a:rPr lang="en-A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Kernig’s</a:t>
            </a:r>
            <a:endParaRPr lang="en-A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Font typeface="Arial" pitchFamily="34" charset="0"/>
              <a:buAutoNum type="alphaLcPeriod"/>
            </a:pPr>
            <a:r>
              <a:rPr lang="en-A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Chvostek’s</a:t>
            </a:r>
            <a:endParaRPr lang="en-A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Font typeface="Arial" pitchFamily="34" charset="0"/>
              <a:buAutoNum type="alphaLcPeriod"/>
            </a:pP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Brudzinski’s</a:t>
            </a: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Font typeface="Arial" pitchFamily="34" charset="0"/>
              <a:buAutoNum type="alphaL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Trousseau’s</a:t>
            </a:r>
          </a:p>
          <a:p>
            <a:pPr marL="514350" indent="-514350">
              <a:buFont typeface="Arial" pitchFamily="34" charset="0"/>
              <a:buAutoNum type="alphaLcPeriod"/>
            </a:pP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lphaLcPeriod"/>
            </a:pP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Q5. 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Signs 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of </a:t>
            </a:r>
            <a:r>
              <a:rPr lang="en-AU" sz="2400" b="1" u="sng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meningeal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 irritation compatible with meningitis include all of the following except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457200" indent="-457200">
              <a:buAutoNum type="alphaLcPeriod"/>
            </a:pPr>
            <a:r>
              <a:rPr lang="en-A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Nucheal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rigidity</a:t>
            </a: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Negative </a:t>
            </a: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Kernig’s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sign</a:t>
            </a: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Positive </a:t>
            </a:r>
            <a:r>
              <a:rPr lang="en-AU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Brudzinki’s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sign</a:t>
            </a:r>
          </a:p>
          <a:p>
            <a:pPr marL="457200" indent="-457200">
              <a:buFont typeface="Arial" pitchFamily="34" charset="0"/>
              <a:buAutoNum type="alphaL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Throbbing headache</a:t>
            </a:r>
          </a:p>
          <a:p>
            <a:pPr marL="457200" indent="-457200">
              <a:buNone/>
            </a:pPr>
            <a:endParaRPr lang="en-A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A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Q6. 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AU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diagnosis of meningitis is made through the analysis of CSF. Which of the following results would be expected with a diagnosis of bacterial meningitis</a:t>
            </a:r>
            <a:r>
              <a:rPr lang="en-A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pPr marL="457200" indent="-457200">
              <a:buAutoNum type="alphaUcPeriod"/>
            </a:pP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Cloudy </a:t>
            </a: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CSF, elevated WBC, elevated protein and decreased </a:t>
            </a:r>
            <a:r>
              <a:rPr lang="en-A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glucose.</a:t>
            </a:r>
          </a:p>
          <a:p>
            <a:pPr marL="457200" indent="-457200">
              <a:buFont typeface="Arial" pitchFamily="34" charset="0"/>
              <a:buAutoNum type="alphaU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Clear CSF, decreased WBC, elevated protein and elevated glucose</a:t>
            </a:r>
          </a:p>
          <a:p>
            <a:pPr marL="457200" indent="-457200">
              <a:buFont typeface="Arial" pitchFamily="34" charset="0"/>
              <a:buAutoNum type="alphaU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Cloudy CSF, decreased WBC, decreased protein and elevated glucose</a:t>
            </a:r>
          </a:p>
          <a:p>
            <a:pPr marL="457200" indent="-457200">
              <a:buFont typeface="Arial" pitchFamily="34" charset="0"/>
              <a:buAutoNum type="alphaUcPeriod"/>
            </a:pPr>
            <a:r>
              <a:rPr lang="en-AU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Clear CSF, elevated WBC, decreased protein and decreased glucose</a:t>
            </a:r>
          </a:p>
          <a:p>
            <a:pPr marL="457200" indent="-457200">
              <a:buAutoNum type="alphaUcPeriod"/>
            </a:pPr>
            <a:endParaRPr lang="en-AU" sz="2400" dirty="0" smtClean="0"/>
          </a:p>
          <a:p>
            <a:pPr>
              <a:buNone/>
            </a:pPr>
            <a:endParaRPr lang="en-AU" sz="2400" dirty="0"/>
          </a:p>
          <a:p>
            <a:pPr>
              <a:buNone/>
            </a:pPr>
            <a:endParaRPr lang="en-A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AU" b="1" dirty="0" smtClean="0"/>
              <a:t>Q7. </a:t>
            </a:r>
            <a:r>
              <a:rPr lang="en-AU" sz="2400" b="1" u="sng" dirty="0" smtClean="0"/>
              <a:t>The </a:t>
            </a:r>
            <a:r>
              <a:rPr lang="en-AU" sz="2400" b="1" u="sng" dirty="0"/>
              <a:t>NP provides education to a patient diagnosed with bacterial meningitis. All  of the following statements confirm that the patient  understands her diagnosis </a:t>
            </a:r>
            <a:r>
              <a:rPr lang="en-AU" sz="2400" b="1" u="sng" dirty="0" smtClean="0"/>
              <a:t>EXCEPT:</a:t>
            </a:r>
          </a:p>
          <a:p>
            <a:pPr marL="457200" indent="-457200">
              <a:buAutoNum type="alphaUcPeriod"/>
            </a:pPr>
            <a:r>
              <a:rPr lang="en-AU" sz="2400" b="1" dirty="0" smtClean="0"/>
              <a:t>“</a:t>
            </a:r>
            <a:r>
              <a:rPr lang="en-AU" sz="2400" b="1" dirty="0"/>
              <a:t>Bacterial meningitis is the inflammation of the </a:t>
            </a:r>
            <a:r>
              <a:rPr lang="en-AU" sz="2400" b="1" dirty="0" err="1"/>
              <a:t>meninges</a:t>
            </a:r>
            <a:r>
              <a:rPr lang="en-AU" sz="2400" b="1" dirty="0"/>
              <a:t>, the protective membrane that surrounds the brain and spinal cord</a:t>
            </a:r>
            <a:r>
              <a:rPr lang="en-AU" sz="2400" b="1" dirty="0" smtClean="0"/>
              <a:t>.”</a:t>
            </a:r>
          </a:p>
          <a:p>
            <a:pPr marL="457200" indent="-457200">
              <a:buFont typeface="Arial" pitchFamily="34" charset="0"/>
              <a:buAutoNum type="alphaUcPeriod"/>
            </a:pPr>
            <a:r>
              <a:rPr lang="en-AU" sz="2400" b="1" dirty="0"/>
              <a:t>“Bacterial meningitis can lead to serious complications including septic shock, cerebral </a:t>
            </a:r>
            <a:r>
              <a:rPr lang="en-AU" sz="2400" b="1" dirty="0" err="1"/>
              <a:t>edema</a:t>
            </a:r>
            <a:r>
              <a:rPr lang="en-AU" sz="2400" b="1" dirty="0"/>
              <a:t> and increased intracranial pressure.”</a:t>
            </a:r>
          </a:p>
          <a:p>
            <a:pPr marL="457200" indent="-457200">
              <a:buFont typeface="Arial" pitchFamily="34" charset="0"/>
              <a:buAutoNum type="alphaUcPeriod"/>
            </a:pPr>
            <a:r>
              <a:rPr lang="en-AU" sz="2400" b="1" dirty="0"/>
              <a:t>“There is no current treatment for bacterial meningitis and it should resolve within 7-10 days.”</a:t>
            </a:r>
          </a:p>
          <a:p>
            <a:pPr fontAlgn="base">
              <a:buNone/>
            </a:pPr>
            <a:r>
              <a:rPr lang="en-AU" sz="2400" b="1" dirty="0" smtClean="0"/>
              <a:t>D.“My </a:t>
            </a:r>
            <a:r>
              <a:rPr lang="en-AU" sz="2400" b="1" dirty="0"/>
              <a:t>headache and stiff neck pain are caused by irritability of the cervical and spinal nerves.”</a:t>
            </a:r>
          </a:p>
          <a:p>
            <a:pPr fontAlgn="base">
              <a:buNone/>
            </a:pPr>
            <a:endParaRPr lang="en-AU" sz="2400" dirty="0"/>
          </a:p>
          <a:p>
            <a:pPr>
              <a:buNone/>
            </a:pPr>
            <a:endParaRPr lang="en-A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904</Words>
  <Application>Microsoft Office PowerPoint</Application>
  <PresentationFormat>عرض على الشاشة (3:4)‏</PresentationFormat>
  <Paragraphs>124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سمة Office</vt:lpstr>
      <vt:lpstr>CAT-1</vt:lpstr>
      <vt:lpstr> SA. MULTIPLE CHOICE QUESTIONS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SB. True and false statement </vt:lpstr>
      <vt:lpstr>الشريحة 18</vt:lpstr>
      <vt:lpstr>الشريحة 19</vt:lpstr>
      <vt:lpstr>الشريحة 20</vt:lpstr>
      <vt:lpstr>الشريحة 21</vt:lpstr>
      <vt:lpstr>الشريحة 22</vt:lpstr>
      <vt:lpstr>SC. Solve the problem </vt:lpstr>
      <vt:lpstr>الشريحة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Mosab Nouraldein</dc:creator>
  <cp:lastModifiedBy>Mosab Nouraldein</cp:lastModifiedBy>
  <cp:revision>4</cp:revision>
  <dcterms:created xsi:type="dcterms:W3CDTF">2023-01-28T08:28:54Z</dcterms:created>
  <dcterms:modified xsi:type="dcterms:W3CDTF">2023-01-28T10:33:07Z</dcterms:modified>
</cp:coreProperties>
</file>