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00B3-5203-480F-896C-5A7B32E4A283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6B342-2F15-48C7-B729-43F1158DD74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00B3-5203-480F-896C-5A7B32E4A283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6B342-2F15-48C7-B729-43F1158DD74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00B3-5203-480F-896C-5A7B32E4A283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6B342-2F15-48C7-B729-43F1158DD74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00B3-5203-480F-896C-5A7B32E4A283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6B342-2F15-48C7-B729-43F1158DD74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00B3-5203-480F-896C-5A7B32E4A283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6B342-2F15-48C7-B729-43F1158DD74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00B3-5203-480F-896C-5A7B32E4A283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6B342-2F15-48C7-B729-43F1158DD74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00B3-5203-480F-896C-5A7B32E4A283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6B342-2F15-48C7-B729-43F1158DD74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00B3-5203-480F-896C-5A7B32E4A283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6B342-2F15-48C7-B729-43F1158DD74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00B3-5203-480F-896C-5A7B32E4A283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6B342-2F15-48C7-B729-43F1158DD74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00B3-5203-480F-896C-5A7B32E4A283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6B342-2F15-48C7-B729-43F1158DD74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00B3-5203-480F-896C-5A7B32E4A283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6B342-2F15-48C7-B729-43F1158DD74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600B3-5203-480F-896C-5A7B32E4A283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6B342-2F15-48C7-B729-43F1158DD741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HAEMOPHILUS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 err="1">
                <a:solidFill>
                  <a:srgbClr val="FFFF00"/>
                </a:solidFill>
              </a:rPr>
              <a:t>Haemophilus</a:t>
            </a:r>
            <a:r>
              <a:rPr lang="en-AU" b="1" dirty="0">
                <a:solidFill>
                  <a:srgbClr val="FFFF00"/>
                </a:solidFill>
              </a:rPr>
              <a:t> </a:t>
            </a:r>
            <a:r>
              <a:rPr lang="en-AU" b="1" dirty="0" err="1">
                <a:solidFill>
                  <a:srgbClr val="FFFF00"/>
                </a:solidFill>
              </a:rPr>
              <a:t>ducreyi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b="1" dirty="0">
                <a:latin typeface="Bell MT" pitchFamily="18" charset="0"/>
              </a:rPr>
              <a:t>Reservoir:</a:t>
            </a:r>
            <a:r>
              <a:rPr lang="en-AU" dirty="0">
                <a:latin typeface="Bell MT" pitchFamily="18" charset="0"/>
              </a:rPr>
              <a:t> human </a:t>
            </a:r>
            <a:r>
              <a:rPr lang="en-AU" dirty="0" smtClean="0">
                <a:latin typeface="Bell MT" pitchFamily="18" charset="0"/>
              </a:rPr>
              <a:t>genitals</a:t>
            </a:r>
          </a:p>
          <a:p>
            <a:r>
              <a:rPr lang="en-AU" b="1" dirty="0">
                <a:latin typeface="Bell MT" pitchFamily="18" charset="0"/>
              </a:rPr>
              <a:t>Transmission: </a:t>
            </a:r>
            <a:r>
              <a:rPr lang="en-AU" dirty="0">
                <a:latin typeface="Bell MT" pitchFamily="18" charset="0"/>
              </a:rPr>
              <a:t>sexual transmission and direct </a:t>
            </a:r>
            <a:r>
              <a:rPr lang="en-AU" dirty="0" smtClean="0">
                <a:latin typeface="Bell MT" pitchFamily="18" charset="0"/>
              </a:rPr>
              <a:t>contact.</a:t>
            </a:r>
          </a:p>
          <a:p>
            <a:pPr>
              <a:buNone/>
            </a:pPr>
            <a:r>
              <a:rPr lang="en-AU" b="1" dirty="0" smtClean="0">
                <a:latin typeface="Bell MT" pitchFamily="18" charset="0"/>
              </a:rPr>
              <a:t>Diseases:</a:t>
            </a:r>
          </a:p>
          <a:p>
            <a:r>
              <a:rPr lang="en-AU" dirty="0" err="1">
                <a:latin typeface="Bell MT" pitchFamily="18" charset="0"/>
              </a:rPr>
              <a:t>Chancroid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Genital ulcers: soft, painful chancre (“You do cry with </a:t>
            </a:r>
            <a:r>
              <a:rPr lang="en-AU" dirty="0" err="1">
                <a:latin typeface="Bell MT" pitchFamily="18" charset="0"/>
              </a:rPr>
              <a:t>ducreyi</a:t>
            </a:r>
            <a:r>
              <a:rPr lang="en-AU" dirty="0">
                <a:latin typeface="Bell MT" pitchFamily="18" charset="0"/>
              </a:rPr>
              <a:t>.”)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Slow to heal without treatment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Open lesions increase transmission of HIV.</a:t>
            </a:r>
            <a:endParaRPr lang="en-AU" dirty="0" smtClean="0">
              <a:latin typeface="Bell MT" pitchFamily="18" charset="0"/>
            </a:endParaRP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Diagnosis:</a:t>
            </a:r>
            <a:r>
              <a:rPr lang="en-AU" dirty="0">
                <a:latin typeface="Bell MT" pitchFamily="18" charset="0"/>
              </a:rPr>
              <a:t> DNA probe, ‘school of fish’ appearance on Gram </a:t>
            </a:r>
            <a:r>
              <a:rPr lang="en-AU" dirty="0" smtClean="0">
                <a:latin typeface="Bell MT" pitchFamily="18" charset="0"/>
              </a:rPr>
              <a:t>stain.</a:t>
            </a:r>
          </a:p>
          <a:p>
            <a:r>
              <a:rPr lang="en-AU" b="1" dirty="0">
                <a:latin typeface="Bell MT" pitchFamily="18" charset="0"/>
              </a:rPr>
              <a:t>Treatment: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azithromycin</a:t>
            </a:r>
            <a:r>
              <a:rPr lang="en-AU" dirty="0">
                <a:latin typeface="Bell MT" pitchFamily="18" charset="0"/>
              </a:rPr>
              <a:t>, </a:t>
            </a:r>
            <a:r>
              <a:rPr lang="en-AU" dirty="0" err="1">
                <a:latin typeface="Bell MT" pitchFamily="18" charset="0"/>
              </a:rPr>
              <a:t>ceftriaxone</a:t>
            </a:r>
            <a:r>
              <a:rPr lang="en-AU" dirty="0">
                <a:latin typeface="Bell MT" pitchFamily="18" charset="0"/>
              </a:rPr>
              <a:t>, or </a:t>
            </a:r>
            <a:r>
              <a:rPr lang="en-AU" dirty="0" smtClean="0">
                <a:latin typeface="Bell MT" pitchFamily="18" charset="0"/>
              </a:rPr>
              <a:t>ciprofloxacin.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Haemophilus</a:t>
            </a:r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influenzae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Distinguishing </a:t>
            </a:r>
            <a:r>
              <a:rPr lang="en-AU" b="1" dirty="0" smtClean="0">
                <a:latin typeface="Bell MT" pitchFamily="18" charset="0"/>
              </a:rPr>
              <a:t>Features: </a:t>
            </a:r>
          </a:p>
          <a:p>
            <a:r>
              <a:rPr lang="en-AU" dirty="0">
                <a:latin typeface="Bell MT" pitchFamily="18" charset="0"/>
              </a:rPr>
              <a:t>Encapsulated, gram-negative rod; 95% of invasive disease caused </a:t>
            </a:r>
            <a:r>
              <a:rPr lang="en-AU" dirty="0" smtClean="0">
                <a:latin typeface="Bell MT" pitchFamily="18" charset="0"/>
              </a:rPr>
              <a:t>by capsular </a:t>
            </a:r>
            <a:r>
              <a:rPr lang="en-AU" dirty="0">
                <a:latin typeface="Bell MT" pitchFamily="18" charset="0"/>
              </a:rPr>
              <a:t>type </a:t>
            </a:r>
            <a:r>
              <a:rPr lang="en-AU" dirty="0" smtClean="0">
                <a:latin typeface="Bell MT" pitchFamily="18" charset="0"/>
              </a:rPr>
              <a:t>b.</a:t>
            </a:r>
          </a:p>
          <a:p>
            <a:r>
              <a:rPr lang="en-AU" dirty="0">
                <a:latin typeface="Bell MT" pitchFamily="18" charset="0"/>
              </a:rPr>
              <a:t>Requires growth factors X (</a:t>
            </a:r>
            <a:r>
              <a:rPr lang="en-AU" dirty="0" err="1">
                <a:latin typeface="Bell MT" pitchFamily="18" charset="0"/>
              </a:rPr>
              <a:t>hemin</a:t>
            </a:r>
            <a:r>
              <a:rPr lang="en-AU" dirty="0">
                <a:latin typeface="Bell MT" pitchFamily="18" charset="0"/>
              </a:rPr>
              <a:t>) and V (NAD) for growth </a:t>
            </a:r>
            <a:r>
              <a:rPr lang="en-AU" dirty="0" smtClean="0">
                <a:latin typeface="Bell MT" pitchFamily="18" charset="0"/>
              </a:rPr>
              <a:t>on nutrient </a:t>
            </a:r>
            <a:r>
              <a:rPr lang="en-AU" dirty="0">
                <a:latin typeface="Bell MT" pitchFamily="18" charset="0"/>
              </a:rPr>
              <a:t>or blood agar (BA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Grows near S. </a:t>
            </a:r>
            <a:r>
              <a:rPr lang="en-AU" dirty="0" err="1">
                <a:latin typeface="Bell MT" pitchFamily="18" charset="0"/>
              </a:rPr>
              <a:t>aureus</a:t>
            </a:r>
            <a:r>
              <a:rPr lang="en-AU" dirty="0">
                <a:latin typeface="Bell MT" pitchFamily="18" charset="0"/>
              </a:rPr>
              <a:t> on BA = “satellite” </a:t>
            </a:r>
            <a:r>
              <a:rPr lang="en-AU" dirty="0" smtClean="0">
                <a:latin typeface="Bell MT" pitchFamily="18" charset="0"/>
              </a:rPr>
              <a:t>phenomenon.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Chocolate agar provides </a:t>
            </a:r>
            <a:r>
              <a:rPr lang="en-AU" dirty="0" smtClean="0">
                <a:latin typeface="Bell MT" pitchFamily="18" charset="0"/>
              </a:rPr>
              <a:t>both </a:t>
            </a:r>
            <a:r>
              <a:rPr lang="en-AU" dirty="0">
                <a:latin typeface="Bell MT" pitchFamily="18" charset="0"/>
              </a:rPr>
              <a:t>X and V </a:t>
            </a:r>
            <a:r>
              <a:rPr lang="en-AU" dirty="0" smtClean="0">
                <a:latin typeface="Bell MT" pitchFamily="18" charset="0"/>
              </a:rPr>
              <a:t>factor.</a:t>
            </a:r>
          </a:p>
          <a:p>
            <a:r>
              <a:rPr lang="en-AU" b="1" dirty="0">
                <a:latin typeface="Bell MT" pitchFamily="18" charset="0"/>
              </a:rPr>
              <a:t>Reservoir: 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 smtClean="0">
                <a:latin typeface="Bell MT" pitchFamily="18" charset="0"/>
              </a:rPr>
              <a:t>Nasopharynx</a:t>
            </a:r>
            <a:r>
              <a:rPr lang="en-AU" dirty="0" smtClean="0">
                <a:latin typeface="Bell MT" pitchFamily="18" charset="0"/>
              </a:rPr>
              <a:t>.</a:t>
            </a:r>
          </a:p>
          <a:p>
            <a:r>
              <a:rPr lang="en-AU" b="1" dirty="0">
                <a:latin typeface="Bell MT" pitchFamily="18" charset="0"/>
              </a:rPr>
              <a:t>Transmission: </a:t>
            </a:r>
            <a:r>
              <a:rPr lang="en-AU" dirty="0">
                <a:latin typeface="Bell MT" pitchFamily="18" charset="0"/>
              </a:rPr>
              <a:t>respiratory droplets, shared </a:t>
            </a:r>
            <a:r>
              <a:rPr lang="en-AU" dirty="0" smtClean="0">
                <a:latin typeface="Bell MT" pitchFamily="18" charset="0"/>
              </a:rPr>
              <a:t>toys.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Pathogenesis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>
                <a:latin typeface="Bell MT" pitchFamily="18" charset="0"/>
              </a:rPr>
              <a:t>Polysaccharide capsule (type b capsule is </a:t>
            </a:r>
            <a:r>
              <a:rPr lang="en-AU" dirty="0" err="1">
                <a:latin typeface="Bell MT" pitchFamily="18" charset="0"/>
              </a:rPr>
              <a:t>polyribitol</a:t>
            </a:r>
            <a:r>
              <a:rPr lang="en-AU" dirty="0">
                <a:latin typeface="Bell MT" pitchFamily="18" charset="0"/>
              </a:rPr>
              <a:t> phosphate) </a:t>
            </a:r>
            <a:r>
              <a:rPr lang="en-AU" dirty="0" smtClean="0">
                <a:latin typeface="Bell MT" pitchFamily="18" charset="0"/>
              </a:rPr>
              <a:t>most important </a:t>
            </a:r>
            <a:r>
              <a:rPr lang="en-AU" dirty="0">
                <a:latin typeface="Bell MT" pitchFamily="18" charset="0"/>
              </a:rPr>
              <a:t>virulence </a:t>
            </a:r>
            <a:r>
              <a:rPr lang="en-AU" dirty="0" smtClean="0">
                <a:latin typeface="Bell MT" pitchFamily="18" charset="0"/>
              </a:rPr>
              <a:t>factor.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Capsule important in diagnosis; antigen screen on CSF (e.g., </a:t>
            </a:r>
            <a:r>
              <a:rPr lang="en-AU" dirty="0" smtClean="0">
                <a:latin typeface="Bell MT" pitchFamily="18" charset="0"/>
              </a:rPr>
              <a:t>latex particle </a:t>
            </a:r>
            <a:r>
              <a:rPr lang="en-AU" dirty="0">
                <a:latin typeface="Bell MT" pitchFamily="18" charset="0"/>
              </a:rPr>
              <a:t>agglutination); serotype all isolates by </a:t>
            </a:r>
            <a:r>
              <a:rPr lang="en-AU" dirty="0" err="1">
                <a:latin typeface="Bell MT" pitchFamily="18" charset="0"/>
              </a:rPr>
              <a:t>quellung</a:t>
            </a:r>
            <a:r>
              <a:rPr lang="en-AU" dirty="0">
                <a:latin typeface="Bell MT" pitchFamily="18" charset="0"/>
              </a:rPr>
              <a:t>.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IgA</a:t>
            </a:r>
            <a:r>
              <a:rPr lang="en-AU" dirty="0">
                <a:latin typeface="Bell MT" pitchFamily="18" charset="0"/>
              </a:rPr>
              <a:t> protease is a mucosal colonizing </a:t>
            </a:r>
            <a:r>
              <a:rPr lang="en-AU" dirty="0" smtClean="0">
                <a:latin typeface="Bell MT" pitchFamily="18" charset="0"/>
              </a:rPr>
              <a:t>factor.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Diseases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Meningitis:</a:t>
            </a:r>
          </a:p>
          <a:p>
            <a:r>
              <a:rPr lang="en-AU" b="1" dirty="0">
                <a:latin typeface="Bell MT" pitchFamily="18" charset="0"/>
              </a:rPr>
              <a:t>Epidemic in unvaccinated children ages 3 months to 2 </a:t>
            </a:r>
            <a:r>
              <a:rPr lang="en-AU" b="1" dirty="0" smtClean="0">
                <a:latin typeface="Bell MT" pitchFamily="18" charset="0"/>
              </a:rPr>
              <a:t>years.</a:t>
            </a:r>
            <a:endParaRPr lang="en-AU" b="1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After maternal antibody has waned and before immune response </a:t>
            </a:r>
            <a:r>
              <a:rPr lang="en-AU" dirty="0" smtClean="0">
                <a:latin typeface="Bell MT" pitchFamily="18" charset="0"/>
              </a:rPr>
              <a:t>of child </a:t>
            </a:r>
            <a:r>
              <a:rPr lang="en-AU" dirty="0">
                <a:latin typeface="Bell MT" pitchFamily="18" charset="0"/>
              </a:rPr>
              <a:t>is </a:t>
            </a:r>
            <a:r>
              <a:rPr lang="en-AU" dirty="0" smtClean="0">
                <a:latin typeface="Bell MT" pitchFamily="18" charset="0"/>
              </a:rPr>
              <a:t>adequate.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Up </a:t>
            </a:r>
            <a:r>
              <a:rPr lang="en-AU" dirty="0">
                <a:latin typeface="Bell MT" pitchFamily="18" charset="0"/>
              </a:rPr>
              <a:t>to 1990, H. </a:t>
            </a:r>
            <a:r>
              <a:rPr lang="en-AU" dirty="0" err="1">
                <a:latin typeface="Bell MT" pitchFamily="18" charset="0"/>
              </a:rPr>
              <a:t>influenzae</a:t>
            </a:r>
            <a:r>
              <a:rPr lang="en-AU" dirty="0">
                <a:latin typeface="Bell MT" pitchFamily="18" charset="0"/>
              </a:rPr>
              <a:t> was most common cause of meningitis </a:t>
            </a:r>
            <a:r>
              <a:rPr lang="en-AU" dirty="0" smtClean="0">
                <a:latin typeface="Bell MT" pitchFamily="18" charset="0"/>
              </a:rPr>
              <a:t>age 1–5 </a:t>
            </a:r>
            <a:r>
              <a:rPr lang="en-AU" dirty="0">
                <a:latin typeface="Bell MT" pitchFamily="18" charset="0"/>
              </a:rPr>
              <a:t>(mainly &lt;2); is still a problem if child age &lt;2 and not </a:t>
            </a:r>
            <a:r>
              <a:rPr lang="en-AU" dirty="0" smtClean="0">
                <a:latin typeface="Bell MT" pitchFamily="18" charset="0"/>
              </a:rPr>
              <a:t>vaccinated.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>
                <a:latin typeface="Bell MT" pitchFamily="18" charset="0"/>
              </a:rPr>
              <a:t>Otitis</a:t>
            </a:r>
            <a:r>
              <a:rPr lang="en-AU" dirty="0">
                <a:latin typeface="Bell MT" pitchFamily="18" charset="0"/>
              </a:rPr>
              <a:t> media: usually </a:t>
            </a:r>
            <a:r>
              <a:rPr lang="en-AU" dirty="0" err="1">
                <a:latin typeface="Bell MT" pitchFamily="18" charset="0"/>
              </a:rPr>
              <a:t>nontypeable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smtClean="0">
                <a:latin typeface="Bell MT" pitchFamily="18" charset="0"/>
              </a:rPr>
              <a:t>strains.</a:t>
            </a:r>
          </a:p>
          <a:p>
            <a:r>
              <a:rPr lang="en-AU" dirty="0">
                <a:latin typeface="Bell MT" pitchFamily="18" charset="0"/>
              </a:rPr>
              <a:t>Bronchitis: exacerbations of acute bronchitis in smokers with COPD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Pneumonia: 1–24 months; rare in vaccinated children; smokers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Epiglottitis</a:t>
            </a:r>
            <a:r>
              <a:rPr lang="en-AU" dirty="0">
                <a:latin typeface="Bell MT" pitchFamily="18" charset="0"/>
              </a:rPr>
              <a:t>: rare in vaccinated children; seen in unvaccinated </a:t>
            </a:r>
            <a:r>
              <a:rPr lang="en-AU" dirty="0" smtClean="0">
                <a:latin typeface="Bell MT" pitchFamily="18" charset="0"/>
              </a:rPr>
              <a:t>toddlers; H</a:t>
            </a:r>
            <a:r>
              <a:rPr lang="en-AU" dirty="0">
                <a:latin typeface="Bell MT" pitchFamily="18" charset="0"/>
              </a:rPr>
              <a:t>. </a:t>
            </a:r>
            <a:r>
              <a:rPr lang="en-AU" dirty="0" err="1">
                <a:latin typeface="Bell MT" pitchFamily="18" charset="0"/>
              </a:rPr>
              <a:t>influenzae</a:t>
            </a:r>
            <a:r>
              <a:rPr lang="en-AU" dirty="0">
                <a:latin typeface="Bell MT" pitchFamily="18" charset="0"/>
              </a:rPr>
              <a:t> was major causal </a:t>
            </a:r>
            <a:r>
              <a:rPr lang="en-AU" dirty="0" smtClean="0">
                <a:latin typeface="Bell MT" pitchFamily="18" charset="0"/>
              </a:rPr>
              <a:t>agent.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Diagnosis: </a:t>
            </a:r>
            <a:r>
              <a:rPr lang="en-AU" dirty="0">
                <a:latin typeface="Bell MT" pitchFamily="18" charset="0"/>
              </a:rPr>
              <a:t>blood or CSF culture on chocolate agar; PCR; antigen detection </a:t>
            </a:r>
            <a:r>
              <a:rPr lang="en-AU" dirty="0" smtClean="0">
                <a:latin typeface="Bell MT" pitchFamily="18" charset="0"/>
              </a:rPr>
              <a:t>of capsule </a:t>
            </a:r>
            <a:r>
              <a:rPr lang="en-AU" dirty="0">
                <a:latin typeface="Bell MT" pitchFamily="18" charset="0"/>
              </a:rPr>
              <a:t>(latex particle agglutination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  <a:p>
            <a:r>
              <a:rPr lang="en-AU" b="1" dirty="0">
                <a:latin typeface="Bell MT" pitchFamily="18" charset="0"/>
              </a:rPr>
              <a:t>Treatment: </a:t>
            </a:r>
            <a:r>
              <a:rPr lang="en-AU" dirty="0" err="1">
                <a:latin typeface="Bell MT" pitchFamily="18" charset="0"/>
              </a:rPr>
              <a:t>cefotaxime</a:t>
            </a:r>
            <a:r>
              <a:rPr lang="en-AU" dirty="0">
                <a:latin typeface="Bell MT" pitchFamily="18" charset="0"/>
              </a:rPr>
              <a:t> or </a:t>
            </a:r>
            <a:r>
              <a:rPr lang="en-AU" dirty="0" err="1">
                <a:latin typeface="Bell MT" pitchFamily="18" charset="0"/>
              </a:rPr>
              <a:t>ceftriaxone</a:t>
            </a:r>
            <a:r>
              <a:rPr lang="en-AU" dirty="0">
                <a:latin typeface="Bell MT" pitchFamily="18" charset="0"/>
              </a:rPr>
              <a:t> for empirical therapy of meningitis; </a:t>
            </a:r>
            <a:r>
              <a:rPr lang="en-AU" dirty="0" smtClean="0">
                <a:latin typeface="Bell MT" pitchFamily="18" charset="0"/>
              </a:rPr>
              <a:t>check nasal </a:t>
            </a:r>
            <a:r>
              <a:rPr lang="en-AU" dirty="0">
                <a:latin typeface="Bell MT" pitchFamily="18" charset="0"/>
              </a:rPr>
              <a:t>carriage before releasing; use </a:t>
            </a:r>
            <a:r>
              <a:rPr lang="en-AU" dirty="0" err="1">
                <a:latin typeface="Bell MT" pitchFamily="18" charset="0"/>
              </a:rPr>
              <a:t>rifampin</a:t>
            </a:r>
            <a:r>
              <a:rPr lang="en-AU" dirty="0">
                <a:latin typeface="Bell MT" pitchFamily="18" charset="0"/>
              </a:rPr>
              <a:t> if still </a:t>
            </a:r>
            <a:r>
              <a:rPr lang="en-AU" dirty="0" smtClean="0">
                <a:latin typeface="Bell MT" pitchFamily="18" charset="0"/>
              </a:rPr>
              <a:t>colonized.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Prevention</a:t>
            </a:r>
            <a:endParaRPr lang="en-AU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>
                <a:latin typeface="Bell MT" pitchFamily="18" charset="0"/>
              </a:rPr>
              <a:t>Conjugate capsular polysaccharide-protein </a:t>
            </a:r>
            <a:r>
              <a:rPr lang="en-AU" dirty="0" smtClean="0">
                <a:latin typeface="Bell MT" pitchFamily="18" charset="0"/>
              </a:rPr>
              <a:t>vaccine.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Vaccination effective to prevent type b </a:t>
            </a:r>
            <a:r>
              <a:rPr lang="en-AU" dirty="0" smtClean="0">
                <a:latin typeface="Bell MT" pitchFamily="18" charset="0"/>
              </a:rPr>
              <a:t>disease.</a:t>
            </a:r>
          </a:p>
          <a:p>
            <a:r>
              <a:rPr lang="en-AU" dirty="0" err="1">
                <a:latin typeface="Bell MT" pitchFamily="18" charset="0"/>
              </a:rPr>
              <a:t>Polyribitol</a:t>
            </a:r>
            <a:r>
              <a:rPr lang="en-AU" dirty="0">
                <a:latin typeface="Bell MT" pitchFamily="18" charset="0"/>
              </a:rPr>
              <a:t> capsule conjugated to protein: (diphtheria </a:t>
            </a:r>
            <a:r>
              <a:rPr lang="en-AU" dirty="0" err="1">
                <a:latin typeface="Bell MT" pitchFamily="18" charset="0"/>
              </a:rPr>
              <a:t>toxoid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smtClean="0">
                <a:latin typeface="Bell MT" pitchFamily="18" charset="0"/>
              </a:rPr>
              <a:t>or N</a:t>
            </a:r>
            <a:r>
              <a:rPr lang="en-AU" dirty="0">
                <a:latin typeface="Bell MT" pitchFamily="18" charset="0"/>
              </a:rPr>
              <a:t>. </a:t>
            </a:r>
            <a:r>
              <a:rPr lang="en-AU" dirty="0" err="1">
                <a:latin typeface="Bell MT" pitchFamily="18" charset="0"/>
              </a:rPr>
              <a:t>meningitidis</a:t>
            </a:r>
            <a:r>
              <a:rPr lang="en-AU" dirty="0">
                <a:latin typeface="Bell MT" pitchFamily="18" charset="0"/>
              </a:rPr>
              <a:t> outer membrane proteins), making it a </a:t>
            </a:r>
            <a:r>
              <a:rPr lang="en-AU" dirty="0" smtClean="0">
                <a:latin typeface="Bell MT" pitchFamily="18" charset="0"/>
              </a:rPr>
              <a:t>T-cell dependent vaccine.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Vaccine: 2, 4, 6 months; booster 15 months; 95% </a:t>
            </a:r>
            <a:r>
              <a:rPr lang="en-AU" dirty="0" smtClean="0">
                <a:latin typeface="Bell MT" pitchFamily="18" charset="0"/>
              </a:rPr>
              <a:t>effective.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Rifampin</a:t>
            </a:r>
            <a:r>
              <a:rPr lang="en-AU" dirty="0">
                <a:latin typeface="Bell MT" pitchFamily="18" charset="0"/>
              </a:rPr>
              <a:t> reduces </a:t>
            </a:r>
            <a:r>
              <a:rPr lang="en-AU" dirty="0" err="1">
                <a:latin typeface="Bell MT" pitchFamily="18" charset="0"/>
              </a:rPr>
              <a:t>oropharynx</a:t>
            </a:r>
            <a:r>
              <a:rPr lang="en-AU" dirty="0">
                <a:latin typeface="Bell MT" pitchFamily="18" charset="0"/>
              </a:rPr>
              <a:t> colonization and prevents meningitis </a:t>
            </a:r>
            <a:r>
              <a:rPr lang="en-AU" dirty="0" smtClean="0">
                <a:latin typeface="Bell MT" pitchFamily="18" charset="0"/>
              </a:rPr>
              <a:t>in unvaccinated</a:t>
            </a:r>
            <a:r>
              <a:rPr lang="en-AU" dirty="0">
                <a:latin typeface="Bell MT" pitchFamily="18" charset="0"/>
              </a:rPr>
              <a:t>, close contacts age &lt;2 </a:t>
            </a:r>
            <a:r>
              <a:rPr lang="en-AU" dirty="0" smtClean="0">
                <a:latin typeface="Bell MT" pitchFamily="18" charset="0"/>
              </a:rPr>
              <a:t>years.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427</Words>
  <Application>Microsoft Office PowerPoint</Application>
  <PresentationFormat>عرض على الشاشة (3:4)‏</PresentationFormat>
  <Paragraphs>40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HAEMOPHILUS</vt:lpstr>
      <vt:lpstr>Haemophilus influenzae</vt:lpstr>
      <vt:lpstr>الشريحة 3</vt:lpstr>
      <vt:lpstr>Pathogenesis</vt:lpstr>
      <vt:lpstr>Diseases</vt:lpstr>
      <vt:lpstr>الشريحة 6</vt:lpstr>
      <vt:lpstr>الشريحة 7</vt:lpstr>
      <vt:lpstr>Prevention</vt:lpstr>
      <vt:lpstr>الشريحة 9</vt:lpstr>
      <vt:lpstr>Haemophilus ducreyi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HAEMOPHILUS</dc:title>
  <dc:creator>Mosab Nouraldein</dc:creator>
  <cp:lastModifiedBy>Mosab Nouraldein</cp:lastModifiedBy>
  <cp:revision>2</cp:revision>
  <dcterms:created xsi:type="dcterms:W3CDTF">2023-02-25T11:17:36Z</dcterms:created>
  <dcterms:modified xsi:type="dcterms:W3CDTF">2023-02-25T11:19:11Z</dcterms:modified>
</cp:coreProperties>
</file>