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5" r:id="rId16"/>
    <p:sldId id="276" r:id="rId17"/>
    <p:sldId id="277" r:id="rId18"/>
    <p:sldId id="274" r:id="rId19"/>
    <p:sldId id="272" r:id="rId20"/>
    <p:sldId id="279" r:id="rId21"/>
    <p:sldId id="273" r:id="rId22"/>
    <p:sldId id="270" r:id="rId23"/>
    <p:sldId id="280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97" autoAdjust="0"/>
    <p:restoredTop sz="94660"/>
  </p:normalViewPr>
  <p:slideViewPr>
    <p:cSldViewPr snapToGrid="0">
      <p:cViewPr varScale="1">
        <p:scale>
          <a:sx n="69" d="100"/>
          <a:sy n="69" d="100"/>
        </p:scale>
        <p:origin x="96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u="sng" smtClean="0"/>
              <a:t>Ascaris </a:t>
            </a:r>
            <a:r>
              <a:rPr lang="en-US" u="sng" dirty="0" smtClean="0"/>
              <a:t>lumbricoides </a:t>
            </a:r>
            <a:endParaRPr lang="en-US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Mosab Nouraldein  mohammed Hamad</a:t>
            </a:r>
            <a:endParaRPr lang="en-US" dirty="0">
              <a:solidFill>
                <a:srgbClr val="FFFF0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1023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Inestinal symptoms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Caused by adult worm .</a:t>
            </a:r>
          </a:p>
          <a:p>
            <a:r>
              <a:rPr lang="en-US" dirty="0" smtClean="0"/>
              <a:t>Asymptomatic </a:t>
            </a:r>
          </a:p>
          <a:p>
            <a:r>
              <a:rPr lang="en-US" dirty="0" smtClean="0"/>
              <a:t>Abdominal pain </a:t>
            </a:r>
          </a:p>
          <a:p>
            <a:r>
              <a:rPr lang="en-US" dirty="0" smtClean="0"/>
              <a:t>Malnutrition and growth retardation </a:t>
            </a:r>
          </a:p>
          <a:p>
            <a:r>
              <a:rPr lang="en-US" dirty="0" smtClean="0"/>
              <a:t>Steatorrhea </a:t>
            </a:r>
          </a:p>
          <a:p>
            <a:r>
              <a:rPr lang="en-US" dirty="0" smtClean="0"/>
              <a:t>Intestinal obstruction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7060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intestinal complication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Adult worm can enter the biliary tract , leading to cholecystitis , pancreatitis , intrahepatic abscess.</a:t>
            </a:r>
          </a:p>
          <a:p>
            <a:r>
              <a:rPr lang="en-US" dirty="0" smtClean="0"/>
              <a:t>Adult worm also can migrate to the pharynx and cause respiratory obstruction </a:t>
            </a:r>
          </a:p>
          <a:p>
            <a:r>
              <a:rPr lang="en-US" dirty="0" smtClean="0"/>
              <a:t>Allergy :</a:t>
            </a:r>
          </a:p>
          <a:p>
            <a:pPr marL="0" indent="0">
              <a:buNone/>
            </a:pPr>
            <a:r>
              <a:rPr lang="en-US" dirty="0" smtClean="0"/>
              <a:t>May be due to toxic fluids ( ascarase or ascaron) released by adult worm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952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Laboratory diagnosis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3200" dirty="0" smtClean="0"/>
              <a:t>Egg detection in stool examination ( fertilized or un fertilized )</a:t>
            </a:r>
          </a:p>
          <a:p>
            <a:r>
              <a:rPr lang="en-US" sz="3200" dirty="0" smtClean="0"/>
              <a:t>Larva detection in sputum </a:t>
            </a:r>
          </a:p>
          <a:p>
            <a:r>
              <a:rPr lang="en-US" sz="3200" dirty="0" smtClean="0"/>
              <a:t>Serologically by 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ELISA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IFAT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IHA</a:t>
            </a:r>
          </a:p>
          <a:p>
            <a:pPr marL="0" indent="0">
              <a:buNone/>
            </a:pPr>
            <a:endParaRPr lang="en-US" sz="3200" dirty="0" smtClean="0"/>
          </a:p>
          <a:p>
            <a:endParaRPr lang="en-US" sz="3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0682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findings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Eosinophilia </a:t>
            </a:r>
          </a:p>
          <a:p>
            <a:r>
              <a:rPr lang="en-US" sz="3200" dirty="0" smtClean="0"/>
              <a:t>Charcot Leyden crystals in sputum and  stool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277734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Egg can be detected in direct wet preparation ( Saline or iodine wet mount) , if not , sedimentation concentration techniques can be used.</a:t>
            </a:r>
          </a:p>
          <a:p>
            <a:r>
              <a:rPr lang="en-US" sz="3200" dirty="0" smtClean="0"/>
              <a:t>Floatation techniques can not be use due to heavy weight of egg .</a:t>
            </a:r>
          </a:p>
          <a:p>
            <a:r>
              <a:rPr lang="en-US" sz="3200" dirty="0" smtClean="0"/>
              <a:t>Occasionally adult stage can be seen by naked eye in sputum or stool 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240341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Adult worm </a:t>
            </a:r>
            <a:endParaRPr lang="en-US" dirty="0"/>
          </a:p>
        </p:txBody>
      </p:sp>
      <p:pic>
        <p:nvPicPr>
          <p:cNvPr id="4" name="Picture 4" descr="ascaris adult male and femal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2" y="2052638"/>
            <a:ext cx="9404722" cy="419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1334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Users\imad\Desktop\ascaris\Ascaris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25" y="2052638"/>
            <a:ext cx="6529387" cy="41957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583800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828800" y="5431808"/>
            <a:ext cx="8610600" cy="664536"/>
          </a:xfrm>
        </p:spPr>
        <p:txBody>
          <a:bodyPr>
            <a:normAutofit/>
          </a:bodyPr>
          <a:lstStyle/>
          <a:p>
            <a:pPr algn="ctr" rtl="0"/>
            <a:endParaRPr lang="ar-SA" sz="3300" dirty="0"/>
          </a:p>
        </p:txBody>
      </p:sp>
      <p:pic>
        <p:nvPicPr>
          <p:cNvPr id="7" name="Picture Placeholder 6" descr="z18.tif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9091" r="9091"/>
          <a:stretch>
            <a:fillRect/>
          </a:stretch>
        </p:blipFill>
        <p:spPr>
          <a:xfrm>
            <a:off x="1559433" y="950120"/>
            <a:ext cx="7496175" cy="5050344"/>
          </a:xfrm>
          <a:prstGeom prst="round2DiagRect">
            <a:avLst>
              <a:gd name="adj1" fmla="val 7566"/>
              <a:gd name="adj2" fmla="val 6653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8534400" y="6152864"/>
            <a:ext cx="1042416" cy="609600"/>
          </a:xfrm>
          <a:prstGeom prst="actionButtonForwardNext">
            <a:avLst/>
          </a:prstGeom>
          <a:solidFill>
            <a:schemeClr val="bg1">
              <a:lumMod val="50000"/>
              <a:lumOff val="50000"/>
            </a:schemeClr>
          </a:solidFill>
          <a:ln>
            <a:solidFill>
              <a:schemeClr val="tx1">
                <a:lumMod val="75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>
              <a:rot lat="299982" lon="0" rev="0"/>
            </a:camera>
            <a:lightRig rig="brightRoom" dir="t"/>
          </a:scene3d>
          <a:sp3d prstMaterial="matte">
            <a:bevelT w="127000" h="635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Action Button: Back or Previous 8">
            <a:hlinkClick r:id="" action="ppaction://hlinkshowjump?jump=previousslide" highlightClick="1"/>
          </p:cNvPr>
          <p:cNvSpPr/>
          <p:nvPr/>
        </p:nvSpPr>
        <p:spPr>
          <a:xfrm>
            <a:off x="2667000" y="6152864"/>
            <a:ext cx="1042416" cy="609600"/>
          </a:xfrm>
          <a:prstGeom prst="actionButtonBackPrevious">
            <a:avLst/>
          </a:prstGeom>
          <a:solidFill>
            <a:schemeClr val="bg1">
              <a:lumMod val="50000"/>
              <a:lumOff val="50000"/>
            </a:schemeClr>
          </a:solidFill>
          <a:ln>
            <a:solidFill>
              <a:schemeClr val="tx1">
                <a:lumMod val="75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>
              <a:rot lat="299982" lon="0" rev="0"/>
            </a:camera>
            <a:lightRig rig="brightRoom" dir="t"/>
          </a:scene3d>
          <a:sp3d prstMaterial="matte">
            <a:bevelT w="127000" h="635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Action Button: Return 9">
            <a:hlinkClick r:id="rId3" action="ppaction://hlinksldjump" highlightClick="1"/>
          </p:cNvPr>
          <p:cNvSpPr/>
          <p:nvPr/>
        </p:nvSpPr>
        <p:spPr>
          <a:xfrm>
            <a:off x="5815584" y="6000464"/>
            <a:ext cx="1042416" cy="762000"/>
          </a:xfrm>
          <a:prstGeom prst="actionButtonReturn">
            <a:avLst/>
          </a:prstGeom>
          <a:solidFill>
            <a:schemeClr val="bg1">
              <a:lumMod val="75000"/>
              <a:lumOff val="25000"/>
            </a:schemeClr>
          </a:solidFill>
          <a:ln w="34925">
            <a:solidFill>
              <a:schemeClr val="tx1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7200000">
              <a:rot lat="18554574" lon="64" rev="31272"/>
            </a:camera>
            <a:lightRig rig="threePt" dir="t"/>
          </a:scene3d>
          <a:sp3d extrusionH="38100" prstMaterial="softEdge">
            <a:bevelT w="260350" h="50800" prst="artDeco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33472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egg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Unfertilized :</a:t>
            </a:r>
          </a:p>
          <a:p>
            <a:pPr marL="0" indent="0">
              <a:buNone/>
            </a:pPr>
            <a:r>
              <a:rPr lang="en-US" sz="3200" dirty="0" smtClean="0"/>
              <a:t>( with thick albuminous coat ) 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395" y="1853247"/>
            <a:ext cx="2429217" cy="3947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0254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Fertilized egg :</a:t>
            </a:r>
          </a:p>
          <a:p>
            <a:pPr marL="0" indent="0">
              <a:buNone/>
            </a:pPr>
            <a:r>
              <a:rPr lang="en-US" sz="3200" dirty="0" smtClean="0"/>
              <a:t>(With thin albuminous </a:t>
            </a:r>
          </a:p>
          <a:p>
            <a:pPr marL="0" indent="0">
              <a:buNone/>
            </a:pPr>
            <a:r>
              <a:rPr lang="en-US" sz="3200" dirty="0" smtClean="0"/>
              <a:t>Coat)</a:t>
            </a:r>
          </a:p>
          <a:p>
            <a:pPr marL="0" indent="0">
              <a:buNone/>
            </a:pPr>
            <a:endParaRPr lang="en-US" sz="3200" dirty="0" smtClean="0"/>
          </a:p>
          <a:p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801" y="3000375"/>
            <a:ext cx="3300573" cy="294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0210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Ascaris lumbricoides is the largest nematodes  parasitizing the human intestine . </a:t>
            </a:r>
          </a:p>
          <a:p>
            <a:r>
              <a:rPr lang="en-US" sz="3200" dirty="0" smtClean="0"/>
              <a:t>The name  derived from Askaris means intestinal worm and lubricus means resembling with common earth worm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067335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3208074"/>
              </p:ext>
            </p:extLst>
          </p:nvPr>
        </p:nvGraphicFramePr>
        <p:xfrm>
          <a:off x="1103313" y="2052638"/>
          <a:ext cx="8947149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2383"/>
                <a:gridCol w="2982383"/>
                <a:gridCol w="298238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Character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Fertilized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Unfertilized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Shape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Round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Elongate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Size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Larger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Albuminous</a:t>
                      </a:r>
                      <a:r>
                        <a:rPr lang="en-US" baseline="0" dirty="0" smtClean="0"/>
                        <a:t> cover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Thin albuminous coat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Thick albuminous coat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Floatation technique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Float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Does not float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Ovum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Large unsegmented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 , unsegmented with highly refracticle granules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18474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Decorticated egg ( without albuminous coat) </a:t>
            </a:r>
          </a:p>
          <a:p>
            <a:endParaRPr lang="en-US" dirty="0"/>
          </a:p>
        </p:txBody>
      </p:sp>
      <p:pic>
        <p:nvPicPr>
          <p:cNvPr id="4" name="Picture 4" descr="Ascaris fertile decorticated eg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888" y="3057526"/>
            <a:ext cx="2220912" cy="259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6943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Prevention &amp; control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Treatment of patients ( albendazole or mebendazole)</a:t>
            </a:r>
          </a:p>
          <a:p>
            <a:r>
              <a:rPr lang="en-US" sz="3200" dirty="0" smtClean="0"/>
              <a:t>Health education </a:t>
            </a:r>
          </a:p>
          <a:p>
            <a:r>
              <a:rPr lang="en-US" sz="3200" dirty="0" smtClean="0"/>
              <a:t>Using of untreated human feces as fertilizer should be forbidden </a:t>
            </a:r>
          </a:p>
          <a:p>
            <a:r>
              <a:rPr lang="en-US" sz="3200" dirty="0" smtClean="0"/>
              <a:t>Improve the level of sanitation ( using latrines , washing hands before eating &amp; after defecation )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4126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633" y="2052638"/>
            <a:ext cx="5588509" cy="4195762"/>
          </a:xfrm>
        </p:spPr>
      </p:pic>
    </p:spTree>
    <p:extLst>
      <p:ext uri="{BB962C8B-B14F-4D97-AF65-F5344CB8AC3E}">
        <p14:creationId xmlns:p14="http://schemas.microsoft.com/office/powerpoint/2010/main" val="34522222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Cosmopolitan ,  mainly affecting tropical countries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469436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Epidemiology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 smtClean="0"/>
              <a:t>There are number of  factors  contribute to the high frequency of infection with Ascaris  lumbricoides , these include its 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Ubiquitous distribution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The high number of egg produced by fertilized female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The hard nature of the egg , which enable them to survive unfavorable condition ( can survive in the absence of oxygen, live 2 year at 5-10 c, unaffected by desiccation for 2 to 3 weeks)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In favorable condition ( moist, sandy soil)  they can survive for up to 6 years 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2642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Ingestion of embryonated egg ( containing L2)from contaminated  soil ,water or food.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466875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pic>
        <p:nvPicPr>
          <p:cNvPr id="4" name="Picture 2" descr="C:\Users\imad\Desktop\ascaris\AscariasisLifeCyclecdc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57275" y="2052638"/>
            <a:ext cx="9615488" cy="41957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181479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feature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Mostly its asymptomatic </a:t>
            </a:r>
          </a:p>
          <a:p>
            <a:r>
              <a:rPr lang="en-US" sz="3200" dirty="0" smtClean="0"/>
              <a:t>Symptomatic disease is usually related to : </a:t>
            </a:r>
          </a:p>
          <a:p>
            <a:r>
              <a:rPr lang="en-US" sz="3200" dirty="0" smtClean="0"/>
              <a:t>Larval stage : pulmonary disease </a:t>
            </a:r>
          </a:p>
          <a:p>
            <a:r>
              <a:rPr lang="en-US" sz="3200" dirty="0" smtClean="0"/>
              <a:t>Adult stage : intestinal disease </a:t>
            </a:r>
          </a:p>
          <a:p>
            <a:r>
              <a:rPr lang="en-US" sz="3200" dirty="0" smtClean="0"/>
              <a:t>Symptoms usually develop after 9 to 12 days after ingestion of egg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027782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Pulmonary symptoms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Caused by migratory larva</a:t>
            </a:r>
          </a:p>
          <a:p>
            <a:r>
              <a:rPr lang="en-US" sz="3200" dirty="0" smtClean="0"/>
              <a:t>Bronchospasms </a:t>
            </a:r>
          </a:p>
          <a:p>
            <a:r>
              <a:rPr lang="en-US" sz="3200" dirty="0" smtClean="0"/>
              <a:t>Dyspnea </a:t>
            </a:r>
          </a:p>
          <a:p>
            <a:r>
              <a:rPr lang="en-US" sz="3200" dirty="0" smtClean="0"/>
              <a:t>Wheezing </a:t>
            </a:r>
          </a:p>
          <a:p>
            <a:r>
              <a:rPr lang="en-US" sz="3200" dirty="0" smtClean="0"/>
              <a:t>Fever</a:t>
            </a:r>
          </a:p>
          <a:p>
            <a:r>
              <a:rPr lang="en-US" sz="3200" dirty="0" smtClean="0"/>
              <a:t>Non productive cough </a:t>
            </a:r>
          </a:p>
          <a:p>
            <a:r>
              <a:rPr lang="en-US" sz="3200" dirty="0" smtClean="0"/>
              <a:t>Chest pain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748595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Loeffler’s syndrome ( Eosinophilic pneumonia):</a:t>
            </a:r>
          </a:p>
          <a:p>
            <a:pPr marL="0" indent="0">
              <a:buNone/>
            </a:pPr>
            <a:r>
              <a:rPr lang="en-US" sz="3200" dirty="0" smtClean="0"/>
              <a:t>In severe cases patients dyspnea and a transient patchy infiltrates seen on chest X-ray along with peripheral eosinophilia .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622407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177</TotalTime>
  <Words>479</Words>
  <Application>Microsoft Office PowerPoint</Application>
  <PresentationFormat>Widescreen</PresentationFormat>
  <Paragraphs>89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Century Gothic</vt:lpstr>
      <vt:lpstr>Times New Roman</vt:lpstr>
      <vt:lpstr>Wingdings 3</vt:lpstr>
      <vt:lpstr>Ion</vt:lpstr>
      <vt:lpstr>Ascaris lumbricoides </vt:lpstr>
      <vt:lpstr>PowerPoint Presentation</vt:lpstr>
      <vt:lpstr>Distribution </vt:lpstr>
      <vt:lpstr>Epidemiology </vt:lpstr>
      <vt:lpstr>Transmission </vt:lpstr>
      <vt:lpstr>Life cycle </vt:lpstr>
      <vt:lpstr>Clinical feature </vt:lpstr>
      <vt:lpstr>Pulmonary symptoms  </vt:lpstr>
      <vt:lpstr>PowerPoint Presentation</vt:lpstr>
      <vt:lpstr>Inestinal symptoms </vt:lpstr>
      <vt:lpstr>Extra intestinal complication </vt:lpstr>
      <vt:lpstr>Laboratory diagnosis </vt:lpstr>
      <vt:lpstr>Other findings </vt:lpstr>
      <vt:lpstr>PowerPoint Presentation</vt:lpstr>
      <vt:lpstr>Adult worm </vt:lpstr>
      <vt:lpstr>PowerPoint Presentation</vt:lpstr>
      <vt:lpstr>PowerPoint Presentation</vt:lpstr>
      <vt:lpstr>Types of egg </vt:lpstr>
      <vt:lpstr>PowerPoint Presentation</vt:lpstr>
      <vt:lpstr>PowerPoint Presentation</vt:lpstr>
      <vt:lpstr>PowerPoint Presentation</vt:lpstr>
      <vt:lpstr>Prevention &amp; control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Asccaris lumbricoides</dc:title>
  <dc:creator>Mosab Nouraldein</dc:creator>
  <cp:lastModifiedBy>Mosab Nouraldein</cp:lastModifiedBy>
  <cp:revision>22</cp:revision>
  <dcterms:created xsi:type="dcterms:W3CDTF">2017-04-10T20:35:49Z</dcterms:created>
  <dcterms:modified xsi:type="dcterms:W3CDTF">2018-03-08T04:57:51Z</dcterms:modified>
</cp:coreProperties>
</file>