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74" r:id="rId8"/>
    <p:sldId id="261" r:id="rId9"/>
    <p:sldId id="273" r:id="rId10"/>
    <p:sldId id="262" r:id="rId11"/>
    <p:sldId id="263" r:id="rId12"/>
    <p:sldId id="272" r:id="rId13"/>
    <p:sldId id="264" r:id="rId14"/>
    <p:sldId id="271" r:id="rId15"/>
    <p:sldId id="275" r:id="rId16"/>
    <p:sldId id="265" r:id="rId17"/>
    <p:sldId id="266" r:id="rId18"/>
    <p:sldId id="267" r:id="rId19"/>
    <p:sldId id="268" r:id="rId20"/>
    <p:sldId id="269" r:id="rId21"/>
    <p:sldId id="27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12/18/2017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fleas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44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Minute in size </a:t>
            </a:r>
          </a:p>
          <a:p>
            <a:r>
              <a:rPr lang="en-US" dirty="0" smtClean="0"/>
              <a:t>Legless</a:t>
            </a:r>
          </a:p>
          <a:p>
            <a:r>
              <a:rPr lang="en-US" dirty="0" smtClean="0"/>
              <a:t>Has blackish head </a:t>
            </a:r>
          </a:p>
          <a:p>
            <a:r>
              <a:rPr lang="en-US" dirty="0" smtClean="0"/>
              <a:t>Small pair of antennae </a:t>
            </a:r>
          </a:p>
          <a:p>
            <a:r>
              <a:rPr lang="en-US" dirty="0" smtClean="0"/>
              <a:t>Has 13 pale brown segments </a:t>
            </a:r>
          </a:p>
          <a:p>
            <a:r>
              <a:rPr lang="en-US" dirty="0" smtClean="0"/>
              <a:t>It’s a very active stage</a:t>
            </a:r>
          </a:p>
          <a:p>
            <a:r>
              <a:rPr lang="en-US" dirty="0" smtClean="0"/>
              <a:t>They avoid light , seek shelter in cracks and dark places.</a:t>
            </a:r>
          </a:p>
          <a:p>
            <a:r>
              <a:rPr lang="en-US" dirty="0" smtClean="0"/>
              <a:t>Larvae feed on almost organic debris, including the animal and human faeces.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58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usually 3 instar larva, but in some species only 2 instar larval stage.</a:t>
            </a:r>
          </a:p>
          <a:p>
            <a:r>
              <a:rPr lang="en-US" dirty="0" smtClean="0"/>
              <a:t>Larval period 10-21 days , but may extended to 200 days in some species , due to limited food supply and low temperature.</a:t>
            </a:r>
          </a:p>
          <a:p>
            <a:r>
              <a:rPr lang="en-US" dirty="0" smtClean="0"/>
              <a:t>Die at too low or too high humidity.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91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258" y="2120899"/>
            <a:ext cx="7207834" cy="4505187"/>
          </a:xfrm>
        </p:spPr>
      </p:pic>
    </p:spTree>
    <p:extLst>
      <p:ext uri="{BB962C8B-B14F-4D97-AF65-F5344CB8AC3E}">
        <p14:creationId xmlns:p14="http://schemas.microsoft.com/office/powerpoint/2010/main" val="3793878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Pupa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pupa (cocoon) Spin from last larval stage with whitish colour </a:t>
            </a:r>
          </a:p>
          <a:p>
            <a:r>
              <a:rPr lang="en-US" dirty="0" smtClean="0"/>
              <a:t>Develop into adult within 8-12 days in the optimal condition , but may take 6-12months under unfavorable conditions.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56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258" y="2120900"/>
            <a:ext cx="7207834" cy="4051300"/>
          </a:xfrm>
        </p:spPr>
      </p:pic>
    </p:spTree>
    <p:extLst>
      <p:ext uri="{BB962C8B-B14F-4D97-AF65-F5344CB8AC3E}">
        <p14:creationId xmlns:p14="http://schemas.microsoft.com/office/powerpoint/2010/main" val="3890764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513" y="1643270"/>
            <a:ext cx="8666921" cy="5353878"/>
          </a:xfrm>
        </p:spPr>
      </p:pic>
    </p:spTree>
    <p:extLst>
      <p:ext uri="{BB962C8B-B14F-4D97-AF65-F5344CB8AC3E}">
        <p14:creationId xmlns:p14="http://schemas.microsoft.com/office/powerpoint/2010/main" val="4124155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 habits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sexes are hematophagus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698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of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fleas have one or two favorite species of the host.</a:t>
            </a:r>
          </a:p>
          <a:p>
            <a:r>
              <a:rPr lang="en-US" dirty="0" smtClean="0"/>
              <a:t>Human fleas (</a:t>
            </a:r>
            <a:r>
              <a:rPr lang="en-US" dirty="0" err="1" smtClean="0"/>
              <a:t>pulex</a:t>
            </a:r>
            <a:r>
              <a:rPr lang="en-US" dirty="0" smtClean="0"/>
              <a:t> </a:t>
            </a:r>
            <a:r>
              <a:rPr lang="en-US" dirty="0" err="1" smtClean="0"/>
              <a:t>iritans</a:t>
            </a:r>
            <a:r>
              <a:rPr lang="en-US" dirty="0" smtClean="0"/>
              <a:t>) feeds also on pigs</a:t>
            </a:r>
          </a:p>
          <a:p>
            <a:r>
              <a:rPr lang="en-US" dirty="0" smtClean="0"/>
              <a:t>Rat fleas (xenopsylla) will attack man in the absence of rats.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997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Breeding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deposit eggs near cracks, dirt and debris in the host dwelling place.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458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Adults resting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remain live in cocoons for about a year.</a:t>
            </a:r>
          </a:p>
          <a:p>
            <a:r>
              <a:rPr lang="en-US" dirty="0" smtClean="0"/>
              <a:t>Fleas avoid light, then they are usually found sheltering amongst the hair of animals or on man under his clothing or in his bed .</a:t>
            </a:r>
          </a:p>
          <a:p>
            <a:r>
              <a:rPr lang="en-US" dirty="0" smtClean="0"/>
              <a:t>Fleas move rapidly , can jump 18cm vertically and 35 cm horizontally.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21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 : siphonptera </a:t>
            </a:r>
          </a:p>
          <a:p>
            <a:r>
              <a:rPr lang="en-US" dirty="0" smtClean="0"/>
              <a:t>Family: </a:t>
            </a:r>
            <a:r>
              <a:rPr lang="en-US" dirty="0" err="1" smtClean="0"/>
              <a:t>Pulicidae</a:t>
            </a:r>
            <a:endParaRPr lang="en-US" dirty="0" smtClean="0"/>
          </a:p>
          <a:p>
            <a:r>
              <a:rPr lang="en-US" dirty="0" smtClean="0"/>
              <a:t>It has many genera such as:</a:t>
            </a:r>
          </a:p>
          <a:p>
            <a:r>
              <a:rPr lang="en-US" dirty="0" smtClean="0"/>
              <a:t>Genus :Xenopsylla</a:t>
            </a:r>
          </a:p>
          <a:p>
            <a:r>
              <a:rPr lang="en-US" dirty="0" smtClean="0"/>
              <a:t>Species: </a:t>
            </a:r>
            <a:r>
              <a:rPr lang="en-US" dirty="0" err="1" smtClean="0"/>
              <a:t>X.cheopis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</a:t>
            </a:r>
            <a:r>
              <a:rPr lang="en-US" dirty="0" err="1" smtClean="0"/>
              <a:t>X.brasilliensis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</a:t>
            </a:r>
            <a:r>
              <a:rPr lang="en-US" dirty="0" err="1" smtClean="0"/>
              <a:t>X.astia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Genus : </a:t>
            </a:r>
            <a:r>
              <a:rPr lang="en-US" dirty="0" err="1" smtClean="0"/>
              <a:t>Tunga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Species :</a:t>
            </a:r>
            <a:r>
              <a:rPr lang="en-US" dirty="0" err="1" smtClean="0"/>
              <a:t>Tunga</a:t>
            </a:r>
            <a:r>
              <a:rPr lang="en-US" dirty="0" smtClean="0"/>
              <a:t> </a:t>
            </a:r>
            <a:r>
              <a:rPr lang="en-US" dirty="0" err="1" smtClean="0"/>
              <a:t>penetrans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533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importance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Nuisance </a:t>
            </a:r>
          </a:p>
          <a:p>
            <a:r>
              <a:rPr lang="en-US" dirty="0" smtClean="0"/>
              <a:t>Vector for plague (Yersinia).</a:t>
            </a:r>
          </a:p>
          <a:p>
            <a:r>
              <a:rPr lang="en-US" dirty="0" smtClean="0"/>
              <a:t>Fleas borne endemic typhus</a:t>
            </a:r>
          </a:p>
          <a:p>
            <a:r>
              <a:rPr lang="en-US" dirty="0" smtClean="0"/>
              <a:t>Assist in the transmission of many parasites to human for example (Diphyllidium caninum, Hymenolepis diminuta and Hymenolepis nana)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17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471" y="1524000"/>
            <a:ext cx="4546392" cy="5499651"/>
          </a:xfrm>
        </p:spPr>
      </p:pic>
    </p:spTree>
    <p:extLst>
      <p:ext uri="{BB962C8B-B14F-4D97-AF65-F5344CB8AC3E}">
        <p14:creationId xmlns:p14="http://schemas.microsoft.com/office/powerpoint/2010/main" val="1721565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Genus : </a:t>
            </a:r>
            <a:r>
              <a:rPr lang="en-US" dirty="0" err="1" smtClean="0"/>
              <a:t>pluxes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Species : </a:t>
            </a:r>
            <a:r>
              <a:rPr lang="en-US" dirty="0" err="1" smtClean="0"/>
              <a:t>Pluxes</a:t>
            </a:r>
            <a:r>
              <a:rPr lang="en-US" dirty="0" smtClean="0"/>
              <a:t> </a:t>
            </a:r>
            <a:r>
              <a:rPr lang="en-US" dirty="0" err="1" smtClean="0"/>
              <a:t>irritans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05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Fleas are found throughout most of the world , but many species have more restricted distribution , for example the genus Xenopsylla which contains important plague vectors is confined to the tropics and subtropics.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52636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morphology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(1-8.5mm)</a:t>
            </a:r>
          </a:p>
          <a:p>
            <a:r>
              <a:rPr lang="en-US" dirty="0" smtClean="0"/>
              <a:t>More or less oval </a:t>
            </a:r>
          </a:p>
          <a:p>
            <a:r>
              <a:rPr lang="en-US" dirty="0" smtClean="0"/>
              <a:t>Varying in colour from light to dark brown</a:t>
            </a:r>
          </a:p>
          <a:p>
            <a:r>
              <a:rPr lang="en-US" dirty="0" smtClean="0"/>
              <a:t>Wingless</a:t>
            </a:r>
          </a:p>
          <a:p>
            <a:r>
              <a:rPr lang="en-US" dirty="0" smtClean="0"/>
              <a:t>Have three pairs of powerful and well developed jointed legs</a:t>
            </a:r>
          </a:p>
          <a:p>
            <a:r>
              <a:rPr lang="en-US" dirty="0" smtClean="0"/>
              <a:t>The hind pair of legs are specialized for jumping</a:t>
            </a:r>
          </a:p>
          <a:p>
            <a:r>
              <a:rPr lang="en-US" dirty="0" smtClean="0"/>
              <a:t>The legs and much of the body is covered by small spines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095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 is triangular in shape </a:t>
            </a:r>
          </a:p>
          <a:p>
            <a:r>
              <a:rPr lang="en-US" dirty="0" smtClean="0"/>
              <a:t>It has a pair of black eyes ( few species are eyeless).</a:t>
            </a:r>
          </a:p>
          <a:p>
            <a:r>
              <a:rPr lang="en-US" dirty="0" smtClean="0"/>
              <a:t>Short ,three segmented antennae </a:t>
            </a:r>
          </a:p>
          <a:p>
            <a:r>
              <a:rPr lang="en-US" dirty="0" smtClean="0"/>
              <a:t>Mouth part , pointed downward</a:t>
            </a:r>
          </a:p>
          <a:p>
            <a:r>
              <a:rPr lang="en-US" dirty="0" smtClean="0"/>
              <a:t>Thorax is divided into </a:t>
            </a:r>
            <a:r>
              <a:rPr lang="en-US" dirty="0" err="1" smtClean="0"/>
              <a:t>prothorax</a:t>
            </a:r>
            <a:r>
              <a:rPr lang="en-US" dirty="0" smtClean="0"/>
              <a:t>, </a:t>
            </a:r>
            <a:r>
              <a:rPr lang="en-US" dirty="0" err="1" smtClean="0"/>
              <a:t>mesothorax</a:t>
            </a:r>
            <a:r>
              <a:rPr lang="en-US" dirty="0" smtClean="0"/>
              <a:t> and </a:t>
            </a:r>
            <a:r>
              <a:rPr lang="en-US" dirty="0" err="1" smtClean="0"/>
              <a:t>metathorax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Abodemen</a:t>
            </a:r>
            <a:r>
              <a:rPr lang="en-US" dirty="0" smtClean="0"/>
              <a:t> is composed of eight segments.</a:t>
            </a:r>
          </a:p>
          <a:p>
            <a:r>
              <a:rPr lang="en-US" dirty="0" smtClean="0"/>
              <a:t>Adult flea live for up to6-12 </a:t>
            </a:r>
            <a:r>
              <a:rPr lang="en-US" dirty="0" err="1" smtClean="0"/>
              <a:t>months.or</a:t>
            </a:r>
            <a:r>
              <a:rPr lang="en-US" dirty="0" smtClean="0"/>
              <a:t> up to 2 years or more.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367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075" y="2584450"/>
            <a:ext cx="3124200" cy="3124200"/>
          </a:xfrm>
        </p:spPr>
      </p:pic>
    </p:spTree>
    <p:extLst>
      <p:ext uri="{BB962C8B-B14F-4D97-AF65-F5344CB8AC3E}">
        <p14:creationId xmlns:p14="http://schemas.microsoft.com/office/powerpoint/2010/main" val="278218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small in size</a:t>
            </a:r>
          </a:p>
          <a:p>
            <a:r>
              <a:rPr lang="en-US" dirty="0" smtClean="0"/>
              <a:t>Oval or round in shape</a:t>
            </a:r>
          </a:p>
          <a:p>
            <a:r>
              <a:rPr lang="en-US" dirty="0" smtClean="0"/>
              <a:t>White or yellowish </a:t>
            </a:r>
          </a:p>
          <a:p>
            <a:r>
              <a:rPr lang="en-US" dirty="0" smtClean="0"/>
              <a:t>Usually coated with thinly and sticky substances.</a:t>
            </a:r>
          </a:p>
          <a:p>
            <a:r>
              <a:rPr lang="en-US" dirty="0" smtClean="0"/>
              <a:t>The female may lay 300-1000 eggs during its entire life cycle.</a:t>
            </a:r>
          </a:p>
          <a:p>
            <a:r>
              <a:rPr lang="en-US" dirty="0" smtClean="0"/>
              <a:t>Egg hatch within 2-14 days , depending on species , temperature and humidity.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742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374" y="3098799"/>
            <a:ext cx="6361043" cy="3063461"/>
          </a:xfrm>
        </p:spPr>
      </p:pic>
    </p:spTree>
    <p:extLst>
      <p:ext uri="{BB962C8B-B14F-4D97-AF65-F5344CB8AC3E}">
        <p14:creationId xmlns:p14="http://schemas.microsoft.com/office/powerpoint/2010/main" val="1265077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96</TotalTime>
  <Words>511</Words>
  <Application>Microsoft Office PowerPoint</Application>
  <PresentationFormat>Widescreen</PresentationFormat>
  <Paragraphs>69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Rockwell</vt:lpstr>
      <vt:lpstr>Rockwell Condensed</vt:lpstr>
      <vt:lpstr>Wingdings</vt:lpstr>
      <vt:lpstr>Wood Type</vt:lpstr>
      <vt:lpstr>fleas</vt:lpstr>
      <vt:lpstr>Classification </vt:lpstr>
      <vt:lpstr>PowerPoint Presentation</vt:lpstr>
      <vt:lpstr>distribution</vt:lpstr>
      <vt:lpstr>Adult morphology</vt:lpstr>
      <vt:lpstr>PowerPoint Presentation</vt:lpstr>
      <vt:lpstr>PowerPoint Presentation</vt:lpstr>
      <vt:lpstr>Egg </vt:lpstr>
      <vt:lpstr>PowerPoint Presentation</vt:lpstr>
      <vt:lpstr>Larva </vt:lpstr>
      <vt:lpstr>PowerPoint Presentation</vt:lpstr>
      <vt:lpstr>PowerPoint Presentation</vt:lpstr>
      <vt:lpstr>Pupa </vt:lpstr>
      <vt:lpstr>PowerPoint Presentation</vt:lpstr>
      <vt:lpstr>PowerPoint Presentation</vt:lpstr>
      <vt:lpstr>Feeding habits</vt:lpstr>
      <vt:lpstr>Source of nutrients</vt:lpstr>
      <vt:lpstr>Breeding areas</vt:lpstr>
      <vt:lpstr>Adults resting areas</vt:lpstr>
      <vt:lpstr>Medical importance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fleas</dc:title>
  <dc:creator>Mosab Nouraldein</dc:creator>
  <cp:lastModifiedBy>Mosab Nouraldein</cp:lastModifiedBy>
  <cp:revision>13</cp:revision>
  <dcterms:created xsi:type="dcterms:W3CDTF">2017-12-18T21:10:27Z</dcterms:created>
  <dcterms:modified xsi:type="dcterms:W3CDTF">2017-12-18T22:47:12Z</dcterms:modified>
</cp:coreProperties>
</file>