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92" r:id="rId11"/>
    <p:sldId id="298" r:id="rId12"/>
    <p:sldId id="264" r:id="rId13"/>
    <p:sldId id="296" r:id="rId14"/>
    <p:sldId id="294" r:id="rId15"/>
    <p:sldId id="266" r:id="rId16"/>
    <p:sldId id="267" r:id="rId17"/>
    <p:sldId id="268" r:id="rId18"/>
    <p:sldId id="269" r:id="rId19"/>
    <p:sldId id="299" r:id="rId20"/>
    <p:sldId id="270" r:id="rId21"/>
    <p:sldId id="272" r:id="rId22"/>
    <p:sldId id="271" r:id="rId23"/>
    <p:sldId id="297" r:id="rId24"/>
    <p:sldId id="274" r:id="rId25"/>
    <p:sldId id="275" r:id="rId26"/>
    <p:sldId id="276" r:id="rId27"/>
    <p:sldId id="283" r:id="rId28"/>
    <p:sldId id="300" r:id="rId29"/>
    <p:sldId id="277" r:id="rId30"/>
    <p:sldId id="278" r:id="rId31"/>
    <p:sldId id="279" r:id="rId32"/>
    <p:sldId id="280" r:id="rId33"/>
    <p:sldId id="282" r:id="rId34"/>
    <p:sldId id="281" r:id="rId35"/>
    <p:sldId id="289" r:id="rId36"/>
    <p:sldId id="291" r:id="rId37"/>
    <p:sldId id="284" r:id="rId38"/>
    <p:sldId id="290" r:id="rId39"/>
    <p:sldId id="285" r:id="rId40"/>
    <p:sldId id="286" r:id="rId41"/>
    <p:sldId id="288" r:id="rId42"/>
    <p:sldId id="28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F4729-82B4-4E01-BB7E-9D4D93304BC0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C99DB-F7E8-4D38-A682-10725F858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Hemoflagellate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MOSAB NOURALDEIN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African trypanosomes  </a:t>
            </a:r>
            <a:endParaRPr lang="en-US" dirty="0"/>
          </a:p>
        </p:txBody>
      </p:sp>
      <p:pic>
        <p:nvPicPr>
          <p:cNvPr id="4" name="Picture 5" descr="AfrTryp_LifeCyc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7696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Life cycle of American trypanosomes </a:t>
            </a:r>
            <a:endParaRPr lang="en-US" b="1" dirty="0"/>
          </a:p>
        </p:txBody>
      </p:sp>
      <p:pic>
        <p:nvPicPr>
          <p:cNvPr id="21506" name="Picture 2" descr="C:\Users\mosab nouraidein\Desktop\Chagas_LifeCycle_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8305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Clinical features</a:t>
            </a:r>
            <a:br>
              <a:rPr lang="en-US" b="1" dirty="0" smtClean="0"/>
            </a:br>
            <a:r>
              <a:rPr lang="en-US" b="1" dirty="0" smtClean="0"/>
              <a:t>(African trypanosomiasis)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First stage:</a:t>
            </a:r>
          </a:p>
          <a:p>
            <a:r>
              <a:rPr lang="en-US" dirty="0" smtClean="0"/>
              <a:t>Red sore named chancre .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Headache </a:t>
            </a:r>
          </a:p>
          <a:p>
            <a:r>
              <a:rPr lang="en-US" dirty="0" smtClean="0"/>
              <a:t>Lymphadenopathy (enlargement of lymph glands).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Joints pain</a:t>
            </a:r>
          </a:p>
          <a:p>
            <a:r>
              <a:rPr lang="en-US" dirty="0" smtClean="0"/>
              <a:t>Muscle ache.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Winterbottom’s</a:t>
            </a:r>
            <a:r>
              <a:rPr lang="en-US" b="1" dirty="0" smtClean="0"/>
              <a:t> sign</a:t>
            </a:r>
            <a:endParaRPr lang="en-US" b="1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4571998" y="1928852"/>
            <a:ext cx="4114801" cy="3934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Last stage: </a:t>
            </a:r>
          </a:p>
          <a:p>
            <a:pPr>
              <a:buNone/>
            </a:pPr>
            <a:r>
              <a:rPr lang="en-US" dirty="0" smtClean="0"/>
              <a:t>Involvements of CNS:</a:t>
            </a:r>
          </a:p>
          <a:p>
            <a:r>
              <a:rPr lang="en-US" dirty="0" smtClean="0"/>
              <a:t>Changes in personality.</a:t>
            </a:r>
          </a:p>
          <a:p>
            <a:r>
              <a:rPr lang="en-US" dirty="0" smtClean="0"/>
              <a:t>Alteration of circadian rhythm( biological clock).</a:t>
            </a:r>
          </a:p>
          <a:p>
            <a:r>
              <a:rPr lang="en-US" dirty="0" smtClean="0"/>
              <a:t>Confusion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Difficulties in walking and speaking </a:t>
            </a:r>
          </a:p>
          <a:p>
            <a:r>
              <a:rPr lang="en-US" dirty="0" smtClean="0"/>
              <a:t>Seizures 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Clinical features of </a:t>
            </a:r>
            <a:r>
              <a:rPr lang="en-US" b="1" dirty="0"/>
              <a:t>A</a:t>
            </a:r>
            <a:r>
              <a:rPr lang="en-US" b="1" dirty="0" smtClean="0"/>
              <a:t>merican trypanosomiasis(chagas disease)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First stage: </a:t>
            </a:r>
          </a:p>
          <a:p>
            <a:r>
              <a:rPr lang="en-US" dirty="0" smtClean="0"/>
              <a:t> asymptomatic in very early stage.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headache</a:t>
            </a:r>
          </a:p>
          <a:p>
            <a:r>
              <a:rPr lang="en-US" dirty="0" smtClean="0"/>
              <a:t>Lymphadenopathy (enlargement of lymph nodes).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Chronic (second) stage: </a:t>
            </a:r>
          </a:p>
          <a:p>
            <a:r>
              <a:rPr lang="en-US" dirty="0" smtClean="0"/>
              <a:t>Enlargement of the ventricles of the heart and that may lead to heart failure.</a:t>
            </a:r>
          </a:p>
          <a:p>
            <a:r>
              <a:rPr lang="en-US" dirty="0" smtClean="0"/>
              <a:t>Mega esophagus (enlargement of esophagus).</a:t>
            </a:r>
          </a:p>
          <a:p>
            <a:r>
              <a:rPr lang="en-US" dirty="0" smtClean="0"/>
              <a:t>Mega colon.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Romans sign of </a:t>
            </a:r>
            <a:r>
              <a:rPr lang="en-US" dirty="0" err="1" smtClean="0"/>
              <a:t>chagas</a:t>
            </a:r>
            <a:r>
              <a:rPr lang="en-US" dirty="0" smtClean="0"/>
              <a:t> 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an swollen around the eye of the patient with American trypanosomiasis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Flagellates are divide into 3 class according to their </a:t>
            </a:r>
            <a:r>
              <a:rPr lang="en-US" b="1" u="sng" dirty="0" smtClean="0"/>
              <a:t>habitat</a:t>
            </a:r>
            <a:r>
              <a:rPr lang="en-US" dirty="0" smtClean="0"/>
              <a:t>: </a:t>
            </a:r>
          </a:p>
          <a:p>
            <a:pPr marL="514350" indent="-514350">
              <a:buAutoNum type="alphaLcPeriod"/>
            </a:pPr>
            <a:r>
              <a:rPr lang="en-US" b="1" u="sng" dirty="0" smtClean="0"/>
              <a:t>Intestinal</a:t>
            </a:r>
            <a:r>
              <a:rPr lang="en-US" dirty="0" smtClean="0"/>
              <a:t> flagellate (</a:t>
            </a:r>
            <a:r>
              <a:rPr lang="en-US" i="1" dirty="0" smtClean="0"/>
              <a:t>Giardia lamblia</a:t>
            </a:r>
            <a:r>
              <a:rPr lang="en-US" dirty="0" smtClean="0"/>
              <a:t>)</a:t>
            </a:r>
          </a:p>
          <a:p>
            <a:pPr marL="514350" indent="-514350">
              <a:buAutoNum type="alphaLcPeriod"/>
            </a:pPr>
            <a:r>
              <a:rPr lang="en-US" b="1" u="sng" dirty="0" smtClean="0"/>
              <a:t>Urogenital</a:t>
            </a:r>
            <a:r>
              <a:rPr lang="en-US" dirty="0" smtClean="0"/>
              <a:t> flagellates (</a:t>
            </a:r>
            <a:r>
              <a:rPr lang="en-US" i="1" dirty="0" smtClean="0"/>
              <a:t>Trichomonas</a:t>
            </a:r>
            <a:r>
              <a:rPr lang="en-US" dirty="0" smtClean="0"/>
              <a:t> </a:t>
            </a:r>
            <a:r>
              <a:rPr lang="en-US" i="1" dirty="0" err="1" smtClean="0"/>
              <a:t>vaginalis</a:t>
            </a:r>
            <a:r>
              <a:rPr lang="en-US" dirty="0" smtClean="0"/>
              <a:t>)</a:t>
            </a:r>
          </a:p>
          <a:p>
            <a:pPr marL="514350" indent="-514350">
              <a:buAutoNum type="alphaLcPeriod"/>
            </a:pPr>
            <a:r>
              <a:rPr lang="en-US" b="1" u="sng" dirty="0" err="1" smtClean="0"/>
              <a:t>Hemo</a:t>
            </a:r>
            <a:r>
              <a:rPr lang="en-US" b="1" dirty="0" err="1" smtClean="0"/>
              <a:t>flagellates</a:t>
            </a:r>
            <a:r>
              <a:rPr lang="en-US" b="1" dirty="0" smtClean="0"/>
              <a:t>  </a:t>
            </a:r>
            <a:r>
              <a:rPr lang="en-US" i="1" dirty="0" smtClean="0"/>
              <a:t>(trypanosomes and </a:t>
            </a:r>
            <a:r>
              <a:rPr lang="en-US" i="1" dirty="0" err="1" smtClean="0"/>
              <a:t>leishmania</a:t>
            </a:r>
            <a:r>
              <a:rPr lang="en-US" i="1" dirty="0" smtClean="0"/>
              <a:t> species)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Specimen : blood</a:t>
            </a:r>
          </a:p>
          <a:p>
            <a:r>
              <a:rPr lang="en-US" dirty="0" smtClean="0"/>
              <a:t>Methods: </a:t>
            </a:r>
          </a:p>
          <a:p>
            <a:pPr>
              <a:buNone/>
            </a:pPr>
            <a:r>
              <a:rPr lang="en-US" u="sng" dirty="0" smtClean="0"/>
              <a:t>Blood smears:</a:t>
            </a:r>
          </a:p>
          <a:p>
            <a:pPr marL="514350" indent="-514350">
              <a:buAutoNum type="alphaLcParenR"/>
            </a:pPr>
            <a:r>
              <a:rPr lang="en-US" dirty="0" smtClean="0"/>
              <a:t>Wet blood film: to see the motile trypanosome</a:t>
            </a:r>
            <a:endParaRPr lang="en-US" u="sng" dirty="0"/>
          </a:p>
          <a:p>
            <a:pPr marL="514350" indent="-514350">
              <a:buAutoNum type="alphaLcParenR"/>
            </a:pPr>
            <a:r>
              <a:rPr lang="en-US" u="sng" dirty="0" smtClean="0"/>
              <a:t>.</a:t>
            </a:r>
            <a:r>
              <a:rPr lang="en-US" dirty="0" smtClean="0"/>
              <a:t> Stained dry film to see the fixed trypanosome</a:t>
            </a:r>
            <a:endParaRPr lang="en-US" u="sn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concentration techniques (e.g. buffy coat).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Diagnostic stages: </a:t>
            </a:r>
          </a:p>
          <a:p>
            <a:r>
              <a:rPr lang="en-US" dirty="0" err="1" smtClean="0"/>
              <a:t>Trypomastigotes</a:t>
            </a:r>
            <a:r>
              <a:rPr lang="en-US" dirty="0" smtClean="0"/>
              <a:t> ( </a:t>
            </a:r>
            <a:r>
              <a:rPr lang="en-US" dirty="0" err="1" smtClean="0"/>
              <a:t>african</a:t>
            </a:r>
            <a:r>
              <a:rPr lang="en-US" dirty="0" smtClean="0"/>
              <a:t> trypanosomiasis)</a:t>
            </a:r>
          </a:p>
          <a:p>
            <a:r>
              <a:rPr lang="en-US" dirty="0" err="1" smtClean="0"/>
              <a:t>Trypomastigotes</a:t>
            </a:r>
            <a:r>
              <a:rPr lang="en-US" dirty="0" smtClean="0"/>
              <a:t> and amastigotes in chagas disease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Trypomastigote of African trypanosomiasis </a:t>
            </a:r>
            <a:endParaRPr lang="en-US" b="1" dirty="0"/>
          </a:p>
        </p:txBody>
      </p:sp>
      <p:pic>
        <p:nvPicPr>
          <p:cNvPr id="4" name="Content Placeholder 3" descr="tbsmear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838200" y="1600200"/>
            <a:ext cx="67056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 control</a:t>
            </a:r>
          </a:p>
          <a:p>
            <a:r>
              <a:rPr lang="en-US" dirty="0" smtClean="0"/>
              <a:t>Heath education </a:t>
            </a:r>
          </a:p>
          <a:p>
            <a:r>
              <a:rPr lang="en-US" dirty="0" smtClean="0"/>
              <a:t>Safe blood transfusion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Leishmania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Leishmania spices cause leishmaniasis which is a vector borne parasitic disease with different clinical appearances ( visceral, cutaneous , mucocutaneous). 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Sand fly is a vector of this parasitic infection.</a:t>
            </a:r>
          </a:p>
          <a:p>
            <a:r>
              <a:rPr lang="en-US" dirty="0" smtClean="0"/>
              <a:t>Leishmaniasis occur in all of the globe expect Australia ( due to  absence of the vector).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world vector: Phlebotomine sand fly</a:t>
            </a:r>
          </a:p>
          <a:p>
            <a:r>
              <a:rPr lang="en-US" dirty="0" smtClean="0"/>
              <a:t>New world vector: sand fly of the genus Lutzomyia.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Life cycle of Leishmania parasite</a:t>
            </a:r>
            <a:endParaRPr lang="en-US" sz="3600" b="1" dirty="0"/>
          </a:p>
        </p:txBody>
      </p:sp>
      <p:pic>
        <p:nvPicPr>
          <p:cNvPr id="21506" name="Picture 2" descr="C:\Users\mosab nouraidein\Desktop\Leishmania_LifeCycl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91494"/>
            <a:ext cx="8077200" cy="4143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Cutaneous leishmaniasis</a:t>
            </a:r>
            <a:br>
              <a:rPr lang="en-US" b="1" dirty="0" smtClean="0"/>
            </a:br>
            <a:r>
              <a:rPr lang="en-US" b="1" dirty="0" smtClean="0"/>
              <a:t>(oriental sore, tropical sore)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Caused by:</a:t>
            </a:r>
          </a:p>
          <a:p>
            <a:r>
              <a:rPr lang="en-US" dirty="0" smtClean="0"/>
              <a:t>L. tropical</a:t>
            </a:r>
          </a:p>
          <a:p>
            <a:r>
              <a:rPr lang="en-US" dirty="0" smtClean="0"/>
              <a:t>L. major</a:t>
            </a:r>
          </a:p>
          <a:p>
            <a:r>
              <a:rPr lang="en-US" dirty="0" smtClean="0"/>
              <a:t>L. aethiopica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Trypanosoma species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Trypanosoma</a:t>
            </a:r>
            <a:r>
              <a:rPr lang="en-US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rhodesiense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Trypanosoma</a:t>
            </a:r>
            <a:r>
              <a:rPr lang="en-US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gambiense</a:t>
            </a:r>
            <a:r>
              <a:rPr lang="en-US" i="1" dirty="0" smtClean="0"/>
              <a:t> </a:t>
            </a:r>
          </a:p>
          <a:p>
            <a:r>
              <a:rPr lang="en-US" i="1" dirty="0" err="1" smtClean="0"/>
              <a:t>Trypanosona</a:t>
            </a:r>
            <a:r>
              <a:rPr lang="en-US" i="1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Trypanosoma cruzi.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the most spread form of leishmaniasis.</a:t>
            </a:r>
          </a:p>
          <a:p>
            <a:r>
              <a:rPr lang="en-US" dirty="0" smtClean="0"/>
              <a:t>Usually self healing 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Mucocutaneous leishmaniasis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affect the mucocutaneous parts of the body.</a:t>
            </a:r>
          </a:p>
          <a:p>
            <a:r>
              <a:rPr lang="en-US" dirty="0" smtClean="0"/>
              <a:t>Caused by </a:t>
            </a:r>
            <a:r>
              <a:rPr lang="en-US" i="1" dirty="0" smtClean="0"/>
              <a:t>L. aethiopica </a:t>
            </a:r>
            <a:r>
              <a:rPr lang="en-US" dirty="0" smtClean="0"/>
              <a:t>and </a:t>
            </a:r>
            <a:r>
              <a:rPr lang="en-US" i="1" dirty="0" smtClean="0"/>
              <a:t>L. braziliensis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Visceral leishmaniasis </a:t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 err="1" smtClean="0"/>
              <a:t>kala</a:t>
            </a:r>
            <a:r>
              <a:rPr lang="en-US" b="1" dirty="0" smtClean="0"/>
              <a:t> azar)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severe form of leishmaniasis.</a:t>
            </a:r>
          </a:p>
          <a:p>
            <a:r>
              <a:rPr lang="en-US" dirty="0" smtClean="0"/>
              <a:t>Affect the visceral organs , mainly RES,( spleen, lymph node and bone marrow).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Caused by :</a:t>
            </a:r>
          </a:p>
          <a:p>
            <a:r>
              <a:rPr lang="en-US" i="1" dirty="0" smtClean="0"/>
              <a:t>L.donovani</a:t>
            </a:r>
            <a:r>
              <a:rPr lang="en-US" dirty="0" smtClean="0"/>
              <a:t> complex</a:t>
            </a:r>
          </a:p>
          <a:p>
            <a:r>
              <a:rPr lang="en-US" i="1" dirty="0" smtClean="0"/>
              <a:t>L. Infantum</a:t>
            </a:r>
          </a:p>
          <a:p>
            <a:r>
              <a:rPr lang="en-US" i="1" dirty="0" smtClean="0"/>
              <a:t>L.chagasi  (new world: Americas )  </a:t>
            </a:r>
            <a:endParaRPr lang="en-US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most common Clinical features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Fever</a:t>
            </a:r>
          </a:p>
          <a:p>
            <a:r>
              <a:rPr lang="en-US" dirty="0" err="1" smtClean="0"/>
              <a:t>Splenomegally</a:t>
            </a:r>
            <a:endParaRPr lang="en-US" dirty="0" smtClean="0"/>
          </a:p>
          <a:p>
            <a:r>
              <a:rPr lang="en-US" dirty="0" err="1" smtClean="0"/>
              <a:t>Hepatomegally</a:t>
            </a:r>
            <a:endParaRPr lang="en-US" dirty="0" smtClean="0"/>
          </a:p>
          <a:p>
            <a:r>
              <a:rPr lang="en-US" dirty="0" smtClean="0"/>
              <a:t>Anemia </a:t>
            </a:r>
          </a:p>
          <a:p>
            <a:r>
              <a:rPr lang="en-US" dirty="0" smtClean="0"/>
              <a:t>Leucopenia</a:t>
            </a:r>
          </a:p>
          <a:p>
            <a:r>
              <a:rPr lang="en-US" dirty="0" smtClean="0"/>
              <a:t>Thrombocytopenia 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Post </a:t>
            </a:r>
            <a:r>
              <a:rPr lang="en-US" b="1" dirty="0" err="1" smtClean="0"/>
              <a:t>kala</a:t>
            </a:r>
            <a:r>
              <a:rPr lang="en-US" b="1" dirty="0" smtClean="0"/>
              <a:t> azar dermal leishmaniasis(PKDL)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a complication of visceral leishmaniasis , characterized by nodular rash in patient who has recovered from VL.</a:t>
            </a:r>
          </a:p>
          <a:p>
            <a:r>
              <a:rPr lang="en-US" dirty="0" smtClean="0"/>
              <a:t>Mostly occur in India and Sudan.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482" t="13455" r="29630" b="32726"/>
          <a:stretch>
            <a:fillRect/>
          </a:stretch>
        </p:blipFill>
        <p:spPr>
          <a:xfrm>
            <a:off x="381000" y="457200"/>
            <a:ext cx="8077200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Microscopy</a:t>
            </a:r>
            <a:r>
              <a:rPr lang="en-US" dirty="0" smtClean="0"/>
              <a:t> :</a:t>
            </a:r>
          </a:p>
          <a:p>
            <a:r>
              <a:rPr lang="en-US" dirty="0" smtClean="0"/>
              <a:t>Examination of Giemsa stained aspirate obtained from:</a:t>
            </a:r>
          </a:p>
          <a:p>
            <a:r>
              <a:rPr lang="en-US" dirty="0" smtClean="0"/>
              <a:t>Lymph node, bone marrow or spleen.</a:t>
            </a:r>
          </a:p>
          <a:p>
            <a:r>
              <a:rPr lang="en-US" dirty="0" smtClean="0"/>
              <a:t>Diagnostic stage: </a:t>
            </a:r>
            <a:r>
              <a:rPr lang="en-US" b="1" u="sng" dirty="0" smtClean="0"/>
              <a:t>Amastigote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Amastigotes 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0741" t="30273" r="38890" b="47862"/>
          <a:stretch>
            <a:fillRect/>
          </a:stretch>
        </p:blipFill>
        <p:spPr>
          <a:xfrm>
            <a:off x="304800" y="1013691"/>
            <a:ext cx="6019800" cy="4560454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avoid splenic aspirate due to the presence of thrombocytopenia.</a:t>
            </a:r>
          </a:p>
          <a:p>
            <a:r>
              <a:rPr lang="en-US" dirty="0" smtClean="0"/>
              <a:t>Blood concentration techniques : e.g. ( buffy coat method).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Trypanosoma</a:t>
            </a:r>
            <a:r>
              <a:rPr lang="en-US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rhodesiense</a:t>
            </a:r>
            <a:r>
              <a:rPr lang="en-US" i="1" dirty="0" smtClean="0"/>
              <a:t>  </a:t>
            </a:r>
            <a:r>
              <a:rPr lang="en-US" dirty="0" smtClean="0"/>
              <a:t>and</a:t>
            </a:r>
            <a:r>
              <a:rPr lang="en-US" i="1" dirty="0" smtClean="0"/>
              <a:t> Trypanosoma</a:t>
            </a:r>
            <a:r>
              <a:rPr lang="en-US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gambiense</a:t>
            </a:r>
            <a:r>
              <a:rPr lang="en-US" i="1" dirty="0" smtClean="0"/>
              <a:t> </a:t>
            </a:r>
            <a:r>
              <a:rPr lang="en-US" dirty="0" smtClean="0"/>
              <a:t>cause</a:t>
            </a:r>
            <a:r>
              <a:rPr lang="en-US" i="1" dirty="0" smtClean="0"/>
              <a:t> </a:t>
            </a:r>
            <a:r>
              <a:rPr lang="en-US" dirty="0" smtClean="0"/>
              <a:t>African trypanosomiasis.</a:t>
            </a:r>
          </a:p>
          <a:p>
            <a:r>
              <a:rPr lang="en-US" i="1" dirty="0" err="1" smtClean="0"/>
              <a:t>Trypanosona</a:t>
            </a:r>
            <a:r>
              <a:rPr lang="en-US" i="1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i="1" dirty="0" err="1" smtClean="0"/>
              <a:t>brucei</a:t>
            </a:r>
            <a:r>
              <a:rPr lang="en-US" i="1" dirty="0" smtClean="0"/>
              <a:t> </a:t>
            </a:r>
            <a:r>
              <a:rPr lang="en-US" dirty="0" smtClean="0"/>
              <a:t>cause</a:t>
            </a:r>
            <a:r>
              <a:rPr lang="en-US" i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nagana</a:t>
            </a:r>
            <a:r>
              <a:rPr lang="en-US" i="1" dirty="0" smtClean="0"/>
              <a:t> </a:t>
            </a:r>
            <a:r>
              <a:rPr lang="en-US" dirty="0" smtClean="0"/>
              <a:t>disease in animals .</a:t>
            </a:r>
          </a:p>
          <a:p>
            <a:pPr>
              <a:buNone/>
            </a:pPr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Serological tests:</a:t>
            </a:r>
          </a:p>
          <a:p>
            <a:r>
              <a:rPr lang="en-US" dirty="0" smtClean="0"/>
              <a:t>Formal gel test</a:t>
            </a:r>
          </a:p>
          <a:p>
            <a:r>
              <a:rPr lang="en-US" dirty="0" smtClean="0"/>
              <a:t>DAT </a:t>
            </a:r>
          </a:p>
          <a:p>
            <a:r>
              <a:rPr lang="en-US" dirty="0" smtClean="0"/>
              <a:t>KATEX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 test : </a:t>
            </a:r>
            <a:r>
              <a:rPr lang="en-US" dirty="0" err="1" smtClean="0"/>
              <a:t>Leishmanin</a:t>
            </a:r>
            <a:r>
              <a:rPr lang="en-US" dirty="0" smtClean="0"/>
              <a:t> skin test</a:t>
            </a:r>
          </a:p>
          <a:p>
            <a:r>
              <a:rPr lang="en-US" dirty="0" smtClean="0"/>
              <a:t>Cultivation:</a:t>
            </a:r>
          </a:p>
          <a:p>
            <a:r>
              <a:rPr lang="en-US" dirty="0" smtClean="0"/>
              <a:t>Invivo cultivation( animal inoculation).</a:t>
            </a:r>
          </a:p>
          <a:p>
            <a:r>
              <a:rPr lang="en-US" dirty="0" smtClean="0"/>
              <a:t>Invitro cultivation: e.g. NNN medium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 control</a:t>
            </a:r>
          </a:p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Early diagnosis and </a:t>
            </a:r>
            <a:r>
              <a:rPr lang="en-US" smtClean="0"/>
              <a:t>early treatment.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Trypanosoma cruzi </a:t>
            </a:r>
            <a:r>
              <a:rPr lang="en-US" dirty="0" smtClean="0"/>
              <a:t>cause </a:t>
            </a:r>
            <a:r>
              <a:rPr lang="en-US" u="sng" dirty="0" smtClean="0"/>
              <a:t>chagas disease </a:t>
            </a:r>
            <a:r>
              <a:rPr lang="en-US" b="1" dirty="0" smtClean="0"/>
              <a:t>( American trypanosomiasis).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Trypanosomiasis is a </a:t>
            </a:r>
            <a:r>
              <a:rPr lang="en-US" u="sng" dirty="0" smtClean="0"/>
              <a:t>vector</a:t>
            </a:r>
            <a:r>
              <a:rPr lang="en-US" dirty="0" smtClean="0"/>
              <a:t> born disease .</a:t>
            </a:r>
          </a:p>
          <a:p>
            <a:r>
              <a:rPr lang="en-US" dirty="0" smtClean="0"/>
              <a:t>African trypanosomiasis is transmitted through </a:t>
            </a:r>
            <a:r>
              <a:rPr lang="en-US" dirty="0" err="1"/>
              <a:t>T</a:t>
            </a:r>
            <a:r>
              <a:rPr lang="en-US" dirty="0" err="1" smtClean="0"/>
              <a:t>se</a:t>
            </a:r>
            <a:r>
              <a:rPr lang="en-US" dirty="0" smtClean="0"/>
              <a:t> </a:t>
            </a:r>
            <a:r>
              <a:rPr lang="en-US" dirty="0" err="1" smtClean="0"/>
              <a:t>tse</a:t>
            </a:r>
            <a:r>
              <a:rPr lang="en-US" dirty="0" smtClean="0"/>
              <a:t> fly of the </a:t>
            </a:r>
            <a:r>
              <a:rPr lang="en-US" dirty="0"/>
              <a:t>g</a:t>
            </a:r>
            <a:r>
              <a:rPr lang="en-US" dirty="0" smtClean="0"/>
              <a:t>enus  </a:t>
            </a:r>
            <a:r>
              <a:rPr lang="en-US" i="1" dirty="0" err="1" smtClean="0"/>
              <a:t>Glossina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American trypanosomiasis is transmitted by </a:t>
            </a:r>
            <a:r>
              <a:rPr lang="en-US" i="1" dirty="0" err="1" smtClean="0">
                <a:solidFill>
                  <a:srgbClr val="FF0000"/>
                </a:solidFill>
              </a:rPr>
              <a:t>Triatominae</a:t>
            </a:r>
            <a:r>
              <a:rPr lang="en-US" dirty="0" smtClean="0"/>
              <a:t> bug( kissing bug).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trypanosomiasis also may be transmitted through transfusion of contaminated blood and transplacentally (congenital transmission).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Trypanosoma </a:t>
            </a:r>
            <a:r>
              <a:rPr lang="en-US" b="1" dirty="0" err="1" smtClean="0"/>
              <a:t>brucei</a:t>
            </a:r>
            <a:r>
              <a:rPr lang="en-US" b="1" dirty="0" smtClean="0"/>
              <a:t> complex</a:t>
            </a:r>
            <a:endParaRPr lang="en-US" b="1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533400" y="2057400"/>
          <a:ext cx="7848600" cy="2956735"/>
        </p:xfrm>
        <a:graphic>
          <a:graphicData uri="http://schemas.openxmlformats.org/presentationml/2006/ole">
            <p:oleObj spid="_x0000_s1026" name="Document" r:id="rId3" imgW="7029989" imgH="24609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Trypanosoma</a:t>
            </a:r>
            <a:r>
              <a:rPr lang="en-US" b="1" dirty="0" smtClean="0"/>
              <a:t> </a:t>
            </a:r>
            <a:r>
              <a:rPr lang="en-US" b="1" i="1" dirty="0" err="1" smtClean="0"/>
              <a:t>brucei</a:t>
            </a:r>
            <a:r>
              <a:rPr lang="en-US" b="1" i="1" dirty="0" smtClean="0"/>
              <a:t> </a:t>
            </a:r>
            <a:r>
              <a:rPr lang="en-US" b="1" i="1" dirty="0" err="1" smtClean="0"/>
              <a:t>gambiense</a:t>
            </a:r>
            <a:r>
              <a:rPr lang="en-US" b="1" i="1" dirty="0" smtClean="0"/>
              <a:t> </a:t>
            </a:r>
            <a:r>
              <a:rPr lang="en-US" dirty="0" smtClean="0"/>
              <a:t>associate with chronic </a:t>
            </a:r>
            <a:r>
              <a:rPr lang="en-US" dirty="0" err="1" smtClean="0"/>
              <a:t>trypanosimasis</a:t>
            </a:r>
            <a:r>
              <a:rPr lang="en-US" dirty="0" smtClean="0"/>
              <a:t>.</a:t>
            </a:r>
          </a:p>
          <a:p>
            <a:r>
              <a:rPr lang="en-US" b="1" i="1" dirty="0" smtClean="0"/>
              <a:t>Trypanosoma</a:t>
            </a:r>
            <a:r>
              <a:rPr lang="en-US" b="1" dirty="0" smtClean="0"/>
              <a:t> </a:t>
            </a:r>
            <a:r>
              <a:rPr lang="en-US" b="1" i="1" dirty="0" err="1" smtClean="0"/>
              <a:t>brucei</a:t>
            </a:r>
            <a:r>
              <a:rPr lang="en-US" b="1" i="1" dirty="0" smtClean="0"/>
              <a:t> </a:t>
            </a:r>
            <a:r>
              <a:rPr lang="en-US" b="1" i="1" dirty="0" err="1" smtClean="0"/>
              <a:t>rhodesiense</a:t>
            </a:r>
            <a:r>
              <a:rPr lang="en-US" b="1" i="1" dirty="0" smtClean="0"/>
              <a:t> </a:t>
            </a:r>
            <a:r>
              <a:rPr lang="en-US" dirty="0" smtClean="0"/>
              <a:t>associate with acute trypanosomiasis 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636</Words>
  <Application>Microsoft Office PowerPoint</Application>
  <PresentationFormat>On-screen Show (4:3)</PresentationFormat>
  <Paragraphs>126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Document</vt:lpstr>
      <vt:lpstr>Hemoflagellate </vt:lpstr>
      <vt:lpstr>Slide 2</vt:lpstr>
      <vt:lpstr>Trypanosoma species </vt:lpstr>
      <vt:lpstr>Slide 4</vt:lpstr>
      <vt:lpstr>Slide 5</vt:lpstr>
      <vt:lpstr>Slide 6</vt:lpstr>
      <vt:lpstr>Slide 7</vt:lpstr>
      <vt:lpstr>Trypanosoma brucei complex</vt:lpstr>
      <vt:lpstr>Slide 9</vt:lpstr>
      <vt:lpstr>Life cycle of African trypanosomes  </vt:lpstr>
      <vt:lpstr>Life cycle of American trypanosomes </vt:lpstr>
      <vt:lpstr>Clinical features (African trypanosomiasis)</vt:lpstr>
      <vt:lpstr>Slide 13</vt:lpstr>
      <vt:lpstr>Winterbottom’s sign</vt:lpstr>
      <vt:lpstr>Slide 15</vt:lpstr>
      <vt:lpstr>Slide 16</vt:lpstr>
      <vt:lpstr>Clinical features of American trypanosomiasis(chagas disease) </vt:lpstr>
      <vt:lpstr>Slide 18</vt:lpstr>
      <vt:lpstr>Romans sign of chagas disease </vt:lpstr>
      <vt:lpstr>Laboratory diagnosis</vt:lpstr>
      <vt:lpstr>Slide 21</vt:lpstr>
      <vt:lpstr>Slide 22</vt:lpstr>
      <vt:lpstr>Trypomastigote of African trypanosomiasis </vt:lpstr>
      <vt:lpstr>Control </vt:lpstr>
      <vt:lpstr>Leishmania </vt:lpstr>
      <vt:lpstr>Slide 26</vt:lpstr>
      <vt:lpstr>Slide 27</vt:lpstr>
      <vt:lpstr>Life cycle of Leishmania parasite</vt:lpstr>
      <vt:lpstr>Cutaneous leishmaniasis (oriental sore, tropical sore) </vt:lpstr>
      <vt:lpstr>Slide 30</vt:lpstr>
      <vt:lpstr>Mucocutaneous leishmaniasis </vt:lpstr>
      <vt:lpstr>Visceral leishmaniasis  (kala azar)</vt:lpstr>
      <vt:lpstr>Slide 33</vt:lpstr>
      <vt:lpstr> most common Clinical features</vt:lpstr>
      <vt:lpstr>Post kala azar dermal leishmaniasis(PKDL) </vt:lpstr>
      <vt:lpstr>Slide 36</vt:lpstr>
      <vt:lpstr>Diagnosis :</vt:lpstr>
      <vt:lpstr>Amastigotes  </vt:lpstr>
      <vt:lpstr>Slide 39</vt:lpstr>
      <vt:lpstr>Slide 40</vt:lpstr>
      <vt:lpstr>Slide 41</vt:lpstr>
      <vt:lpstr>Control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Hemoflagellate </dc:title>
  <dc:creator>Windows User</dc:creator>
  <cp:lastModifiedBy>Windows User</cp:lastModifiedBy>
  <cp:revision>34</cp:revision>
  <dcterms:created xsi:type="dcterms:W3CDTF">2019-09-15T00:54:22Z</dcterms:created>
  <dcterms:modified xsi:type="dcterms:W3CDTF">2019-09-16T08:05:52Z</dcterms:modified>
</cp:coreProperties>
</file>