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3" r:id="rId2"/>
    <p:sldId id="272" r:id="rId3"/>
    <p:sldId id="270" r:id="rId4"/>
    <p:sldId id="271" r:id="rId5"/>
    <p:sldId id="256" r:id="rId6"/>
    <p:sldId id="261" r:id="rId7"/>
    <p:sldId id="265" r:id="rId8"/>
    <p:sldId id="262" r:id="rId9"/>
    <p:sldId id="264" r:id="rId10"/>
    <p:sldId id="263" r:id="rId11"/>
    <p:sldId id="258" r:id="rId12"/>
    <p:sldId id="259" r:id="rId13"/>
    <p:sldId id="260" r:id="rId14"/>
    <p:sldId id="266" r:id="rId15"/>
    <p:sldId id="267"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87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B6F15528-21DE-4FAA-801E-634DDDAF4B2B}" type="slidenum">
              <a:rPr lang="en-US" smtClean="0"/>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3201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70715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45840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5527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73273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910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5704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2397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4172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2172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8870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6376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9635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3/22/2018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183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4964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783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22066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D8BD707-D9CF-40AE-B4C6-C98DA3205C09}" type="datetimeFigureOut">
              <a:rPr lang="en-US" smtClean="0"/>
              <a:pPr/>
              <a:t>3/22/2018</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3451799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tests </a:t>
            </a:r>
            <a:endParaRPr lang="en-US" dirty="0"/>
          </a:p>
        </p:txBody>
      </p:sp>
      <p:sp>
        <p:nvSpPr>
          <p:cNvPr id="3" name="Content Placeholder 2"/>
          <p:cNvSpPr>
            <a:spLocks noGrp="1"/>
          </p:cNvSpPr>
          <p:nvPr>
            <p:ph idx="1"/>
          </p:nvPr>
        </p:nvSpPr>
        <p:spPr/>
        <p:txBody>
          <a:bodyPr/>
          <a:lstStyle/>
          <a:p>
            <a:r>
              <a:rPr lang="en-US" dirty="0" smtClean="0"/>
              <a:t>Mosab Nouraldein </a:t>
            </a:r>
            <a:endParaRPr lang="en-US" dirty="0"/>
          </a:p>
        </p:txBody>
      </p:sp>
    </p:spTree>
    <p:extLst>
      <p:ext uri="{BB962C8B-B14F-4D97-AF65-F5344CB8AC3E}">
        <p14:creationId xmlns:p14="http://schemas.microsoft.com/office/powerpoint/2010/main" val="4115100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324600"/>
          </a:xfrm>
        </p:spPr>
        <p:txBody>
          <a:bodyPr>
            <a:normAutofit/>
          </a:bodyPr>
          <a:lstStyle/>
          <a:p>
            <a:pPr algn="l">
              <a:lnSpc>
                <a:spcPct val="150000"/>
              </a:lnSpc>
            </a:pPr>
            <a:r>
              <a:rPr lang="en-US" dirty="0"/>
              <a:t>3 Transfer 10ml of well mixed urine to a conical tube and centrifuge </a:t>
            </a:r>
            <a:r>
              <a:rPr lang="en-US" dirty="0" smtClean="0"/>
              <a:t>to sediment </a:t>
            </a:r>
            <a:r>
              <a:rPr lang="en-US" dirty="0"/>
              <a:t>the </a:t>
            </a:r>
            <a:r>
              <a:rPr lang="en-US" dirty="0" err="1"/>
              <a:t>schistotome</a:t>
            </a:r>
            <a:r>
              <a:rPr lang="en-US" dirty="0"/>
              <a:t> eggs </a:t>
            </a:r>
            <a:endParaRPr lang="en-US" dirty="0" smtClean="0"/>
          </a:p>
          <a:p>
            <a:pPr algn="l">
              <a:lnSpc>
                <a:spcPct val="150000"/>
              </a:lnSpc>
            </a:pPr>
            <a:r>
              <a:rPr lang="en-US" dirty="0" smtClean="0"/>
              <a:t>. </a:t>
            </a:r>
            <a:r>
              <a:rPr lang="en-US" dirty="0"/>
              <a:t>4 Discard the supernatant ﬂuid. Transfer all the sediment to a slide, cover with a cover glass, and examine the entire sediment microscopically </a:t>
            </a:r>
            <a:r>
              <a:rPr lang="en-US" dirty="0" smtClean="0"/>
              <a:t> </a:t>
            </a:r>
          </a:p>
          <a:p>
            <a:pPr algn="l">
              <a:lnSpc>
                <a:spcPct val="150000"/>
              </a:lnSpc>
            </a:pPr>
            <a:r>
              <a:rPr lang="en-US" dirty="0" smtClean="0"/>
              <a:t>5 </a:t>
            </a:r>
            <a:r>
              <a:rPr lang="en-US" dirty="0"/>
              <a:t>Count the number of eggs in the preparation and report the number/10ml of urine. </a:t>
            </a:r>
          </a:p>
          <a:p>
            <a:endParaRPr lang="ar-EG" dirty="0"/>
          </a:p>
        </p:txBody>
      </p:sp>
    </p:spTree>
    <p:extLst>
      <p:ext uri="{BB962C8B-B14F-4D97-AF65-F5344CB8AC3E}">
        <p14:creationId xmlns:p14="http://schemas.microsoft.com/office/powerpoint/2010/main" val="2621476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Casoni</a:t>
            </a:r>
            <a:r>
              <a:rPr lang="en-US" dirty="0"/>
              <a:t> skin test</a:t>
            </a:r>
            <a:endParaRPr lang="ar-EG" dirty="0"/>
          </a:p>
        </p:txBody>
      </p:sp>
      <p:sp>
        <p:nvSpPr>
          <p:cNvPr id="3" name="Content Placeholder 2"/>
          <p:cNvSpPr>
            <a:spLocks noGrp="1"/>
          </p:cNvSpPr>
          <p:nvPr>
            <p:ph idx="1"/>
          </p:nvPr>
        </p:nvSpPr>
        <p:spPr/>
        <p:txBody>
          <a:bodyPr/>
          <a:lstStyle/>
          <a:p>
            <a:r>
              <a:rPr lang="en-US" dirty="0"/>
              <a:t>A test for hydatid disease in which hydatid fluid is injected </a:t>
            </a:r>
            <a:r>
              <a:rPr lang="en-US" dirty="0" smtClean="0"/>
              <a:t>intradermally; </a:t>
            </a:r>
            <a:r>
              <a:rPr lang="en-US" dirty="0"/>
              <a:t>immediate or delayed wheal and flare reaction is positive. </a:t>
            </a:r>
            <a:endParaRPr lang="ar-EG" dirty="0"/>
          </a:p>
        </p:txBody>
      </p:sp>
    </p:spTree>
    <p:extLst>
      <p:ext uri="{BB962C8B-B14F-4D97-AF65-F5344CB8AC3E}">
        <p14:creationId xmlns:p14="http://schemas.microsoft.com/office/powerpoint/2010/main" val="11947884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Mazzotti test</a:t>
            </a:r>
            <a:endParaRPr lang="ar-EG" dirty="0"/>
          </a:p>
        </p:txBody>
      </p:sp>
      <p:sp>
        <p:nvSpPr>
          <p:cNvPr id="3" name="Content Placeholder 2"/>
          <p:cNvSpPr>
            <a:spLocks noGrp="1"/>
          </p:cNvSpPr>
          <p:nvPr>
            <p:ph idx="1"/>
          </p:nvPr>
        </p:nvSpPr>
        <p:spPr/>
        <p:txBody>
          <a:bodyPr/>
          <a:lstStyle/>
          <a:p>
            <a:r>
              <a:rPr lang="en-US" dirty="0"/>
              <a:t>A test for onchocerciasis using an oral test dose of diethylcarbamazine (50 or 100 mg), resulting in the appearance of an acute rash in 2 to 24 hours from death of microfilariae in the skin.</a:t>
            </a:r>
            <a:endParaRPr lang="ar-EG" dirty="0"/>
          </a:p>
        </p:txBody>
      </p:sp>
    </p:spTree>
    <p:extLst>
      <p:ext uri="{BB962C8B-B14F-4D97-AF65-F5344CB8AC3E}">
        <p14:creationId xmlns:p14="http://schemas.microsoft.com/office/powerpoint/2010/main" val="3959332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 Patch Test</a:t>
            </a:r>
            <a:endParaRPr lang="ar-EG" dirty="0"/>
          </a:p>
        </p:txBody>
      </p:sp>
      <p:sp>
        <p:nvSpPr>
          <p:cNvPr id="3" name="Content Placeholder 2"/>
          <p:cNvSpPr>
            <a:spLocks noGrp="1"/>
          </p:cNvSpPr>
          <p:nvPr>
            <p:ph idx="1"/>
          </p:nvPr>
        </p:nvSpPr>
        <p:spPr/>
        <p:txBody>
          <a:bodyPr>
            <a:normAutofit fontScale="92500"/>
          </a:bodyPr>
          <a:lstStyle/>
          <a:p>
            <a:pPr algn="l" rtl="0">
              <a:lnSpc>
                <a:spcPct val="150000"/>
              </a:lnSpc>
            </a:pPr>
            <a:r>
              <a:rPr lang="en-US" dirty="0"/>
              <a:t>A local application of 10% DEC anhydrous lanolin is applied to the skin and covered with a dressing.  The patch is then checked for local dermatitis caused by the dying microfilariae.  This is safer than the Mazzotti test because there is no risk of provoking a systemic reaction, but is not as sensitive as a skin snip.</a:t>
            </a:r>
            <a:endParaRPr lang="ar-EG" dirty="0"/>
          </a:p>
        </p:txBody>
      </p:sp>
    </p:spTree>
    <p:extLst>
      <p:ext uri="{BB962C8B-B14F-4D97-AF65-F5344CB8AC3E}">
        <p14:creationId xmlns:p14="http://schemas.microsoft.com/office/powerpoint/2010/main" val="13039191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Filtration technique for detecting and quantifying S. haematobium eggs in urine </a:t>
            </a:r>
            <a:endParaRPr lang="ar-EG" sz="3200" dirty="0"/>
          </a:p>
        </p:txBody>
      </p:sp>
      <p:sp>
        <p:nvSpPr>
          <p:cNvPr id="3" name="Content Placeholder 2"/>
          <p:cNvSpPr>
            <a:spLocks noGrp="1"/>
          </p:cNvSpPr>
          <p:nvPr>
            <p:ph idx="1"/>
          </p:nvPr>
        </p:nvSpPr>
        <p:spPr/>
        <p:txBody>
          <a:bodyPr>
            <a:normAutofit/>
          </a:bodyPr>
          <a:lstStyle/>
          <a:p>
            <a:pPr algn="l" rtl="0">
              <a:lnSpc>
                <a:spcPct val="150000"/>
              </a:lnSpc>
            </a:pPr>
            <a:r>
              <a:rPr lang="en-US" dirty="0" smtClean="0"/>
              <a:t>Method </a:t>
            </a:r>
            <a:r>
              <a:rPr lang="en-US" dirty="0"/>
              <a:t>1 Using </a:t>
            </a:r>
            <a:r>
              <a:rPr lang="en-US" dirty="0" err="1" smtClean="0"/>
              <a:t>bluntended</a:t>
            </a:r>
            <a:r>
              <a:rPr lang="en-US" dirty="0" smtClean="0"/>
              <a:t> </a:t>
            </a:r>
            <a:r>
              <a:rPr lang="en-US" dirty="0"/>
              <a:t>(</a:t>
            </a:r>
            <a:r>
              <a:rPr lang="en-US" dirty="0" err="1"/>
              <a:t>untoothed</a:t>
            </a:r>
            <a:r>
              <a:rPr lang="en-US" dirty="0"/>
              <a:t>) forceps, carefully place a polycarbonate ﬁlter on the ﬁlter support of the ﬁlter holder. Re-assemble the ﬁlter holder and attach it to the end of a 10ml </a:t>
            </a:r>
            <a:r>
              <a:rPr lang="en-US" dirty="0" err="1"/>
              <a:t>Luer</a:t>
            </a:r>
            <a:r>
              <a:rPr lang="en-US" dirty="0"/>
              <a:t> syringe </a:t>
            </a:r>
            <a:r>
              <a:rPr lang="en-US" dirty="0" smtClean="0"/>
              <a:t>.</a:t>
            </a:r>
            <a:endParaRPr lang="en-US" dirty="0"/>
          </a:p>
          <a:p>
            <a:endParaRPr lang="ar-EG" dirty="0"/>
          </a:p>
        </p:txBody>
      </p:sp>
    </p:spTree>
    <p:extLst>
      <p:ext uri="{BB962C8B-B14F-4D97-AF65-F5344CB8AC3E}">
        <p14:creationId xmlns:p14="http://schemas.microsoft.com/office/powerpoint/2010/main" val="677370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915400" cy="6156960"/>
          </a:xfrm>
        </p:spPr>
        <p:txBody>
          <a:bodyPr>
            <a:normAutofit/>
          </a:bodyPr>
          <a:lstStyle/>
          <a:p>
            <a:pPr algn="l" rtl="0"/>
            <a:r>
              <a:rPr lang="en-US" dirty="0"/>
              <a:t> </a:t>
            </a:r>
            <a:r>
              <a:rPr lang="en-US" dirty="0" smtClean="0"/>
              <a:t>2-Remove </a:t>
            </a:r>
            <a:r>
              <a:rPr lang="en-US" dirty="0"/>
              <a:t>the plunger from the syringe. Fill the syringe to the 10ml mark with well-mixed urine, and replace the plunger. Holding the syringe over a beaker or other suitable container, slowly pass the urine through the </a:t>
            </a:r>
            <a:r>
              <a:rPr lang="en-US" dirty="0" smtClean="0"/>
              <a:t>ﬁlter.</a:t>
            </a:r>
            <a:endParaRPr lang="en-US" dirty="0"/>
          </a:p>
          <a:p>
            <a:pPr algn="l" rtl="0"/>
            <a:r>
              <a:rPr lang="en-US" dirty="0" smtClean="0"/>
              <a:t>Clogging of ﬁlters If a membrane ﬁlter clogs, remove </a:t>
            </a:r>
            <a:r>
              <a:rPr lang="en-US" dirty="0"/>
              <a:t>the ﬁlter holder and attach it to another syringe containing 3% v/v acetic acid. Pass the acid through the ﬁlter. This may help to clear it. If, however, the blockage does not clear, use another membrane to ﬁlter the remaining sample of urine. Both ﬁlters must be examined to give the number of eggs in the 10ml urine sample</a:t>
            </a:r>
            <a:r>
              <a:rPr lang="en-US" dirty="0" smtClean="0"/>
              <a:t>.</a:t>
            </a:r>
          </a:p>
          <a:p>
            <a:pPr marL="137160" indent="0">
              <a:buNone/>
            </a:pPr>
            <a:endParaRPr lang="ar-EG" dirty="0"/>
          </a:p>
        </p:txBody>
      </p:sp>
    </p:spTree>
    <p:extLst>
      <p:ext uri="{BB962C8B-B14F-4D97-AF65-F5344CB8AC3E}">
        <p14:creationId xmlns:p14="http://schemas.microsoft.com/office/powerpoint/2010/main" val="1209685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8915400" cy="6080760"/>
          </a:xfrm>
        </p:spPr>
        <p:txBody>
          <a:bodyPr>
            <a:normAutofit/>
          </a:bodyPr>
          <a:lstStyle/>
          <a:p>
            <a:pPr algn="l" rtl="0"/>
            <a:r>
              <a:rPr lang="en-US" dirty="0"/>
              <a:t>3 Remove the ﬁlter holder and unscrew it. Using blunt-ended forceps, carefully remove the ﬁlter and transfer it face upwards </a:t>
            </a:r>
            <a:r>
              <a:rPr lang="en-US" dirty="0" smtClean="0"/>
              <a:t>to </a:t>
            </a:r>
            <a:r>
              <a:rPr lang="en-US" dirty="0"/>
              <a:t>a slide. Add a drop of physiological saline, and cover with a cover glass. </a:t>
            </a:r>
            <a:endParaRPr lang="en-US" dirty="0" smtClean="0"/>
          </a:p>
          <a:p>
            <a:pPr algn="l" rtl="0"/>
            <a:r>
              <a:rPr lang="en-US" dirty="0" smtClean="0"/>
              <a:t>4 - Count </a:t>
            </a:r>
            <a:r>
              <a:rPr lang="en-US" dirty="0"/>
              <a:t>the number of eggs and report the number per 10ml of urine. </a:t>
            </a:r>
            <a:endParaRPr lang="en-US" dirty="0" smtClean="0"/>
          </a:p>
          <a:p>
            <a:pPr algn="l" rtl="0"/>
            <a:r>
              <a:rPr lang="en-US" dirty="0" smtClean="0"/>
              <a:t>Note</a:t>
            </a:r>
            <a:r>
              <a:rPr lang="en-US" dirty="0"/>
              <a:t>: If more than 50 eggs are present there is no need to continue counting (50 eggs or more/10ml of urine is considered a heavy </a:t>
            </a:r>
            <a:r>
              <a:rPr lang="en-US" dirty="0" smtClean="0"/>
              <a:t>infection</a:t>
            </a:r>
            <a:r>
              <a:rPr lang="en-US" dirty="0"/>
              <a:t>). Report the count as ‘More than 50 eggs/ 10ml</a:t>
            </a:r>
            <a:endParaRPr lang="ar-EG" dirty="0"/>
          </a:p>
        </p:txBody>
      </p:sp>
    </p:spTree>
    <p:extLst>
      <p:ext uri="{BB962C8B-B14F-4D97-AF65-F5344CB8AC3E}">
        <p14:creationId xmlns:p14="http://schemas.microsoft.com/office/powerpoint/2010/main" val="4002987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229600" cy="685800"/>
          </a:xfrm>
        </p:spPr>
        <p:txBody>
          <a:bodyPr>
            <a:normAutofit/>
          </a:bodyPr>
          <a:lstStyle/>
          <a:p>
            <a:r>
              <a:rPr lang="en-US" sz="3200" dirty="0"/>
              <a:t>Circumoval precipitin test</a:t>
            </a:r>
            <a:endParaRPr lang="ar-EG" sz="3200" dirty="0"/>
          </a:p>
        </p:txBody>
      </p:sp>
      <p:sp>
        <p:nvSpPr>
          <p:cNvPr id="3" name="Subtitle 2"/>
          <p:cNvSpPr>
            <a:spLocks noGrp="1"/>
          </p:cNvSpPr>
          <p:nvPr>
            <p:ph type="subTitle" idx="1"/>
          </p:nvPr>
        </p:nvSpPr>
        <p:spPr>
          <a:xfrm>
            <a:off x="381000" y="1143000"/>
            <a:ext cx="8610600" cy="5562600"/>
          </a:xfrm>
        </p:spPr>
        <p:txBody>
          <a:bodyPr>
            <a:normAutofit/>
          </a:bodyPr>
          <a:lstStyle/>
          <a:p>
            <a:pPr algn="l" rtl="0"/>
            <a:r>
              <a:rPr lang="en-US" dirty="0"/>
              <a:t>Antigen preparation: </a:t>
            </a:r>
          </a:p>
          <a:p>
            <a:pPr algn="l" rtl="0"/>
            <a:r>
              <a:rPr lang="en-US" dirty="0" smtClean="0"/>
              <a:t>- Fresh </a:t>
            </a:r>
            <a:r>
              <a:rPr lang="en-US" dirty="0"/>
              <a:t>urine sample was collected from positive urinary schistosomiasis patient. </a:t>
            </a:r>
          </a:p>
          <a:p>
            <a:pPr algn="l" rtl="0"/>
            <a:r>
              <a:rPr lang="en-US" dirty="0" smtClean="0"/>
              <a:t>- Red </a:t>
            </a:r>
            <a:r>
              <a:rPr lang="en-US" dirty="0"/>
              <a:t>blood cells around S. haematobium eggs were removed by added saponin reagent. </a:t>
            </a:r>
          </a:p>
          <a:p>
            <a:pPr algn="l" rtl="0"/>
            <a:r>
              <a:rPr lang="en-US" dirty="0" smtClean="0"/>
              <a:t>- Urine </a:t>
            </a:r>
            <a:r>
              <a:rPr lang="en-US" dirty="0"/>
              <a:t>was centrifuged the sediment was washed three time by normal saline to remove saponin reagent. </a:t>
            </a:r>
          </a:p>
          <a:p>
            <a:pPr algn="l" rtl="0"/>
            <a:r>
              <a:rPr lang="en-US" dirty="0" smtClean="0"/>
              <a:t>- Normal </a:t>
            </a:r>
            <a:r>
              <a:rPr lang="en-US" dirty="0"/>
              <a:t>saline was added to the sediment and incubated over night to remove excess saponin.</a:t>
            </a:r>
          </a:p>
          <a:p>
            <a:pPr algn="l" rtl="0"/>
            <a:r>
              <a:rPr lang="en-US" dirty="0" smtClean="0"/>
              <a:t>- After </a:t>
            </a:r>
            <a:r>
              <a:rPr lang="en-US" dirty="0"/>
              <a:t>the incubation urine was centrifuged and the sediment was used as antigen for circumoval precipitin test. </a:t>
            </a:r>
          </a:p>
          <a:p>
            <a:endParaRPr lang="ar-EG" dirty="0"/>
          </a:p>
        </p:txBody>
      </p:sp>
    </p:spTree>
    <p:extLst>
      <p:ext uri="{BB962C8B-B14F-4D97-AF65-F5344CB8AC3E}">
        <p14:creationId xmlns:p14="http://schemas.microsoft.com/office/powerpoint/2010/main" val="2675070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400800"/>
          </a:xfrm>
        </p:spPr>
        <p:txBody>
          <a:bodyPr/>
          <a:lstStyle/>
          <a:p>
            <a:pPr algn="l" rtl="0">
              <a:lnSpc>
                <a:spcPct val="150000"/>
              </a:lnSpc>
            </a:pPr>
            <a:r>
              <a:rPr lang="en-US" dirty="0"/>
              <a:t>Processing: </a:t>
            </a:r>
          </a:p>
          <a:p>
            <a:pPr algn="l" rtl="0">
              <a:lnSpc>
                <a:spcPct val="150000"/>
              </a:lnSpc>
            </a:pPr>
            <a:r>
              <a:rPr lang="en-US" dirty="0"/>
              <a:t>	</a:t>
            </a:r>
            <a:r>
              <a:rPr lang="en-US" dirty="0" smtClean="0"/>
              <a:t>2 ml </a:t>
            </a:r>
            <a:r>
              <a:rPr lang="en-US" dirty="0"/>
              <a:t>from the </a:t>
            </a:r>
            <a:r>
              <a:rPr lang="en-US" dirty="0" err="1" smtClean="0"/>
              <a:t>veinous</a:t>
            </a:r>
            <a:r>
              <a:rPr lang="en-US" dirty="0" smtClean="0"/>
              <a:t> </a:t>
            </a:r>
            <a:r>
              <a:rPr lang="en-US" dirty="0"/>
              <a:t>blood was collected and serum was separated from the red blood cells. Patient's serum was incubated with viable Schistosoma haematobium eggs at 37 </a:t>
            </a:r>
            <a:r>
              <a:rPr lang="en-US" dirty="0" smtClean="0"/>
              <a:t>c </a:t>
            </a:r>
            <a:r>
              <a:rPr lang="en-US" dirty="0"/>
              <a:t>for 48 hours. The result was read under the light microscope, positive reaction was shown by an oval precipitate around the viable eggs.</a:t>
            </a:r>
          </a:p>
          <a:p>
            <a:endParaRPr lang="ar-EG" dirty="0"/>
          </a:p>
        </p:txBody>
      </p:sp>
    </p:spTree>
    <p:extLst>
      <p:ext uri="{BB962C8B-B14F-4D97-AF65-F5344CB8AC3E}">
        <p14:creationId xmlns:p14="http://schemas.microsoft.com/office/powerpoint/2010/main" val="2159958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laminpara\Desktop\2nd\elamin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28600"/>
            <a:ext cx="8686799" cy="647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60599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1"/>
            <a:ext cx="7772400" cy="914400"/>
          </a:xfrm>
        </p:spPr>
        <p:txBody>
          <a:bodyPr>
            <a:normAutofit/>
          </a:bodyPr>
          <a:lstStyle/>
          <a:p>
            <a:r>
              <a:rPr lang="en-US" sz="3200" dirty="0"/>
              <a:t>Sabin-Feldman dye test</a:t>
            </a:r>
            <a:endParaRPr lang="ar-EG" sz="3200" dirty="0"/>
          </a:p>
        </p:txBody>
      </p:sp>
      <p:sp>
        <p:nvSpPr>
          <p:cNvPr id="3" name="Subtitle 2"/>
          <p:cNvSpPr>
            <a:spLocks noGrp="1"/>
          </p:cNvSpPr>
          <p:nvPr>
            <p:ph type="subTitle" idx="1"/>
          </p:nvPr>
        </p:nvSpPr>
        <p:spPr>
          <a:xfrm>
            <a:off x="152400" y="1295400"/>
            <a:ext cx="8763000" cy="5334000"/>
          </a:xfrm>
        </p:spPr>
        <p:txBody>
          <a:bodyPr>
            <a:normAutofit fontScale="62500" lnSpcReduction="20000"/>
          </a:bodyPr>
          <a:lstStyle/>
          <a:p>
            <a:r>
              <a:rPr lang="en-US" sz="5000" dirty="0"/>
              <a:t>Definitions:</a:t>
            </a:r>
          </a:p>
          <a:p>
            <a:pPr algn="l"/>
            <a:r>
              <a:rPr lang="en-US" sz="5000" dirty="0"/>
              <a:t>1. a method for the detection of </a:t>
            </a:r>
            <a:r>
              <a:rPr lang="en-US" sz="5000" dirty="0" err="1"/>
              <a:t>antitoxoplasma</a:t>
            </a:r>
            <a:r>
              <a:rPr lang="en-US" sz="5000" dirty="0"/>
              <a:t> antibody in serum, based on the finding that Toxoplasma </a:t>
            </a:r>
            <a:r>
              <a:rPr lang="en-US" sz="5000" dirty="0" err="1"/>
              <a:t>gondii</a:t>
            </a:r>
            <a:r>
              <a:rPr lang="en-US" sz="5000" dirty="0"/>
              <a:t> cells (from peritoneal exudate in mice) are fairly well stained with alkaline methylene blue, whereas organisms in a serum that contains specific antibody have no affinity for the dye; furthermore, normal toxoplasma cells become rounded, and the nucleus and cytoplasm deeply stained, when treated with methylene blue; conversely, when dye is mixed with organisms and antibody, the cells retain their crescent shape and only the shrunken nuclear endosome is stained.</a:t>
            </a:r>
          </a:p>
          <a:p>
            <a:endParaRPr lang="ar-EG" dirty="0"/>
          </a:p>
        </p:txBody>
      </p:sp>
    </p:spTree>
    <p:extLst>
      <p:ext uri="{BB962C8B-B14F-4D97-AF65-F5344CB8AC3E}">
        <p14:creationId xmlns:p14="http://schemas.microsoft.com/office/powerpoint/2010/main" val="779990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Examination of a rectal biopsy for </a:t>
            </a:r>
            <a:r>
              <a:rPr lang="en-US" dirty="0" err="1"/>
              <a:t>schistosome</a:t>
            </a:r>
            <a:r>
              <a:rPr lang="en-US" dirty="0"/>
              <a:t> eggs </a:t>
            </a:r>
            <a:endParaRPr lang="ar-EG" dirty="0"/>
          </a:p>
        </p:txBody>
      </p:sp>
      <p:sp>
        <p:nvSpPr>
          <p:cNvPr id="3" name="Content Placeholder 2"/>
          <p:cNvSpPr>
            <a:spLocks noGrp="1"/>
          </p:cNvSpPr>
          <p:nvPr>
            <p:ph idx="1"/>
          </p:nvPr>
        </p:nvSpPr>
        <p:spPr>
          <a:xfrm>
            <a:off x="152400" y="1600200"/>
            <a:ext cx="8915400" cy="4709160"/>
          </a:xfrm>
        </p:spPr>
        <p:txBody>
          <a:bodyPr>
            <a:normAutofit/>
          </a:bodyPr>
          <a:lstStyle/>
          <a:p>
            <a:pPr algn="l" rtl="0"/>
            <a:r>
              <a:rPr lang="en-US" dirty="0" smtClean="0"/>
              <a:t>When </a:t>
            </a:r>
            <a:r>
              <a:rPr lang="en-US" dirty="0" err="1"/>
              <a:t>schistosome</a:t>
            </a:r>
            <a:r>
              <a:rPr lang="en-US" dirty="0"/>
              <a:t> eggs cannot be found in </a:t>
            </a:r>
            <a:r>
              <a:rPr lang="en-US" dirty="0" err="1"/>
              <a:t>faeces</a:t>
            </a:r>
            <a:r>
              <a:rPr lang="en-US" dirty="0"/>
              <a:t> they can sometimes be found in a rectal biopsy. </a:t>
            </a:r>
            <a:endParaRPr lang="en-US" dirty="0" smtClean="0"/>
          </a:p>
          <a:p>
            <a:pPr algn="l" rtl="0"/>
            <a:r>
              <a:rPr lang="en-US" dirty="0" smtClean="0"/>
              <a:t>The </a:t>
            </a:r>
            <a:r>
              <a:rPr lang="en-US" dirty="0"/>
              <a:t>eggs are often non-viable and calciﬁed. A biopsy is examined as follows</a:t>
            </a:r>
            <a:r>
              <a:rPr lang="en-US" dirty="0" smtClean="0"/>
              <a:t>:</a:t>
            </a:r>
          </a:p>
          <a:p>
            <a:pPr algn="l" rtl="0"/>
            <a:r>
              <a:rPr lang="en-US" dirty="0" smtClean="0"/>
              <a:t> </a:t>
            </a:r>
            <a:r>
              <a:rPr lang="en-US" dirty="0"/>
              <a:t>1 Immediately after removal, place the tissue in physiological saline and soak it for 30–60 min. </a:t>
            </a:r>
            <a:endParaRPr lang="en-US" dirty="0" smtClean="0"/>
          </a:p>
          <a:p>
            <a:pPr algn="l" rtl="0"/>
            <a:r>
              <a:rPr lang="en-US" dirty="0" smtClean="0"/>
              <a:t>2 </a:t>
            </a:r>
            <a:r>
              <a:rPr lang="en-US" dirty="0"/>
              <a:t>Transfer the tissue to a slide and cover with a cover glass. With care, press on the cover glass to spread out the tissue and make a sufﬁciently thin preparation. </a:t>
            </a:r>
            <a:endParaRPr lang="en-US" dirty="0" smtClean="0"/>
          </a:p>
        </p:txBody>
      </p:sp>
    </p:spTree>
    <p:extLst>
      <p:ext uri="{BB962C8B-B14F-4D97-AF65-F5344CB8AC3E}">
        <p14:creationId xmlns:p14="http://schemas.microsoft.com/office/powerpoint/2010/main" val="236176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81000"/>
            <a:ext cx="8915400" cy="5928360"/>
          </a:xfrm>
        </p:spPr>
        <p:txBody>
          <a:bodyPr/>
          <a:lstStyle/>
          <a:p>
            <a:pPr algn="l" rtl="0">
              <a:lnSpc>
                <a:spcPct val="150000"/>
              </a:lnSpc>
            </a:pPr>
            <a:r>
              <a:rPr lang="en-US" dirty="0"/>
              <a:t>3 Examine the entire preparation microscopically for eggs . </a:t>
            </a:r>
          </a:p>
          <a:p>
            <a:pPr algn="l" rtl="0">
              <a:lnSpc>
                <a:spcPct val="150000"/>
              </a:lnSpc>
            </a:pPr>
            <a:r>
              <a:rPr lang="en-US" dirty="0"/>
              <a:t>Note: if the preparation is too thick to examine, add a drop of </a:t>
            </a:r>
            <a:r>
              <a:rPr lang="en-US" dirty="0" err="1"/>
              <a:t>lactophenol</a:t>
            </a:r>
            <a:r>
              <a:rPr lang="en-US" dirty="0"/>
              <a:t> solution and wait a few minutes for the tissue to clear sufﬁciently. </a:t>
            </a:r>
          </a:p>
          <a:p>
            <a:pPr algn="l" rtl="0">
              <a:lnSpc>
                <a:spcPct val="150000"/>
              </a:lnSpc>
            </a:pPr>
            <a:r>
              <a:rPr lang="en-US" dirty="0"/>
              <a:t>4 Identify the eggs and estimate the number of </a:t>
            </a:r>
            <a:r>
              <a:rPr lang="en-US" dirty="0" err="1"/>
              <a:t>uncalciﬁed</a:t>
            </a:r>
            <a:r>
              <a:rPr lang="en-US" dirty="0"/>
              <a:t> eggs in the biopsy and the proportion that are calciﬁed (black). </a:t>
            </a:r>
          </a:p>
          <a:p>
            <a:endParaRPr lang="ar-EG" dirty="0"/>
          </a:p>
        </p:txBody>
      </p:sp>
    </p:spTree>
    <p:extLst>
      <p:ext uri="{BB962C8B-B14F-4D97-AF65-F5344CB8AC3E}">
        <p14:creationId xmlns:p14="http://schemas.microsoft.com/office/powerpoint/2010/main" val="19549929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Detection and counting of S. haematobium eggs in urine </a:t>
            </a:r>
            <a:endParaRPr lang="ar-EG" dirty="0"/>
          </a:p>
        </p:txBody>
      </p:sp>
      <p:sp>
        <p:nvSpPr>
          <p:cNvPr id="3" name="Content Placeholder 2"/>
          <p:cNvSpPr>
            <a:spLocks noGrp="1"/>
          </p:cNvSpPr>
          <p:nvPr>
            <p:ph idx="1"/>
          </p:nvPr>
        </p:nvSpPr>
        <p:spPr>
          <a:xfrm>
            <a:off x="152400" y="1600200"/>
            <a:ext cx="8839200" cy="5257800"/>
          </a:xfrm>
        </p:spPr>
        <p:txBody>
          <a:bodyPr>
            <a:normAutofit/>
          </a:bodyPr>
          <a:lstStyle/>
          <a:p>
            <a:pPr algn="l" rtl="0">
              <a:lnSpc>
                <a:spcPct val="150000"/>
              </a:lnSpc>
            </a:pPr>
            <a:r>
              <a:rPr lang="en-US" dirty="0" smtClean="0"/>
              <a:t>The </a:t>
            </a:r>
            <a:r>
              <a:rPr lang="en-US" dirty="0"/>
              <a:t>excretion of S. haematobium eggs in urine is highest between 10.00h and 14.00h, with a peak around midday. Even when persons are heavily </a:t>
            </a:r>
            <a:r>
              <a:rPr lang="en-US" dirty="0" smtClean="0"/>
              <a:t>infected</a:t>
            </a:r>
            <a:r>
              <a:rPr lang="en-US" dirty="0"/>
              <a:t>, eggs may not be present in the urine all the time. It may be necessary to examine several </a:t>
            </a:r>
            <a:r>
              <a:rPr lang="en-US" dirty="0" smtClean="0"/>
              <a:t>specimens </a:t>
            </a:r>
            <a:r>
              <a:rPr lang="en-US" dirty="0"/>
              <a:t>collected on different days due to the irregular pattern of egg excretion. </a:t>
            </a:r>
          </a:p>
          <a:p>
            <a:endParaRPr lang="en-US" dirty="0"/>
          </a:p>
          <a:p>
            <a:endParaRPr lang="ar-EG" dirty="0"/>
          </a:p>
        </p:txBody>
      </p:sp>
    </p:spTree>
    <p:extLst>
      <p:ext uri="{BB962C8B-B14F-4D97-AF65-F5344CB8AC3E}">
        <p14:creationId xmlns:p14="http://schemas.microsoft.com/office/powerpoint/2010/main" val="572701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477000"/>
          </a:xfrm>
        </p:spPr>
        <p:txBody>
          <a:bodyPr>
            <a:normAutofit/>
          </a:bodyPr>
          <a:lstStyle/>
          <a:p>
            <a:pPr algn="l" rtl="0">
              <a:lnSpc>
                <a:spcPct val="150000"/>
              </a:lnSpc>
            </a:pPr>
            <a:r>
              <a:rPr lang="en-US" dirty="0"/>
              <a:t>1 Collect 10–15ml of urine (between 10.00h and 14.00h) in a clean dry container. </a:t>
            </a:r>
            <a:endParaRPr lang="en-US" dirty="0" smtClean="0"/>
          </a:p>
          <a:p>
            <a:pPr algn="l" rtl="0">
              <a:lnSpc>
                <a:spcPct val="150000"/>
              </a:lnSpc>
            </a:pPr>
            <a:r>
              <a:rPr lang="en-US" dirty="0" smtClean="0"/>
              <a:t>Note</a:t>
            </a:r>
            <a:r>
              <a:rPr lang="en-US" dirty="0"/>
              <a:t>: </a:t>
            </a:r>
            <a:r>
              <a:rPr lang="en-US" dirty="0" smtClean="0"/>
              <a:t>either </a:t>
            </a:r>
            <a:r>
              <a:rPr lang="en-US" dirty="0"/>
              <a:t>exercising before passing urine </a:t>
            </a:r>
            <a:r>
              <a:rPr lang="en-US" dirty="0" smtClean="0"/>
              <a:t>or </a:t>
            </a:r>
            <a:r>
              <a:rPr lang="en-US" dirty="0"/>
              <a:t>collecting terminal urine (last few drops), </a:t>
            </a:r>
            <a:r>
              <a:rPr lang="en-US" dirty="0" smtClean="0"/>
              <a:t> </a:t>
            </a:r>
          </a:p>
          <a:p>
            <a:pPr algn="l" rtl="0">
              <a:lnSpc>
                <a:spcPct val="150000"/>
              </a:lnSpc>
            </a:pPr>
            <a:r>
              <a:rPr lang="en-US" dirty="0" smtClean="0"/>
              <a:t> </a:t>
            </a:r>
            <a:r>
              <a:rPr lang="en-US" dirty="0"/>
              <a:t>2 Report the appearance of the urine. In moderate to heavy infections, the urine will usually contain blood and appear red or red-brown and cloudy. When visible blood is present, add 2 drops of saponin solution </a:t>
            </a:r>
            <a:r>
              <a:rPr lang="en-US" dirty="0" smtClean="0"/>
              <a:t> </a:t>
            </a:r>
            <a:r>
              <a:rPr lang="en-US" dirty="0"/>
              <a:t>to </a:t>
            </a:r>
            <a:r>
              <a:rPr lang="en-US" dirty="0" err="1"/>
              <a:t>lyze</a:t>
            </a:r>
            <a:r>
              <a:rPr lang="en-US" dirty="0"/>
              <a:t> the red cells. </a:t>
            </a:r>
            <a:endParaRPr lang="ar-EG" dirty="0"/>
          </a:p>
        </p:txBody>
      </p:sp>
    </p:spTree>
    <p:extLst>
      <p:ext uri="{BB962C8B-B14F-4D97-AF65-F5344CB8AC3E}">
        <p14:creationId xmlns:p14="http://schemas.microsoft.com/office/powerpoint/2010/main" val="42569681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260</TotalTime>
  <Words>968</Words>
  <Application>Microsoft Office PowerPoint</Application>
  <PresentationFormat>On-screen Show (4:3)</PresentationFormat>
  <Paragraphs>43</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Garamond</vt:lpstr>
      <vt:lpstr>Times New Roman</vt:lpstr>
      <vt:lpstr>Organic</vt:lpstr>
      <vt:lpstr>Diagnostic tests </vt:lpstr>
      <vt:lpstr>Circumoval precipitin test</vt:lpstr>
      <vt:lpstr>PowerPoint Presentation</vt:lpstr>
      <vt:lpstr>PowerPoint Presentation</vt:lpstr>
      <vt:lpstr>Sabin-Feldman dye test</vt:lpstr>
      <vt:lpstr>Examination of a rectal biopsy for schistosome eggs </vt:lpstr>
      <vt:lpstr>PowerPoint Presentation</vt:lpstr>
      <vt:lpstr>Detection and counting of S. haematobium eggs in urine </vt:lpstr>
      <vt:lpstr>PowerPoint Presentation</vt:lpstr>
      <vt:lpstr>PowerPoint Presentation</vt:lpstr>
      <vt:lpstr>Casoni skin test</vt:lpstr>
      <vt:lpstr> Mazzotti test</vt:lpstr>
      <vt:lpstr>DEC Patch Test</vt:lpstr>
      <vt:lpstr>Filtration technique for detecting and quantifying S. haematobium eggs in urine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Sabin-Feldman dye test</dc:title>
  <dc:creator>elaminpara</dc:creator>
  <cp:lastModifiedBy>Mosab Nouraldein</cp:lastModifiedBy>
  <cp:revision>20</cp:revision>
  <dcterms:created xsi:type="dcterms:W3CDTF">2006-08-16T00:00:00Z</dcterms:created>
  <dcterms:modified xsi:type="dcterms:W3CDTF">2018-03-22T19:06:30Z</dcterms:modified>
</cp:coreProperties>
</file>