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3" autoAdjust="0"/>
    <p:restoredTop sz="94660"/>
  </p:normalViewPr>
  <p:slideViewPr>
    <p:cSldViewPr snapToGrid="0">
      <p:cViewPr varScale="1">
        <p:scale>
          <a:sx n="72" d="100"/>
          <a:sy n="72" d="100"/>
        </p:scale>
        <p:origin x="78"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4/19/2018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4/19/2018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4/19/2018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4/19/2018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4/19/2018</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4/19/2018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4/19/2018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4/19/2018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4/19/2018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4/19/2018</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4/19/2018</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4/19/2018</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Plasmodium ovale </a:t>
            </a:r>
            <a:endParaRPr lang="en-US" dirty="0"/>
          </a:p>
        </p:txBody>
      </p:sp>
      <p:sp>
        <p:nvSpPr>
          <p:cNvPr id="3" name="Subtitle 2"/>
          <p:cNvSpPr>
            <a:spLocks noGrp="1"/>
          </p:cNvSpPr>
          <p:nvPr>
            <p:ph type="subTitle" idx="1"/>
          </p:nvPr>
        </p:nvSpPr>
        <p:spPr/>
        <p:txBody>
          <a:bodyPr/>
          <a:lstStyle/>
          <a:p>
            <a:r>
              <a:rPr lang="en-US" dirty="0" smtClean="0"/>
              <a:t>Mosab </a:t>
            </a:r>
            <a:r>
              <a:rPr lang="en-US" smtClean="0"/>
              <a:t>Nouraldein </a:t>
            </a:r>
            <a:endParaRPr lang="en-US" dirty="0" smtClean="0"/>
          </a:p>
        </p:txBody>
      </p:sp>
    </p:spTree>
    <p:extLst>
      <p:ext uri="{BB962C8B-B14F-4D97-AF65-F5344CB8AC3E}">
        <p14:creationId xmlns:p14="http://schemas.microsoft.com/office/powerpoint/2010/main" val="1935022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t>
            </a:r>
            <a:endParaRPr lang="en-US" dirty="0"/>
          </a:p>
        </p:txBody>
      </p:sp>
      <p:sp>
        <p:nvSpPr>
          <p:cNvPr id="3" name="Content Placeholder 2"/>
          <p:cNvSpPr>
            <a:spLocks noGrp="1"/>
          </p:cNvSpPr>
          <p:nvPr>
            <p:ph idx="1"/>
          </p:nvPr>
        </p:nvSpPr>
        <p:spPr/>
        <p:txBody>
          <a:bodyPr>
            <a:normAutofit/>
          </a:bodyPr>
          <a:lstStyle/>
          <a:p>
            <a:r>
              <a:rPr lang="en-US" sz="3200" dirty="0">
                <a:latin typeface="Bookman Old Style" panose="02050604050505020204" pitchFamily="18" charset="0"/>
              </a:rPr>
              <a:t>described in 1914 by </a:t>
            </a:r>
            <a:r>
              <a:rPr lang="en-US" sz="3200" dirty="0" smtClean="0">
                <a:latin typeface="Bookman Old Style" panose="02050604050505020204" pitchFamily="18" charset="0"/>
              </a:rPr>
              <a:t>Stephens </a:t>
            </a:r>
            <a:endParaRPr lang="en-US" sz="3200" dirty="0">
              <a:latin typeface="Bookman Old Style" panose="020506040505050202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1547" y="339550"/>
            <a:ext cx="2160106" cy="1754426"/>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484176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Geographical distribution </a:t>
            </a:r>
            <a:endParaRPr lang="en-US" dirty="0"/>
          </a:p>
        </p:txBody>
      </p:sp>
      <p:sp>
        <p:nvSpPr>
          <p:cNvPr id="3" name="Content Placeholder 2"/>
          <p:cNvSpPr>
            <a:spLocks noGrp="1"/>
          </p:cNvSpPr>
          <p:nvPr>
            <p:ph idx="1"/>
          </p:nvPr>
        </p:nvSpPr>
        <p:spPr/>
        <p:txBody>
          <a:bodyPr>
            <a:normAutofit/>
          </a:bodyPr>
          <a:lstStyle/>
          <a:p>
            <a:r>
              <a:rPr lang="en-US" sz="3200" dirty="0" smtClean="0">
                <a:latin typeface="Book Antiqua" panose="02040602050305030304" pitchFamily="18" charset="0"/>
              </a:rPr>
              <a:t>sub-Saharan </a:t>
            </a:r>
            <a:r>
              <a:rPr lang="en-US" sz="3200" dirty="0">
                <a:latin typeface="Book Antiqua" panose="02040602050305030304" pitchFamily="18" charset="0"/>
              </a:rPr>
              <a:t>Africa and islands in the western </a:t>
            </a:r>
            <a:r>
              <a:rPr lang="en-US" sz="3200" dirty="0" smtClean="0">
                <a:latin typeface="Book Antiqua" panose="02040602050305030304" pitchFamily="18" charset="0"/>
              </a:rPr>
              <a:t>Pacific</a:t>
            </a:r>
          </a:p>
          <a:p>
            <a:r>
              <a:rPr lang="en-US" sz="3200" b="1" dirty="0">
                <a:latin typeface="Book Antiqua" panose="02040602050305030304" pitchFamily="18" charset="0"/>
              </a:rPr>
              <a:t>P. ovale is able to infect individuals who are negative for the Duffy blood group, which is the case for many residents of sub Saharan Africa. This explains the greater prevalence of P. ovale (rather than </a:t>
            </a:r>
            <a:r>
              <a:rPr lang="en-US" sz="3200" b="1" dirty="0" smtClean="0">
                <a:latin typeface="Book Antiqua" panose="02040602050305030304" pitchFamily="18" charset="0"/>
              </a:rPr>
              <a:t>P. vivax</a:t>
            </a:r>
            <a:r>
              <a:rPr lang="en-US" sz="3200" b="1" dirty="0">
                <a:latin typeface="Book Antiqua" panose="02040602050305030304" pitchFamily="18" charset="0"/>
              </a:rPr>
              <a:t>) in most of Africa. </a:t>
            </a:r>
          </a:p>
        </p:txBody>
      </p:sp>
    </p:spTree>
    <p:extLst>
      <p:ext uri="{BB962C8B-B14F-4D97-AF65-F5344CB8AC3E}">
        <p14:creationId xmlns:p14="http://schemas.microsoft.com/office/powerpoint/2010/main" val="19617477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9848" y="1802296"/>
            <a:ext cx="10058399" cy="4916556"/>
          </a:xfrm>
        </p:spPr>
      </p:pic>
    </p:spTree>
    <p:extLst>
      <p:ext uri="{BB962C8B-B14F-4D97-AF65-F5344CB8AC3E}">
        <p14:creationId xmlns:p14="http://schemas.microsoft.com/office/powerpoint/2010/main" val="38778200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features </a:t>
            </a:r>
            <a:endParaRPr lang="en-US" dirty="0"/>
          </a:p>
        </p:txBody>
      </p:sp>
      <p:sp>
        <p:nvSpPr>
          <p:cNvPr id="3" name="Content Placeholder 2"/>
          <p:cNvSpPr>
            <a:spLocks noGrp="1"/>
          </p:cNvSpPr>
          <p:nvPr>
            <p:ph idx="1"/>
          </p:nvPr>
        </p:nvSpPr>
        <p:spPr/>
        <p:txBody>
          <a:bodyPr>
            <a:normAutofit/>
          </a:bodyPr>
          <a:lstStyle/>
          <a:p>
            <a:r>
              <a:rPr lang="en-US" sz="3200" dirty="0">
                <a:latin typeface="Book Antiqua" panose="02040602050305030304" pitchFamily="18" charset="0"/>
              </a:rPr>
              <a:t>symptoms generally appear 12 to 20 days after the parasite has </a:t>
            </a:r>
            <a:r>
              <a:rPr lang="en-US" sz="3200" dirty="0" smtClean="0">
                <a:latin typeface="Book Antiqua" panose="02040602050305030304" pitchFamily="18" charset="0"/>
              </a:rPr>
              <a:t>entered </a:t>
            </a:r>
            <a:r>
              <a:rPr lang="en-US" sz="3200" dirty="0">
                <a:latin typeface="Book Antiqua" panose="02040602050305030304" pitchFamily="18" charset="0"/>
              </a:rPr>
              <a:t>the blood</a:t>
            </a:r>
            <a:r>
              <a:rPr lang="en-US" sz="3200" dirty="0" smtClean="0">
                <a:latin typeface="Book Antiqua" panose="02040602050305030304" pitchFamily="18" charset="0"/>
              </a:rPr>
              <a:t>.</a:t>
            </a:r>
          </a:p>
          <a:p>
            <a:r>
              <a:rPr lang="en-US" sz="3200" dirty="0" smtClean="0">
                <a:latin typeface="Book Antiqua" panose="02040602050305030304" pitchFamily="18" charset="0"/>
              </a:rPr>
              <a:t>Malaria attack (cardinal signs) /tertian every48hours:</a:t>
            </a:r>
          </a:p>
          <a:p>
            <a:pPr marL="0" indent="0">
              <a:buNone/>
            </a:pPr>
            <a:r>
              <a:rPr lang="en-US" sz="3200" b="1" dirty="0" smtClean="0">
                <a:latin typeface="Book Antiqua" panose="02040602050305030304" pitchFamily="18" charset="0"/>
              </a:rPr>
              <a:t>Fever stage</a:t>
            </a:r>
          </a:p>
          <a:p>
            <a:pPr marL="0" indent="0">
              <a:buNone/>
            </a:pPr>
            <a:r>
              <a:rPr lang="en-US" sz="3200" b="1" dirty="0" smtClean="0">
                <a:latin typeface="Book Antiqua" panose="02040602050305030304" pitchFamily="18" charset="0"/>
              </a:rPr>
              <a:t>Sweat stage</a:t>
            </a:r>
          </a:p>
          <a:p>
            <a:pPr marL="0" indent="0">
              <a:buNone/>
            </a:pPr>
            <a:r>
              <a:rPr lang="en-US" sz="3200" b="1" dirty="0" smtClean="0">
                <a:latin typeface="Book Antiqua" panose="02040602050305030304" pitchFamily="18" charset="0"/>
              </a:rPr>
              <a:t>Cold stage</a:t>
            </a:r>
            <a:endParaRPr lang="en-US" sz="3200" b="1" dirty="0">
              <a:latin typeface="Book Antiqua" panose="02040602050305030304" pitchFamily="18" charset="0"/>
            </a:endParaRPr>
          </a:p>
        </p:txBody>
      </p:sp>
    </p:spTree>
    <p:extLst>
      <p:ext uri="{BB962C8B-B14F-4D97-AF65-F5344CB8AC3E}">
        <p14:creationId xmlns:p14="http://schemas.microsoft.com/office/powerpoint/2010/main" val="36440407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200" dirty="0" smtClean="0">
                <a:latin typeface="Book Antiqua" panose="02040602050305030304" pitchFamily="18" charset="0"/>
              </a:rPr>
              <a:t>Cause relapse such as P.vivax </a:t>
            </a:r>
            <a:endParaRPr lang="en-US" sz="3200" dirty="0">
              <a:latin typeface="Book Antiqua" panose="02040602050305030304" pitchFamily="18" charset="0"/>
            </a:endParaRPr>
          </a:p>
        </p:txBody>
      </p:sp>
    </p:spTree>
    <p:extLst>
      <p:ext uri="{BB962C8B-B14F-4D97-AF65-F5344CB8AC3E}">
        <p14:creationId xmlns:p14="http://schemas.microsoft.com/office/powerpoint/2010/main" val="22335266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diagnosis </a:t>
            </a:r>
            <a:endParaRPr lang="en-US" dirty="0"/>
          </a:p>
        </p:txBody>
      </p:sp>
      <p:sp>
        <p:nvSpPr>
          <p:cNvPr id="3" name="Content Placeholder 2"/>
          <p:cNvSpPr>
            <a:spLocks noGrp="1"/>
          </p:cNvSpPr>
          <p:nvPr>
            <p:ph idx="1"/>
          </p:nvPr>
        </p:nvSpPr>
        <p:spPr/>
        <p:txBody>
          <a:bodyPr>
            <a:normAutofit/>
          </a:bodyPr>
          <a:lstStyle/>
          <a:p>
            <a:r>
              <a:rPr lang="en-US" sz="3200" dirty="0" smtClean="0">
                <a:latin typeface="Book Antiqua" panose="02040602050305030304" pitchFamily="18" charset="0"/>
              </a:rPr>
              <a:t>Examination of thick and thin blood </a:t>
            </a:r>
            <a:r>
              <a:rPr lang="en-US" sz="3200" dirty="0" err="1" smtClean="0">
                <a:latin typeface="Book Antiqua" panose="02040602050305030304" pitchFamily="18" charset="0"/>
              </a:rPr>
              <a:t>fims</a:t>
            </a:r>
            <a:endParaRPr lang="en-US" sz="3200" dirty="0" smtClean="0">
              <a:latin typeface="Book Antiqua" panose="02040602050305030304" pitchFamily="18" charset="0"/>
            </a:endParaRPr>
          </a:p>
          <a:p>
            <a:pPr marL="0" indent="0">
              <a:buNone/>
            </a:pPr>
            <a:r>
              <a:rPr lang="en-US" sz="3200" dirty="0" smtClean="0">
                <a:latin typeface="Book Antiqua" panose="02040602050305030304" pitchFamily="18" charset="0"/>
              </a:rPr>
              <a:t>Trophozoites, schizont and gametocyte are present in peripheral blood</a:t>
            </a:r>
          </a:p>
          <a:p>
            <a:pPr marL="0" indent="0">
              <a:buNone/>
            </a:pPr>
            <a:r>
              <a:rPr lang="en-US" sz="3200" dirty="0" smtClean="0">
                <a:latin typeface="Book Antiqua" panose="02040602050305030304" pitchFamily="18" charset="0"/>
              </a:rPr>
              <a:t>Infected RBCs are enlarged , mostly with oval shape.</a:t>
            </a:r>
          </a:p>
          <a:p>
            <a:r>
              <a:rPr lang="en-US" sz="3200" dirty="0" smtClean="0">
                <a:latin typeface="Book Antiqua" panose="02040602050305030304" pitchFamily="18" charset="0"/>
              </a:rPr>
              <a:t>PCR</a:t>
            </a:r>
            <a:endParaRPr lang="en-US" sz="3200" dirty="0">
              <a:latin typeface="Book Antiqua" panose="02040602050305030304" pitchFamily="18" charset="0"/>
            </a:endParaRPr>
          </a:p>
        </p:txBody>
      </p:sp>
    </p:spTree>
    <p:extLst>
      <p:ext uri="{BB962C8B-B14F-4D97-AF65-F5344CB8AC3E}">
        <p14:creationId xmlns:p14="http://schemas.microsoft.com/office/powerpoint/2010/main" val="4044098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1305" y="0"/>
            <a:ext cx="11025808" cy="6692348"/>
          </a:xfrm>
        </p:spPr>
      </p:pic>
    </p:spTree>
    <p:extLst>
      <p:ext uri="{BB962C8B-B14F-4D97-AF65-F5344CB8AC3E}">
        <p14:creationId xmlns:p14="http://schemas.microsoft.com/office/powerpoint/2010/main" val="18264164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t>
            </a:r>
            <a:endParaRPr lang="en-US" dirty="0"/>
          </a:p>
        </p:txBody>
      </p:sp>
      <p:sp>
        <p:nvSpPr>
          <p:cNvPr id="3" name="Content Placeholder 2"/>
          <p:cNvSpPr>
            <a:spLocks noGrp="1"/>
          </p:cNvSpPr>
          <p:nvPr>
            <p:ph idx="1"/>
          </p:nvPr>
        </p:nvSpPr>
        <p:spPr/>
        <p:txBody>
          <a:bodyPr>
            <a:normAutofit/>
          </a:bodyPr>
          <a:lstStyle/>
          <a:p>
            <a:r>
              <a:rPr lang="en-US" sz="3200" dirty="0" smtClean="0">
                <a:latin typeface="Book Antiqua" panose="02040602050305030304" pitchFamily="18" charset="0"/>
              </a:rPr>
              <a:t>Early diagnosis</a:t>
            </a:r>
          </a:p>
          <a:p>
            <a:r>
              <a:rPr lang="en-US" sz="3200" dirty="0" smtClean="0">
                <a:latin typeface="Book Antiqua" panose="02040602050305030304" pitchFamily="18" charset="0"/>
              </a:rPr>
              <a:t>Early treatment</a:t>
            </a:r>
          </a:p>
          <a:p>
            <a:r>
              <a:rPr lang="en-US" sz="3200" dirty="0" smtClean="0">
                <a:latin typeface="Book Antiqua" panose="02040602050305030304" pitchFamily="18" charset="0"/>
              </a:rPr>
              <a:t>Vector control</a:t>
            </a:r>
          </a:p>
          <a:p>
            <a:r>
              <a:rPr lang="en-US" sz="3200" dirty="0" smtClean="0">
                <a:latin typeface="Book Antiqua" panose="02040602050305030304" pitchFamily="18" charset="0"/>
              </a:rPr>
              <a:t>Health education</a:t>
            </a:r>
          </a:p>
          <a:p>
            <a:pPr marL="0" indent="0">
              <a:buNone/>
            </a:pPr>
            <a:endParaRPr lang="en-US" sz="3200" dirty="0">
              <a:latin typeface="Book Antiqua" panose="02040602050305030304" pitchFamily="18" charset="0"/>
            </a:endParaRPr>
          </a:p>
        </p:txBody>
      </p:sp>
    </p:spTree>
    <p:extLst>
      <p:ext uri="{BB962C8B-B14F-4D97-AF65-F5344CB8AC3E}">
        <p14:creationId xmlns:p14="http://schemas.microsoft.com/office/powerpoint/2010/main" val="1606722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21</TotalTime>
  <Words>149</Words>
  <Application>Microsoft Office PowerPoint</Application>
  <PresentationFormat>Widescreen</PresentationFormat>
  <Paragraphs>25</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Book Antiqua</vt:lpstr>
      <vt:lpstr>Bookman Old Style</vt:lpstr>
      <vt:lpstr>Rockwell</vt:lpstr>
      <vt:lpstr>Rockwell Condensed</vt:lpstr>
      <vt:lpstr>Wingdings</vt:lpstr>
      <vt:lpstr>Wood Type</vt:lpstr>
      <vt:lpstr>Plasmodium ovale </vt:lpstr>
      <vt:lpstr>History </vt:lpstr>
      <vt:lpstr>Geographical distribution </vt:lpstr>
      <vt:lpstr>Life cycle </vt:lpstr>
      <vt:lpstr>Clinical features </vt:lpstr>
      <vt:lpstr>PowerPoint Presentation</vt:lpstr>
      <vt:lpstr>Lab diagnosis </vt:lpstr>
      <vt:lpstr>PowerPoint Presentation</vt:lpstr>
      <vt:lpstr>CONTROL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Plasmodium ovale</dc:title>
  <dc:creator>Mosab Nouraldein</dc:creator>
  <cp:lastModifiedBy>Mosab Nouraldein</cp:lastModifiedBy>
  <cp:revision>7</cp:revision>
  <dcterms:created xsi:type="dcterms:W3CDTF">2018-04-19T00:41:53Z</dcterms:created>
  <dcterms:modified xsi:type="dcterms:W3CDTF">2018-04-19T07:11:29Z</dcterms:modified>
</cp:coreProperties>
</file>