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D9760F-9FA8-4984-A250-8D825A1F7976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72B5A-B085-4E45-97D4-903F1F25A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72B5A-B085-4E45-97D4-903F1F25AFF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E67F6-AF35-41E0-AE08-6069153D8390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BB1AF6E-0DBD-4D18-85FB-61A497264A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E67F6-AF35-41E0-AE08-6069153D8390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1AF6E-0DBD-4D18-85FB-61A497264A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E67F6-AF35-41E0-AE08-6069153D8390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1AF6E-0DBD-4D18-85FB-61A497264A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E67F6-AF35-41E0-AE08-6069153D8390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1AF6E-0DBD-4D18-85FB-61A497264A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E67F6-AF35-41E0-AE08-6069153D8390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BB1AF6E-0DBD-4D18-85FB-61A497264A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E67F6-AF35-41E0-AE08-6069153D8390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1AF6E-0DBD-4D18-85FB-61A497264A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E67F6-AF35-41E0-AE08-6069153D8390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1AF6E-0DBD-4D18-85FB-61A497264A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E67F6-AF35-41E0-AE08-6069153D8390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1AF6E-0DBD-4D18-85FB-61A497264A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E67F6-AF35-41E0-AE08-6069153D8390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1AF6E-0DBD-4D18-85FB-61A497264A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E67F6-AF35-41E0-AE08-6069153D8390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1AF6E-0DBD-4D18-85FB-61A497264A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E67F6-AF35-41E0-AE08-6069153D8390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BB1AF6E-0DBD-4D18-85FB-61A497264A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6FE67F6-AF35-41E0-AE08-6069153D8390}" type="datetimeFigureOut">
              <a:rPr lang="en-US" smtClean="0"/>
              <a:pPr/>
              <a:t>5/18/2019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BB1AF6E-0DBD-4D18-85FB-61A497264A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Adverse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impact</a:t>
            </a:r>
            <a:r>
              <a:rPr lang="en-US" b="1" dirty="0" smtClean="0">
                <a:solidFill>
                  <a:schemeClr val="accent1"/>
                </a:solidFill>
              </a:rPr>
              <a:t> of cement </a:t>
            </a:r>
            <a:r>
              <a:rPr lang="en-US" b="1" dirty="0" smtClean="0">
                <a:solidFill>
                  <a:srgbClr val="00B050"/>
                </a:solidFill>
              </a:rPr>
              <a:t>in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r>
              <a:rPr lang="en-US" b="1" dirty="0" smtClean="0">
                <a:solidFill>
                  <a:schemeClr val="accent4"/>
                </a:solidFill>
              </a:rPr>
              <a:t>human</a:t>
            </a:r>
            <a:r>
              <a:rPr lang="en-US" b="1" dirty="0" smtClean="0">
                <a:solidFill>
                  <a:schemeClr val="accent1"/>
                </a:solidFill>
              </a:rPr>
              <a:t> health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 </a:t>
            </a:r>
          </a:p>
          <a:p>
            <a:r>
              <a:rPr lang="en-US" sz="1800" b="1" dirty="0" smtClean="0">
                <a:solidFill>
                  <a:schemeClr val="tx1"/>
                </a:solidFill>
              </a:rPr>
              <a:t>Mosab Nouraldein 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MLS-Academy </a:t>
            </a:r>
            <a:r>
              <a:rPr b="1" smtClean="0">
                <a:solidFill>
                  <a:srgbClr val="00B050"/>
                </a:solidFill>
              </a:rPr>
              <a:t>(</a:t>
            </a:r>
            <a:r>
              <a:rPr lang="en-US" b="1" dirty="0" smtClean="0">
                <a:solidFill>
                  <a:srgbClr val="00B050"/>
                </a:solidFill>
              </a:rPr>
              <a:t>D2)</a:t>
            </a:r>
            <a:endParaRPr lang="en-US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b="1" dirty="0" smtClean="0"/>
              <a:t>So those whom work in cement factories and builders in less  level are at great risk of developing cardiovascular diseases.</a:t>
            </a:r>
            <a:endParaRPr lang="en-US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solidFill>
            <a:schemeClr val="bg1">
              <a:lumMod val="65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Also prolonged exposure to cement may lead to silicosis and then lung cancer.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We want to know: 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The effect of cement in:</a:t>
            </a:r>
          </a:p>
          <a:p>
            <a:r>
              <a:rPr lang="en-US" dirty="0" smtClean="0"/>
              <a:t> bleeding profile.</a:t>
            </a:r>
          </a:p>
          <a:p>
            <a:r>
              <a:rPr lang="en-US" dirty="0" smtClean="0"/>
              <a:t>Electrolytes , certainly k, Na, Ca.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Cement: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r>
              <a:rPr lang="en-US" b="1" dirty="0">
                <a:solidFill>
                  <a:schemeClr val="tx2"/>
                </a:solidFill>
                <a:latin typeface="Arial Black" pitchFamily="34" charset="0"/>
              </a:rPr>
              <a:t>a powdery substance made with calcined lime and clay</a:t>
            </a:r>
            <a:r>
              <a:rPr lang="en-US" b="1" dirty="0" smtClean="0">
                <a:solidFill>
                  <a:schemeClr val="tx2"/>
                </a:solidFill>
                <a:latin typeface="Arial Black" pitchFamily="34" charset="0"/>
              </a:rPr>
              <a:t>.</a:t>
            </a:r>
            <a:endParaRPr lang="en-US" b="1" dirty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en-US" b="1" dirty="0" smtClean="0"/>
              <a:t>Lime</a:t>
            </a:r>
            <a:r>
              <a:rPr lang="en-US" dirty="0" smtClean="0"/>
              <a:t>: calcium oxide </a:t>
            </a:r>
          </a:p>
          <a:p>
            <a:r>
              <a:rPr lang="en-US" b="1" dirty="0" smtClean="0"/>
              <a:t>Clay</a:t>
            </a:r>
            <a:r>
              <a:rPr lang="en-US" dirty="0" smtClean="0"/>
              <a:t> : </a:t>
            </a:r>
            <a:r>
              <a:rPr lang="en-US" dirty="0"/>
              <a:t>thick, heavy </a:t>
            </a:r>
            <a:r>
              <a:rPr lang="en-US" b="1" u="sng" dirty="0">
                <a:solidFill>
                  <a:srgbClr val="FFFF00"/>
                </a:solidFill>
              </a:rPr>
              <a:t>soil</a:t>
            </a:r>
            <a:r>
              <a:rPr lang="en-US" dirty="0"/>
              <a:t> that is soft when wet, and hard when dry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Exposed 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Workers in cement factories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Builders.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Cement packages carriers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Observe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Impact of cement on the health of exposed depends on:</a:t>
            </a:r>
          </a:p>
          <a:p>
            <a:pPr marL="514350" indent="-514350">
              <a:buAutoNum type="alphaLcParenR"/>
            </a:pPr>
            <a:r>
              <a:rPr lang="en-US" u="sng" dirty="0" smtClean="0"/>
              <a:t>Duration of exposure.</a:t>
            </a:r>
          </a:p>
          <a:p>
            <a:pPr marL="514350" indent="-514350">
              <a:buAutoNum type="alphaLcParenR"/>
            </a:pPr>
            <a:r>
              <a:rPr lang="en-US" u="sng" dirty="0" smtClean="0"/>
              <a:t>Quantity of cements. </a:t>
            </a:r>
            <a:endParaRPr lang="en-US" u="sn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General Influence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Calcium oxide is corrosive (cause tissue damage).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Silica : cause silicosis (damage lungs).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Chromium : cause allergy.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Cement also cause irritation, redness to the eyes and may lead to blindness.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n-US" b="1" dirty="0" smtClean="0"/>
              <a:t>Influence in lab parameters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Depends on level &amp; duration of exposure it may leads to:</a:t>
            </a:r>
          </a:p>
          <a:p>
            <a:pPr>
              <a:buNone/>
            </a:pPr>
            <a:r>
              <a:rPr lang="en-US" b="1" dirty="0" smtClean="0"/>
              <a:t>Hematological parameters: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Low Hb level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Decrease PCV.</a:t>
            </a:r>
          </a:p>
          <a:p>
            <a:pPr>
              <a:buNone/>
            </a:pPr>
            <a:r>
              <a:rPr lang="en-US" dirty="0" smtClean="0">
                <a:solidFill>
                  <a:schemeClr val="accent6"/>
                </a:solidFill>
              </a:rPr>
              <a:t>( That means it may affect RBCs production)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5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cont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en-US" dirty="0" smtClean="0"/>
              <a:t>High platelets count </a:t>
            </a:r>
          </a:p>
          <a:p>
            <a:r>
              <a:rPr lang="en-US" dirty="0" smtClean="0"/>
              <a:t>Leukocytosis.</a:t>
            </a:r>
          </a:p>
          <a:p>
            <a:pPr>
              <a:buNone/>
            </a:pPr>
            <a:r>
              <a:rPr lang="en-US" dirty="0" smtClean="0"/>
              <a:t>Other parameters:</a:t>
            </a:r>
          </a:p>
          <a:p>
            <a:r>
              <a:rPr lang="en-US" dirty="0" smtClean="0"/>
              <a:t>High cholesterol level</a:t>
            </a:r>
          </a:p>
          <a:p>
            <a:r>
              <a:rPr lang="en-US" dirty="0" smtClean="0"/>
              <a:t>High triglycerides level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chemeClr val="accent4"/>
                </a:solidFill>
              </a:rPr>
              <a:t>Cont 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n-US" dirty="0" smtClean="0"/>
              <a:t>High LDL</a:t>
            </a:r>
          </a:p>
          <a:p>
            <a:r>
              <a:rPr lang="en-US" dirty="0" smtClean="0"/>
              <a:t>High HDL</a:t>
            </a:r>
          </a:p>
          <a:p>
            <a:pPr>
              <a:buNone/>
            </a:pPr>
            <a:r>
              <a:rPr lang="en-US" dirty="0" smtClean="0"/>
              <a:t>. Rise in lipid profile increase the risk of cardiac diseases.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5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</a:rPr>
              <a:t>Real indicators 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High troponin.</a:t>
            </a:r>
          </a:p>
          <a:p>
            <a:r>
              <a:rPr lang="en-US" dirty="0" smtClean="0"/>
              <a:t>Creatine kinase MB (CK-MB).</a:t>
            </a:r>
          </a:p>
          <a:p>
            <a:pPr>
              <a:buNone/>
            </a:pPr>
            <a:r>
              <a:rPr lang="en-US" dirty="0" smtClean="0"/>
              <a:t>Rise of the above parameters associate with stroke and heart diseases.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66</TotalTime>
  <Words>265</Words>
  <Application>Microsoft Office PowerPoint</Application>
  <PresentationFormat>On-screen Show (4:3)</PresentationFormat>
  <Paragraphs>50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Equity</vt:lpstr>
      <vt:lpstr>MLS-Academy (D2)</vt:lpstr>
      <vt:lpstr>Cement: </vt:lpstr>
      <vt:lpstr>Exposed </vt:lpstr>
      <vt:lpstr>Observe </vt:lpstr>
      <vt:lpstr>General Influence </vt:lpstr>
      <vt:lpstr>Influence in lab parameters</vt:lpstr>
      <vt:lpstr>cont</vt:lpstr>
      <vt:lpstr>Cont </vt:lpstr>
      <vt:lpstr>Real indicators </vt:lpstr>
      <vt:lpstr>Slide 10</vt:lpstr>
      <vt:lpstr>Slide 11</vt:lpstr>
      <vt:lpstr>We want to know: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12</cp:revision>
  <dcterms:created xsi:type="dcterms:W3CDTF">2019-05-18T19:36:29Z</dcterms:created>
  <dcterms:modified xsi:type="dcterms:W3CDTF">2019-05-18T20:44:20Z</dcterms:modified>
</cp:coreProperties>
</file>