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74" r:id="rId7"/>
    <p:sldId id="275" r:id="rId8"/>
    <p:sldId id="260" r:id="rId9"/>
    <p:sldId id="262" r:id="rId10"/>
    <p:sldId id="265" r:id="rId11"/>
    <p:sldId id="266" r:id="rId12"/>
    <p:sldId id="267" r:id="rId13"/>
    <p:sldId id="276" r:id="rId14"/>
    <p:sldId id="277" r:id="rId15"/>
    <p:sldId id="278" r:id="rId16"/>
    <p:sldId id="27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FF0000"/>
    </p:penClr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4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58721-4B98-4E6D-A0A6-71E126B1C87F}" type="datetimeFigureOut">
              <a:rPr lang="en-US" smtClean="0"/>
              <a:pPr/>
              <a:t>7/25/2020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92AB4-4597-4FCA-9ED7-111F788EFB5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85706982"/>
      </p:ext>
    </p:extLst>
  </p:cSld>
  <p:clrMapOvr>
    <a:masterClrMapping/>
  </p:clrMapOvr>
  <p:transition spd="slow">
    <p:fade/>
    <p:sndAc>
      <p:stSnd>
        <p:snd r:embed="rId1" name="camera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58721-4B98-4E6D-A0A6-71E126B1C87F}" type="datetimeFigureOut">
              <a:rPr lang="en-US" smtClean="0"/>
              <a:pPr/>
              <a:t>7/25/2020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92AB4-4597-4FCA-9ED7-111F788EFB5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18640796"/>
      </p:ext>
    </p:extLst>
  </p:cSld>
  <p:clrMapOvr>
    <a:masterClrMapping/>
  </p:clrMapOvr>
  <p:transition spd="slow">
    <p:fade/>
    <p:sndAc>
      <p:stSnd>
        <p:snd r:embed="rId1" name="camera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58721-4B98-4E6D-A0A6-71E126B1C87F}" type="datetimeFigureOut">
              <a:rPr lang="en-US" smtClean="0"/>
              <a:pPr/>
              <a:t>7/25/2020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92AB4-4597-4FCA-9ED7-111F788EFB5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34592792"/>
      </p:ext>
    </p:extLst>
  </p:cSld>
  <p:clrMapOvr>
    <a:masterClrMapping/>
  </p:clrMapOvr>
  <p:transition spd="slow">
    <p:fade/>
    <p:sndAc>
      <p:stSnd>
        <p:snd r:embed="rId1" name="camera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58721-4B98-4E6D-A0A6-71E126B1C87F}" type="datetimeFigureOut">
              <a:rPr lang="en-US" smtClean="0"/>
              <a:pPr/>
              <a:t>7/25/2020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92AB4-4597-4FCA-9ED7-111F788EFB5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47963883"/>
      </p:ext>
    </p:extLst>
  </p:cSld>
  <p:clrMapOvr>
    <a:masterClrMapping/>
  </p:clrMapOvr>
  <p:transition spd="slow">
    <p:fade/>
    <p:sndAc>
      <p:stSnd>
        <p:snd r:embed="rId1" name="camera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58721-4B98-4E6D-A0A6-71E126B1C87F}" type="datetimeFigureOut">
              <a:rPr lang="en-US" smtClean="0"/>
              <a:pPr/>
              <a:t>7/25/2020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92AB4-4597-4FCA-9ED7-111F788EFB5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22764486"/>
      </p:ext>
    </p:extLst>
  </p:cSld>
  <p:clrMapOvr>
    <a:masterClrMapping/>
  </p:clrMapOvr>
  <p:transition spd="slow">
    <p:fade/>
    <p:sndAc>
      <p:stSnd>
        <p:snd r:embed="rId1" name="camera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58721-4B98-4E6D-A0A6-71E126B1C87F}" type="datetimeFigureOut">
              <a:rPr lang="en-US" smtClean="0"/>
              <a:pPr/>
              <a:t>7/25/2020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92AB4-4597-4FCA-9ED7-111F788EFB5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76918198"/>
      </p:ext>
    </p:extLst>
  </p:cSld>
  <p:clrMapOvr>
    <a:masterClrMapping/>
  </p:clrMapOvr>
  <p:transition spd="slow">
    <p:fade/>
    <p:sndAc>
      <p:stSnd>
        <p:snd r:embed="rId1" name="camera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58721-4B98-4E6D-A0A6-71E126B1C87F}" type="datetimeFigureOut">
              <a:rPr lang="en-US" smtClean="0"/>
              <a:pPr/>
              <a:t>7/25/2020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92AB4-4597-4FCA-9ED7-111F788EFB5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24171470"/>
      </p:ext>
    </p:extLst>
  </p:cSld>
  <p:clrMapOvr>
    <a:masterClrMapping/>
  </p:clrMapOvr>
  <p:transition spd="slow">
    <p:fade/>
    <p:sndAc>
      <p:stSnd>
        <p:snd r:embed="rId1" name="camera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58721-4B98-4E6D-A0A6-71E126B1C87F}" type="datetimeFigureOut">
              <a:rPr lang="en-US" smtClean="0"/>
              <a:pPr/>
              <a:t>7/25/2020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92AB4-4597-4FCA-9ED7-111F788EFB5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9561523"/>
      </p:ext>
    </p:extLst>
  </p:cSld>
  <p:clrMapOvr>
    <a:masterClrMapping/>
  </p:clrMapOvr>
  <p:transition spd="slow">
    <p:fade/>
    <p:sndAc>
      <p:stSnd>
        <p:snd r:embed="rId1" name="camera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58721-4B98-4E6D-A0A6-71E126B1C87F}" type="datetimeFigureOut">
              <a:rPr lang="en-US" smtClean="0"/>
              <a:pPr/>
              <a:t>7/25/2020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92AB4-4597-4FCA-9ED7-111F788EFB5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10499158"/>
      </p:ext>
    </p:extLst>
  </p:cSld>
  <p:clrMapOvr>
    <a:masterClrMapping/>
  </p:clrMapOvr>
  <p:transition spd="slow">
    <p:fade/>
    <p:sndAc>
      <p:stSnd>
        <p:snd r:embed="rId1" name="camera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58721-4B98-4E6D-A0A6-71E126B1C87F}" type="datetimeFigureOut">
              <a:rPr lang="en-US" smtClean="0"/>
              <a:pPr/>
              <a:t>7/25/2020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92AB4-4597-4FCA-9ED7-111F788EFB5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99506927"/>
      </p:ext>
    </p:extLst>
  </p:cSld>
  <p:clrMapOvr>
    <a:masterClrMapping/>
  </p:clrMapOvr>
  <p:transition spd="slow">
    <p:fade/>
    <p:sndAc>
      <p:stSnd>
        <p:snd r:embed="rId1" name="camera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58721-4B98-4E6D-A0A6-71E126B1C87F}" type="datetimeFigureOut">
              <a:rPr lang="en-US" smtClean="0"/>
              <a:pPr/>
              <a:t>7/25/2020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92AB4-4597-4FCA-9ED7-111F788EFB5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51093645"/>
      </p:ext>
    </p:extLst>
  </p:cSld>
  <p:clrMapOvr>
    <a:masterClrMapping/>
  </p:clrMapOvr>
  <p:transition spd="slow">
    <p:fade/>
    <p:sndAc>
      <p:stSnd>
        <p:snd r:embed="rId1" name="camera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58721-4B98-4E6D-A0A6-71E126B1C87F}" type="datetimeFigureOut">
              <a:rPr lang="en-US" smtClean="0"/>
              <a:pPr/>
              <a:t>7/25/2020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92AB4-4597-4FCA-9ED7-111F788EFB5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89789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  <p:sndAc>
      <p:stSnd>
        <p:snd r:embed="rId13" name="camera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2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1.wav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7.wav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8.wav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9.wav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0.wav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  <a:latin typeface="Cooper Black" pitchFamily="18" charset="0"/>
              </a:rPr>
              <a:t> Medical protozoology </a:t>
            </a:r>
            <a:endParaRPr lang="en-US" dirty="0">
              <a:solidFill>
                <a:srgbClr val="7030A0"/>
              </a:solidFill>
              <a:latin typeface="Bradley Hand ITC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solidFill>
            <a:srgbClr val="92D050"/>
          </a:solidFill>
          <a:ln>
            <a:solidFill>
              <a:srgbClr val="C00000"/>
            </a:solidFill>
          </a:ln>
        </p:spPr>
        <p:txBody>
          <a:bodyPr/>
          <a:lstStyle/>
          <a:p>
            <a:endParaRPr lang="en-US" b="1" dirty="0" smtClean="0">
              <a:solidFill>
                <a:schemeClr val="accent2"/>
              </a:solidFill>
              <a:latin typeface="Cooper Black" pitchFamily="18" charset="0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Bell MT" pitchFamily="18" charset="0"/>
              </a:rPr>
              <a:t>Mosab Nouraldein  </a:t>
            </a:r>
            <a:endParaRPr lang="en-US" dirty="0">
              <a:solidFill>
                <a:srgbClr val="FF0000"/>
              </a:solidFill>
              <a:latin typeface="Bell MT" pitchFamily="18" charset="0"/>
            </a:endParaRPr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2319043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012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en-US" sz="3200" b="1" dirty="0" smtClean="0">
                <a:latin typeface="Bell MT" pitchFamily="18" charset="0"/>
              </a:rPr>
              <a:t>Classes of protozoa </a:t>
            </a:r>
            <a:endParaRPr lang="en-US" sz="3200" b="1" dirty="0">
              <a:latin typeface="Bell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pPr marL="0" indent="0">
              <a:buFont typeface="Wingdings" pitchFamily="2" charset="2"/>
              <a:buChar char="Ø"/>
            </a:pPr>
            <a:r>
              <a:rPr lang="en-US" dirty="0" smtClean="0">
                <a:latin typeface="Bell MT" pitchFamily="18" charset="0"/>
              </a:rPr>
              <a:t>Amoeba( </a:t>
            </a:r>
            <a:r>
              <a:rPr lang="en-US" dirty="0" err="1" smtClean="0">
                <a:latin typeface="Bell MT" pitchFamily="18" charset="0"/>
              </a:rPr>
              <a:t>Sarcodina</a:t>
            </a:r>
            <a:r>
              <a:rPr lang="en-US" dirty="0" smtClean="0">
                <a:latin typeface="Bell MT" pitchFamily="18" charset="0"/>
              </a:rPr>
              <a:t>).</a:t>
            </a:r>
          </a:p>
          <a:p>
            <a:pPr marL="0" indent="0">
              <a:buFont typeface="Wingdings" pitchFamily="2" charset="2"/>
              <a:buChar char="Ø"/>
            </a:pPr>
            <a:r>
              <a:rPr lang="en-US" dirty="0" smtClean="0">
                <a:latin typeface="Bell MT" pitchFamily="18" charset="0"/>
              </a:rPr>
              <a:t>Flagellates( </a:t>
            </a:r>
            <a:r>
              <a:rPr lang="en-US" dirty="0" err="1" smtClean="0">
                <a:latin typeface="Bell MT" pitchFamily="18" charset="0"/>
              </a:rPr>
              <a:t>mastigophora</a:t>
            </a:r>
            <a:r>
              <a:rPr lang="en-US" dirty="0" smtClean="0">
                <a:latin typeface="Bell MT" pitchFamily="18" charset="0"/>
              </a:rPr>
              <a:t>).</a:t>
            </a:r>
          </a:p>
          <a:p>
            <a:pPr marL="0" indent="0">
              <a:buFont typeface="Wingdings" pitchFamily="2" charset="2"/>
              <a:buChar char="Ø"/>
            </a:pPr>
            <a:r>
              <a:rPr lang="en-US" dirty="0" smtClean="0">
                <a:latin typeface="Bell MT" pitchFamily="18" charset="0"/>
              </a:rPr>
              <a:t>Ciliates (</a:t>
            </a:r>
            <a:r>
              <a:rPr lang="en-US" dirty="0" err="1" smtClean="0">
                <a:latin typeface="Bell MT" pitchFamily="18" charset="0"/>
              </a:rPr>
              <a:t>ciliophora</a:t>
            </a:r>
            <a:r>
              <a:rPr lang="en-US" dirty="0" smtClean="0">
                <a:latin typeface="Bell MT" pitchFamily="18" charset="0"/>
              </a:rPr>
              <a:t>).</a:t>
            </a:r>
          </a:p>
          <a:p>
            <a:pPr marL="0" indent="0">
              <a:buFont typeface="Wingdings" pitchFamily="2" charset="2"/>
              <a:buChar char="Ø"/>
            </a:pPr>
            <a:r>
              <a:rPr lang="en-US" dirty="0" smtClean="0">
                <a:latin typeface="Bell MT" pitchFamily="18" charset="0"/>
              </a:rPr>
              <a:t>Coccidian  ( sporozoan</a:t>
            </a:r>
            <a:r>
              <a:rPr lang="en-US" dirty="0" smtClean="0"/>
              <a:t>).</a:t>
            </a:r>
            <a:endParaRPr lang="en-US" dirty="0"/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65589826"/>
      </p:ext>
    </p:extLst>
  </p:cSld>
  <p:clrMapOvr>
    <a:masterClrMapping/>
  </p:clrMapOvr>
  <p:transition spd="slow">
    <p:fade/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9922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b="1" dirty="0" smtClean="0"/>
              <a:t>Quiz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1. Protozoan parasites are:</a:t>
            </a:r>
          </a:p>
          <a:p>
            <a:pPr marL="514350" indent="-514350">
              <a:buAutoNum type="alphaLcParenR"/>
            </a:pPr>
            <a:r>
              <a:rPr lang="en-US" dirty="0" smtClean="0"/>
              <a:t>Unicellular</a:t>
            </a:r>
          </a:p>
          <a:p>
            <a:pPr marL="514350" indent="-514350">
              <a:buAutoNum type="alphaLcParenR"/>
            </a:pPr>
            <a:r>
              <a:rPr lang="en-US" dirty="0" smtClean="0"/>
              <a:t>Multicellular</a:t>
            </a:r>
          </a:p>
          <a:p>
            <a:pPr marL="514350" indent="-514350">
              <a:buAutoNum type="alphaLcParenR"/>
            </a:pPr>
            <a:r>
              <a:rPr lang="en-US" dirty="0" smtClean="0"/>
              <a:t>Posses 2 cells</a:t>
            </a:r>
          </a:p>
          <a:p>
            <a:pPr marL="514350" indent="-514350">
              <a:buAutoNum type="alphaLcParenR"/>
            </a:pPr>
            <a:r>
              <a:rPr lang="en-US" dirty="0" smtClean="0"/>
              <a:t>Bacteria </a:t>
            </a:r>
          </a:p>
          <a:p>
            <a:pPr marL="514350" indent="-514350">
              <a:buAutoNum type="alphaLcParenR"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67060336"/>
      </p:ext>
    </p:extLst>
  </p:cSld>
  <p:clrMapOvr>
    <a:masterClrMapping/>
  </p:clrMapOvr>
  <p:transition spd="slow">
    <p:fad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2. Classes of protozoa are:</a:t>
            </a:r>
          </a:p>
          <a:p>
            <a:pPr marL="0" indent="0">
              <a:buNone/>
            </a:pPr>
            <a:r>
              <a:rPr lang="en-US" dirty="0" smtClean="0"/>
              <a:t>A- 2 classes </a:t>
            </a:r>
          </a:p>
          <a:p>
            <a:pPr marL="514350" indent="-514350">
              <a:buAutoNum type="alphaUcPeriod" startAt="2"/>
            </a:pPr>
            <a:r>
              <a:rPr lang="en-US" dirty="0" smtClean="0"/>
              <a:t>4 classes</a:t>
            </a:r>
          </a:p>
          <a:p>
            <a:pPr marL="514350" indent="-514350">
              <a:buAutoNum type="alphaUcPeriod" startAt="2"/>
            </a:pPr>
            <a:r>
              <a:rPr lang="en-US" dirty="0" smtClean="0"/>
              <a:t>3 classes </a:t>
            </a:r>
          </a:p>
          <a:p>
            <a:pPr marL="514350" indent="-514350">
              <a:buAutoNum type="alphaUcPeriod" startAt="2"/>
            </a:pPr>
            <a:r>
              <a:rPr lang="en-US" dirty="0" smtClean="0"/>
              <a:t>8 classes 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26853343"/>
      </p:ext>
    </p:extLst>
  </p:cSld>
  <p:clrMapOvr>
    <a:masterClrMapping/>
  </p:clrMapOvr>
  <p:transition spd="slow">
    <p:fad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en-US" dirty="0" smtClean="0"/>
              <a:t>3. Mastigophora move by :</a:t>
            </a:r>
          </a:p>
          <a:p>
            <a:pPr marL="514350" indent="-514350">
              <a:buAutoNum type="alphaUcPeriod"/>
            </a:pPr>
            <a:r>
              <a:rPr lang="en-US" dirty="0" smtClean="0"/>
              <a:t>Cilia</a:t>
            </a:r>
          </a:p>
          <a:p>
            <a:pPr marL="514350" indent="-514350">
              <a:buAutoNum type="alphaUcPeriod"/>
            </a:pPr>
            <a:r>
              <a:rPr lang="en-US" dirty="0" smtClean="0"/>
              <a:t>Pseudopodium</a:t>
            </a:r>
          </a:p>
          <a:p>
            <a:pPr marL="514350" indent="-514350">
              <a:buAutoNum type="alphaUcPeriod"/>
            </a:pPr>
            <a:r>
              <a:rPr lang="en-US" dirty="0" smtClean="0"/>
              <a:t>Flagella</a:t>
            </a:r>
          </a:p>
          <a:p>
            <a:pPr marL="514350" indent="-514350">
              <a:buAutoNum type="alphaUcPeriod"/>
            </a:pPr>
            <a:r>
              <a:rPr lang="en-US" dirty="0" smtClean="0"/>
              <a:t>Immotile </a:t>
            </a:r>
            <a:endParaRPr lang="en-US" dirty="0"/>
          </a:p>
        </p:txBody>
      </p:sp>
    </p:spTree>
  </p:cSld>
  <p:clrMapOvr>
    <a:masterClrMapping/>
  </p:clrMapOvr>
  <p:transition spd="slow">
    <p:fad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en-US" dirty="0" smtClean="0"/>
              <a:t>3. Word protozoa derived from Greek word means:</a:t>
            </a:r>
          </a:p>
          <a:p>
            <a:pPr marL="514350" indent="-514350">
              <a:buAutoNum type="alphaUcPeriod"/>
            </a:pPr>
            <a:r>
              <a:rPr lang="en-US" dirty="0" smtClean="0"/>
              <a:t>First animal</a:t>
            </a:r>
          </a:p>
          <a:p>
            <a:pPr marL="514350" indent="-514350">
              <a:buAutoNum type="alphaUcPeriod"/>
            </a:pPr>
            <a:r>
              <a:rPr lang="en-US" dirty="0" smtClean="0"/>
              <a:t>Second animal</a:t>
            </a:r>
          </a:p>
          <a:p>
            <a:pPr marL="514350" indent="-514350">
              <a:buAutoNum type="alphaUcPeriod"/>
            </a:pPr>
            <a:r>
              <a:rPr lang="en-US" dirty="0" smtClean="0"/>
              <a:t>Animal </a:t>
            </a:r>
          </a:p>
          <a:p>
            <a:pPr marL="514350" indent="-514350">
              <a:buAutoNum type="alphaUcPeriod"/>
            </a:pPr>
            <a:r>
              <a:rPr lang="en-US" dirty="0" smtClean="0"/>
              <a:t>Parasite 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 spd="slow">
    <p:fad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en-US" dirty="0" smtClean="0"/>
              <a:t>4. Most of protozoan are:</a:t>
            </a:r>
          </a:p>
          <a:p>
            <a:pPr marL="514350" indent="-514350">
              <a:buAutoNum type="alphaUcPeriod"/>
            </a:pPr>
            <a:r>
              <a:rPr lang="en-US" dirty="0" smtClean="0"/>
              <a:t>Parasites</a:t>
            </a:r>
          </a:p>
          <a:p>
            <a:pPr marL="514350" indent="-514350">
              <a:buAutoNum type="alphaUcPeriod"/>
            </a:pPr>
            <a:r>
              <a:rPr lang="en-US" dirty="0" smtClean="0"/>
              <a:t>Free livening</a:t>
            </a:r>
          </a:p>
          <a:p>
            <a:pPr marL="514350" indent="-514350">
              <a:buAutoNum type="alphaUcPeriod"/>
            </a:pPr>
            <a:r>
              <a:rPr lang="en-US" dirty="0" smtClean="0"/>
              <a:t>Ciliates </a:t>
            </a:r>
          </a:p>
          <a:p>
            <a:pPr marL="514350" indent="-514350">
              <a:buAutoNum type="alphaUcPeriod"/>
            </a:pPr>
            <a:r>
              <a:rPr lang="en-US" dirty="0" smtClean="0"/>
              <a:t>Amoeba  </a:t>
            </a:r>
            <a:endParaRPr lang="en-US" dirty="0"/>
          </a:p>
        </p:txBody>
      </p:sp>
    </p:spTree>
  </p:cSld>
  <p:clrMapOvr>
    <a:masterClrMapping/>
  </p:clrMapOvr>
  <p:transition spd="slow">
    <p:fad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b="1" dirty="0" smtClean="0"/>
              <a:t>Please </a:t>
            </a:r>
            <a:endParaRPr lang="en-US" b="1" dirty="0"/>
          </a:p>
        </p:txBody>
      </p:sp>
      <p:pic>
        <p:nvPicPr>
          <p:cNvPr id="1026" name="Picture 2" descr="C:\Users\mosab nouraidein\Desktop\stay-at-home-poster-campaign-with-covid19-vector-30576524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1600200"/>
            <a:ext cx="8915399" cy="5791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3200" b="1" dirty="0" smtClean="0">
                <a:latin typeface="Bell MT" pitchFamily="18" charset="0"/>
                <a:ea typeface="+mn-ea"/>
                <a:cs typeface="Aharoni" pitchFamily="2" charset="-79"/>
              </a:rPr>
              <a:t>Background </a:t>
            </a:r>
            <a:endParaRPr lang="en-US" b="1" dirty="0">
              <a:latin typeface="Bell MT" pitchFamily="18" charset="0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  <a:solidFill>
            <a:srgbClr val="92D050"/>
          </a:solidFill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latin typeface="Bell MT" pitchFamily="18" charset="0"/>
              </a:rPr>
              <a:t>The word protozoa is come from Greek protozoon word meaning “First Animal”.</a:t>
            </a:r>
          </a:p>
          <a:p>
            <a:pPr marL="0" indent="0">
              <a:buNone/>
            </a:pPr>
            <a:r>
              <a:rPr lang="en-US" b="1" u="sng" dirty="0" smtClean="0">
                <a:latin typeface="Bell MT" pitchFamily="18" charset="0"/>
              </a:rPr>
              <a:t>Protozoa</a:t>
            </a:r>
            <a:r>
              <a:rPr lang="en-US" b="1" dirty="0" smtClean="0">
                <a:latin typeface="Bell MT" pitchFamily="18" charset="0"/>
              </a:rPr>
              <a:t> are unicellular (single celled) microorganism.</a:t>
            </a:r>
          </a:p>
          <a:p>
            <a:pPr marL="0" indent="0">
              <a:buNone/>
            </a:pPr>
            <a:endParaRPr lang="en-US" b="1" dirty="0"/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002665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6348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Bell MT" pitchFamily="18" charset="0"/>
              </a:rPr>
              <a:t>Protozoa constitute a large group of about 65,000 species. Most of which are harmless free living and inhabits water and soil.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60918737"/>
      </p:ext>
    </p:extLst>
  </p:cSld>
  <p:clrMapOvr>
    <a:masterClrMapping/>
  </p:clrMapOvr>
  <p:transition spd="slow">
    <p:fade/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885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en-US" dirty="0" smtClean="0">
                <a:latin typeface="Bell MT" pitchFamily="18" charset="0"/>
              </a:rPr>
              <a:t>A few species are pathogenic in nature parasitize human and other animals causing hundreds of million of infections in a year around the world</a:t>
            </a:r>
          </a:p>
          <a:p>
            <a:endParaRPr lang="en-US" dirty="0"/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06939271"/>
      </p:ext>
    </p:extLst>
  </p:cSld>
  <p:clrMapOvr>
    <a:masterClrMapping/>
  </p:clrMapOvr>
  <p:transition spd="slow">
    <p:fade/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4618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n-US" dirty="0" smtClean="0">
                <a:latin typeface="Bell MT" pitchFamily="18" charset="0"/>
              </a:rPr>
              <a:t>General features of protozoa </a:t>
            </a:r>
            <a:endParaRPr lang="en-US" dirty="0">
              <a:latin typeface="Bell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pPr marL="0" indent="0">
              <a:buFont typeface="Wingdings" pitchFamily="2" charset="2"/>
              <a:buChar char="Ø"/>
            </a:pPr>
            <a:r>
              <a:rPr lang="en-US" dirty="0" smtClean="0"/>
              <a:t>. </a:t>
            </a:r>
            <a:r>
              <a:rPr lang="en-US" dirty="0" smtClean="0">
                <a:latin typeface="Bell MT" pitchFamily="18" charset="0"/>
              </a:rPr>
              <a:t>Unicellular microorganism.</a:t>
            </a:r>
          </a:p>
          <a:p>
            <a:pPr marL="0" indent="0">
              <a:buFont typeface="Wingdings" pitchFamily="2" charset="2"/>
              <a:buChar char="Ø"/>
            </a:pPr>
            <a:r>
              <a:rPr lang="en-US" dirty="0" smtClean="0">
                <a:latin typeface="Bell MT" pitchFamily="18" charset="0"/>
              </a:rPr>
              <a:t> Live freely or  parasitic </a:t>
            </a:r>
          </a:p>
          <a:p>
            <a:pPr marL="0" indent="0">
              <a:buFont typeface="Wingdings" pitchFamily="2" charset="2"/>
              <a:buChar char="Ø"/>
            </a:pPr>
            <a:r>
              <a:rPr lang="en-US" dirty="0" smtClean="0">
                <a:latin typeface="Bell MT" pitchFamily="18" charset="0"/>
              </a:rPr>
              <a:t>They are motile have locomotive organelles.</a:t>
            </a:r>
          </a:p>
          <a:p>
            <a:pPr marL="0" indent="0">
              <a:buFont typeface="Wingdings" pitchFamily="2" charset="2"/>
              <a:buChar char="Ø"/>
            </a:pPr>
            <a:r>
              <a:rPr lang="en-US" dirty="0" smtClean="0">
                <a:latin typeface="Bell MT" pitchFamily="18" charset="0"/>
              </a:rPr>
              <a:t>Multiply asexually or sexually . </a:t>
            </a:r>
          </a:p>
          <a:p>
            <a:pPr marL="0" indent="0">
              <a:buFont typeface="Wingdings" pitchFamily="2" charset="2"/>
              <a:buChar char="Ø"/>
            </a:pPr>
            <a:endParaRPr lang="en-US" dirty="0" smtClean="0">
              <a:latin typeface="Bell MT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96479605"/>
      </p:ext>
    </p:extLst>
  </p:cSld>
  <p:clrMapOvr>
    <a:masterClrMapping/>
  </p:clrMapOvr>
  <p:transition spd="slow">
    <p:fade/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3874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pPr marL="0" indent="0">
              <a:buFont typeface="Wingdings" pitchFamily="2" charset="2"/>
              <a:buChar char="Ø"/>
            </a:pPr>
            <a:r>
              <a:rPr lang="en-US" dirty="0" smtClean="0">
                <a:latin typeface="Bell MT" pitchFamily="18" charset="0"/>
              </a:rPr>
              <a:t>The cytoplasm of protozoa are divided into an outer layer called Ectoplasm and an inner layer called Endoplasm</a:t>
            </a:r>
            <a:endParaRPr lang="en-US" dirty="0">
              <a:latin typeface="Bell MT" pitchFamily="18" charset="0"/>
            </a:endParaRPr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56401015"/>
      </p:ext>
    </p:extLst>
  </p:cSld>
  <p:clrMapOvr>
    <a:masterClrMapping/>
  </p:clrMapOvr>
  <p:transition spd="slow">
    <p:fade/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81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pPr marL="0" indent="0">
              <a:buFont typeface="Wingdings" pitchFamily="2" charset="2"/>
              <a:buChar char="Ø"/>
            </a:pPr>
            <a:r>
              <a:rPr lang="en-US" dirty="0" smtClean="0">
                <a:latin typeface="Bell MT" pitchFamily="18" charset="0"/>
              </a:rPr>
              <a:t>Ectoplasm helps in movement, feeding and Protection.</a:t>
            </a:r>
          </a:p>
          <a:p>
            <a:pPr marL="0" indent="0">
              <a:buFont typeface="Wingdings" pitchFamily="2" charset="2"/>
              <a:buChar char="Ø"/>
            </a:pPr>
            <a:r>
              <a:rPr lang="en-US" dirty="0" smtClean="0">
                <a:latin typeface="Bell MT" pitchFamily="18" charset="0"/>
              </a:rPr>
              <a:t> Endoplasm houses Nucleus, mitochondria and food.</a:t>
            </a:r>
          </a:p>
          <a:p>
            <a:pPr marL="0" indent="0">
              <a:buNone/>
            </a:pPr>
            <a:endParaRPr lang="en-US" dirty="0">
              <a:latin typeface="Bell MT" pitchFamily="18" charset="0"/>
            </a:endParaRPr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71517152"/>
      </p:ext>
    </p:extLst>
  </p:cSld>
  <p:clrMapOvr>
    <a:masterClrMapping/>
  </p:clrMapOvr>
  <p:transition spd="slow">
    <p:fade/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5160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Bell MT" pitchFamily="18" charset="0"/>
              </a:rPr>
              <a:t>. Their shape may remain constant or change constantly ( Amoeba).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Bell MT" pitchFamily="18" charset="0"/>
              </a:rPr>
              <a:t>The size of Protozoa is range between 3 to 300 micrometer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74597133"/>
      </p:ext>
    </p:extLst>
  </p:cSld>
  <p:clrMapOvr>
    <a:masterClrMapping/>
  </p:clrMapOvr>
  <p:transition spd="slow">
    <p:fade/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62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  <a:ln>
            <a:solidFill>
              <a:schemeClr val="accent1"/>
            </a:solidFill>
          </a:ln>
        </p:spPr>
        <p:txBody>
          <a:bodyPr/>
          <a:lstStyle/>
          <a:p>
            <a:pPr marL="0" indent="0">
              <a:buFont typeface="Wingdings" pitchFamily="2" charset="2"/>
              <a:buChar char="Ø"/>
            </a:pPr>
            <a:r>
              <a:rPr lang="en-US" dirty="0" smtClean="0">
                <a:latin typeface="Bell MT" pitchFamily="18" charset="0"/>
              </a:rPr>
              <a:t>. Mostly protozoa feed on dead plants and animal debris while some (trophozoites) feed on bacteria and Algae.</a:t>
            </a:r>
          </a:p>
          <a:p>
            <a:pPr marL="0" indent="0">
              <a:buFont typeface="Wingdings" pitchFamily="2" charset="2"/>
              <a:buChar char="Ø"/>
            </a:pPr>
            <a:r>
              <a:rPr lang="en-US" dirty="0" smtClean="0">
                <a:latin typeface="Bell MT" pitchFamily="18" charset="0"/>
              </a:rPr>
              <a:t>Parasitic Protozoa feeds on the fluids and tissues of their host(e.g. Plasma and blood cells).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63172513"/>
      </p:ext>
    </p:extLst>
  </p:cSld>
  <p:clrMapOvr>
    <a:masterClrMapping/>
  </p:clrMapOvr>
  <p:transition spd="slow">
    <p:fade/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06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</TotalTime>
  <Words>287</Words>
  <Application>Microsoft Office PowerPoint</Application>
  <PresentationFormat>On-screen Show (4:3)</PresentationFormat>
  <Paragraphs>53</Paragraphs>
  <Slides>16</Slides>
  <Notes>0</Notes>
  <HiddenSlides>0</HiddenSlides>
  <MMClips>10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 Medical protozoology </vt:lpstr>
      <vt:lpstr>Background </vt:lpstr>
      <vt:lpstr>Slide 3</vt:lpstr>
      <vt:lpstr>Slide 4</vt:lpstr>
      <vt:lpstr>General features of protozoa </vt:lpstr>
      <vt:lpstr>Slide 6</vt:lpstr>
      <vt:lpstr>Slide 7</vt:lpstr>
      <vt:lpstr>Slide 8</vt:lpstr>
      <vt:lpstr>Slide 9</vt:lpstr>
      <vt:lpstr>Classes of protozoa </vt:lpstr>
      <vt:lpstr>Quiz </vt:lpstr>
      <vt:lpstr>Slide 12</vt:lpstr>
      <vt:lpstr>Slide 13</vt:lpstr>
      <vt:lpstr>Slide 14</vt:lpstr>
      <vt:lpstr>Slide 15</vt:lpstr>
      <vt:lpstr>Please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Tutorials</dc:title>
  <dc:creator>mosab nour</dc:creator>
  <cp:lastModifiedBy>Windows User</cp:lastModifiedBy>
  <cp:revision>68</cp:revision>
  <dcterms:created xsi:type="dcterms:W3CDTF">2018-05-24T10:57:24Z</dcterms:created>
  <dcterms:modified xsi:type="dcterms:W3CDTF">2020-07-25T18:32:09Z</dcterms:modified>
</cp:coreProperties>
</file>