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86" r:id="rId4"/>
    <p:sldId id="295" r:id="rId5"/>
    <p:sldId id="287" r:id="rId6"/>
    <p:sldId id="290" r:id="rId7"/>
    <p:sldId id="288" r:id="rId8"/>
    <p:sldId id="289" r:id="rId9"/>
    <p:sldId id="291" r:id="rId10"/>
    <p:sldId id="293" r:id="rId11"/>
    <p:sldId id="292" r:id="rId12"/>
    <p:sldId id="294" r:id="rId13"/>
    <p:sldId id="29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094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518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775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998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263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298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892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1128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992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26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730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42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996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3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148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262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47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EBC5FEA-5560-4E48-9A52-92C20158577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83AA1B4-983E-473F-BD53-AF076B7EC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83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Trypanosoma </a:t>
            </a:r>
            <a:r>
              <a:rPr lang="en-US" b="1" dirty="0" err="1" smtClean="0"/>
              <a:t>brucei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54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Complications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Injury related to falling asleep </a:t>
            </a:r>
            <a:r>
              <a:rPr lang="en-US" sz="3200" dirty="0" smtClean="0"/>
              <a:t>while driving </a:t>
            </a:r>
            <a:r>
              <a:rPr lang="en-US" sz="3200" dirty="0"/>
              <a:t>or during other activities</a:t>
            </a:r>
          </a:p>
          <a:p>
            <a:r>
              <a:rPr lang="en-US" sz="3200" dirty="0" smtClean="0"/>
              <a:t>Gradual </a:t>
            </a:r>
            <a:r>
              <a:rPr lang="en-US" sz="3200" dirty="0"/>
              <a:t>damage to the </a:t>
            </a:r>
            <a:r>
              <a:rPr lang="en-US" sz="3200" dirty="0" smtClean="0"/>
              <a:t>nervous system</a:t>
            </a:r>
            <a:endParaRPr lang="en-US" sz="3200" dirty="0"/>
          </a:p>
          <a:p>
            <a:r>
              <a:rPr lang="en-US" sz="3200" dirty="0" smtClean="0"/>
              <a:t>Uncontrollable </a:t>
            </a:r>
            <a:r>
              <a:rPr lang="en-US" sz="3200" dirty="0"/>
              <a:t>sleep as the </a:t>
            </a:r>
            <a:r>
              <a:rPr lang="en-US" sz="3200" dirty="0" err="1" smtClean="0"/>
              <a:t>diseasegets</a:t>
            </a:r>
            <a:r>
              <a:rPr lang="en-US" sz="3200" dirty="0" smtClean="0"/>
              <a:t> </a:t>
            </a:r>
            <a:r>
              <a:rPr lang="en-US" sz="3200" dirty="0"/>
              <a:t>worse</a:t>
            </a:r>
          </a:p>
          <a:p>
            <a:r>
              <a:rPr lang="en-US" sz="3200" dirty="0" smtClean="0"/>
              <a:t>Coma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03447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Lab diagnosis: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b="1" dirty="0" smtClean="0"/>
              <a:t>Specimens:</a:t>
            </a:r>
          </a:p>
          <a:p>
            <a:r>
              <a:rPr lang="en-US" sz="3200" dirty="0" smtClean="0"/>
              <a:t>Blood </a:t>
            </a:r>
          </a:p>
          <a:p>
            <a:r>
              <a:rPr lang="en-US" sz="3200" dirty="0" smtClean="0"/>
              <a:t>Cerebrospinal fluid</a:t>
            </a:r>
          </a:p>
          <a:p>
            <a:r>
              <a:rPr lang="en-US" sz="3200" dirty="0" smtClean="0"/>
              <a:t>Lymph node aspirate.</a:t>
            </a:r>
          </a:p>
          <a:p>
            <a:pPr marL="0" indent="0">
              <a:buNone/>
            </a:pPr>
            <a:r>
              <a:rPr lang="en-US" sz="3200" b="1" dirty="0" smtClean="0"/>
              <a:t>Diagnostic stage:</a:t>
            </a:r>
          </a:p>
          <a:p>
            <a:pPr marL="0" indent="0">
              <a:buNone/>
            </a:pPr>
            <a:r>
              <a:rPr lang="en-US" sz="3200" dirty="0" smtClean="0"/>
              <a:t>Trypomastigote.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06697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66924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Trypomastigote of T. </a:t>
            </a:r>
            <a:r>
              <a:rPr lang="en-US" dirty="0" err="1" smtClean="0"/>
              <a:t>brucei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355" y="1651379"/>
            <a:ext cx="8274873" cy="4525584"/>
          </a:xfrm>
        </p:spPr>
      </p:pic>
    </p:spTree>
    <p:extLst>
      <p:ext uri="{BB962C8B-B14F-4D97-AF65-F5344CB8AC3E}">
        <p14:creationId xmlns:p14="http://schemas.microsoft.com/office/powerpoint/2010/main" val="1768952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Vector control.</a:t>
            </a:r>
          </a:p>
          <a:p>
            <a:r>
              <a:rPr lang="en-US" sz="3200" dirty="0" smtClean="0"/>
              <a:t>Early diagnosis and early treatment of the patients.</a:t>
            </a:r>
          </a:p>
          <a:p>
            <a:r>
              <a:rPr lang="en-US" sz="3200" dirty="0" smtClean="0"/>
              <a:t>Health education.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6438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Epidemiology 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Trypanosoma </a:t>
            </a:r>
            <a:r>
              <a:rPr lang="en-US" sz="3200" dirty="0" err="1" smtClean="0"/>
              <a:t>brucei</a:t>
            </a:r>
            <a:r>
              <a:rPr lang="en-US" sz="3200" dirty="0" smtClean="0"/>
              <a:t> is a causative agent of African trypanosomiasis (  Sleeping sickness).</a:t>
            </a:r>
          </a:p>
          <a:p>
            <a:r>
              <a:rPr lang="en-US" sz="3200" dirty="0" err="1" smtClean="0"/>
              <a:t>Distrubted</a:t>
            </a:r>
            <a:r>
              <a:rPr lang="en-US" sz="3200" dirty="0" smtClean="0"/>
              <a:t> in both east and west Africa.</a:t>
            </a:r>
          </a:p>
          <a:p>
            <a:r>
              <a:rPr lang="en-US" sz="3200" dirty="0" smtClean="0"/>
              <a:t>T. </a:t>
            </a:r>
            <a:r>
              <a:rPr lang="en-US" sz="3200" dirty="0" err="1" smtClean="0"/>
              <a:t>Brucei</a:t>
            </a:r>
            <a:r>
              <a:rPr lang="en-US" sz="3200" dirty="0" smtClean="0"/>
              <a:t> </a:t>
            </a:r>
            <a:r>
              <a:rPr lang="en-US" sz="3200" dirty="0" err="1" smtClean="0"/>
              <a:t>gambianese</a:t>
            </a:r>
            <a:r>
              <a:rPr lang="en-US" sz="3200" dirty="0" smtClean="0"/>
              <a:t> : west Africa </a:t>
            </a:r>
          </a:p>
          <a:p>
            <a:r>
              <a:rPr lang="en-US" sz="3200" dirty="0" err="1" smtClean="0"/>
              <a:t>T.burcei</a:t>
            </a:r>
            <a:r>
              <a:rPr lang="en-US" sz="3200" dirty="0"/>
              <a:t> </a:t>
            </a:r>
            <a:r>
              <a:rPr lang="en-US" sz="3200" dirty="0" err="1" smtClean="0"/>
              <a:t>rhodesiense</a:t>
            </a:r>
            <a:r>
              <a:rPr lang="en-US" sz="3200" dirty="0" smtClean="0"/>
              <a:t>: East Africa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4257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Sleeping sickness is a vector borne disease.</a:t>
            </a:r>
          </a:p>
          <a:p>
            <a:r>
              <a:rPr lang="en-US" sz="3200" b="1" dirty="0" smtClean="0"/>
              <a:t>Transmitted mainly by the bite of infected </a:t>
            </a:r>
            <a:r>
              <a:rPr lang="en-US" sz="3200" b="1" dirty="0" err="1"/>
              <a:t>T</a:t>
            </a:r>
            <a:r>
              <a:rPr lang="en-US" sz="3200" b="1" dirty="0" err="1" smtClean="0"/>
              <a:t>se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tse</a:t>
            </a:r>
            <a:r>
              <a:rPr lang="en-US" sz="3200" b="1" dirty="0" smtClean="0"/>
              <a:t> fly.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76887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Vector: </a:t>
            </a:r>
            <a:r>
              <a:rPr lang="en-US" dirty="0" err="1"/>
              <a:t>T</a:t>
            </a:r>
            <a:r>
              <a:rPr lang="en-US" dirty="0" err="1" smtClean="0"/>
              <a:t>se</a:t>
            </a:r>
            <a:r>
              <a:rPr lang="en-US" dirty="0" smtClean="0"/>
              <a:t> </a:t>
            </a:r>
            <a:r>
              <a:rPr lang="en-US" dirty="0" err="1" smtClean="0"/>
              <a:t>tse</a:t>
            </a:r>
            <a:r>
              <a:rPr lang="en-US" dirty="0" smtClean="0"/>
              <a:t> fly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743" y="2557463"/>
            <a:ext cx="5318514" cy="3317875"/>
          </a:xfrm>
        </p:spPr>
      </p:pic>
    </p:spTree>
    <p:extLst>
      <p:ext uri="{BB962C8B-B14F-4D97-AF65-F5344CB8AC3E}">
        <p14:creationId xmlns:p14="http://schemas.microsoft.com/office/powerpoint/2010/main" val="136338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Life cycle: indirect life cycle.</a:t>
            </a:r>
          </a:p>
          <a:p>
            <a:r>
              <a:rPr lang="en-US" sz="3200" b="1" dirty="0" err="1" smtClean="0"/>
              <a:t>Tse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tse</a:t>
            </a:r>
            <a:r>
              <a:rPr lang="en-US" sz="3200" b="1" dirty="0" smtClean="0"/>
              <a:t> fly : intermediate host</a:t>
            </a:r>
          </a:p>
          <a:p>
            <a:r>
              <a:rPr lang="en-US" sz="3200" b="1" dirty="0" smtClean="0"/>
              <a:t>Mammalian host( human or animal) : definitive host.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51296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Modes of transmission: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Vector borne: through the bite of infected </a:t>
            </a:r>
            <a:r>
              <a:rPr lang="en-US" sz="3200" dirty="0" err="1" smtClean="0"/>
              <a:t>Tse</a:t>
            </a:r>
            <a:r>
              <a:rPr lang="en-US" sz="3200" dirty="0" smtClean="0"/>
              <a:t> </a:t>
            </a:r>
            <a:r>
              <a:rPr lang="en-US" sz="3200" dirty="0" err="1" smtClean="0"/>
              <a:t>tse</a:t>
            </a:r>
            <a:r>
              <a:rPr lang="en-US" sz="3200" dirty="0" smtClean="0"/>
              <a:t> fly.</a:t>
            </a:r>
          </a:p>
          <a:p>
            <a:r>
              <a:rPr lang="en-US" sz="3200" dirty="0" smtClean="0"/>
              <a:t>Blood transfusion</a:t>
            </a:r>
          </a:p>
          <a:p>
            <a:r>
              <a:rPr lang="en-US" sz="3200" dirty="0" smtClean="0"/>
              <a:t>Transplacental.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38699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cycle: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39" y="1351128"/>
            <a:ext cx="9730854" cy="5131559"/>
          </a:xfrm>
        </p:spPr>
      </p:pic>
    </p:spTree>
    <p:extLst>
      <p:ext uri="{BB962C8B-B14F-4D97-AF65-F5344CB8AC3E}">
        <p14:creationId xmlns:p14="http://schemas.microsoft.com/office/powerpoint/2010/main" val="3701011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Clinical features: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Anxiety</a:t>
            </a:r>
          </a:p>
          <a:p>
            <a:r>
              <a:rPr lang="en-US" sz="3200" dirty="0" smtClean="0"/>
              <a:t> </a:t>
            </a:r>
            <a:r>
              <a:rPr lang="en-US" sz="3200" dirty="0"/>
              <a:t>Mood changes</a:t>
            </a:r>
          </a:p>
          <a:p>
            <a:r>
              <a:rPr lang="en-US" sz="3200" dirty="0" smtClean="0"/>
              <a:t> </a:t>
            </a:r>
            <a:r>
              <a:rPr lang="en-US" sz="3200" dirty="0"/>
              <a:t>Fever</a:t>
            </a:r>
          </a:p>
          <a:p>
            <a:r>
              <a:rPr lang="en-US" sz="3200" dirty="0" smtClean="0"/>
              <a:t> </a:t>
            </a:r>
            <a:r>
              <a:rPr lang="en-US" sz="3200" dirty="0"/>
              <a:t>Headache</a:t>
            </a:r>
          </a:p>
          <a:p>
            <a:r>
              <a:rPr lang="en-US" sz="3200" dirty="0" smtClean="0"/>
              <a:t>Weakness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985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Insomnia( inability to sleep)  </a:t>
            </a:r>
            <a:r>
              <a:rPr lang="en-US" sz="3200" dirty="0"/>
              <a:t>at night</a:t>
            </a:r>
          </a:p>
          <a:p>
            <a:r>
              <a:rPr lang="en-US" sz="3200" dirty="0" smtClean="0"/>
              <a:t>Sleepiness </a:t>
            </a:r>
            <a:r>
              <a:rPr lang="en-US" sz="3200" dirty="0"/>
              <a:t>during the day (may be uncontrollable)</a:t>
            </a:r>
          </a:p>
          <a:p>
            <a:r>
              <a:rPr lang="en-US" sz="3200" dirty="0" smtClean="0"/>
              <a:t>Sweating</a:t>
            </a:r>
            <a:endParaRPr lang="en-US" sz="3200" dirty="0"/>
          </a:p>
          <a:p>
            <a:r>
              <a:rPr lang="en-US" sz="3200" dirty="0" smtClean="0"/>
              <a:t>Swollen </a:t>
            </a:r>
            <a:r>
              <a:rPr lang="en-US" sz="3200" dirty="0"/>
              <a:t>lymph nodes all over the body</a:t>
            </a:r>
          </a:p>
          <a:p>
            <a:r>
              <a:rPr lang="en-US" sz="3200" dirty="0" smtClean="0"/>
              <a:t>Swollen</a:t>
            </a:r>
            <a:r>
              <a:rPr lang="en-US" sz="3200" dirty="0"/>
              <a:t>, red, painful nodule at site of the fly bite</a:t>
            </a:r>
          </a:p>
        </p:txBody>
      </p:sp>
    </p:spTree>
    <p:extLst>
      <p:ext uri="{BB962C8B-B14F-4D97-AF65-F5344CB8AC3E}">
        <p14:creationId xmlns:p14="http://schemas.microsoft.com/office/powerpoint/2010/main" val="37544268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144</TotalTime>
  <Words>219</Words>
  <Application>Microsoft Office PowerPoint</Application>
  <PresentationFormat>Widescreen</PresentationFormat>
  <Paragraphs>45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Garamond</vt:lpstr>
      <vt:lpstr>Organic</vt:lpstr>
      <vt:lpstr>Trypanosoma brucei </vt:lpstr>
      <vt:lpstr>Epidemiology </vt:lpstr>
      <vt:lpstr>PowerPoint Presentation</vt:lpstr>
      <vt:lpstr>Vector: Tse tse fly</vt:lpstr>
      <vt:lpstr>PowerPoint Presentation</vt:lpstr>
      <vt:lpstr>Modes of transmission:</vt:lpstr>
      <vt:lpstr>Life cycle:</vt:lpstr>
      <vt:lpstr>Clinical features:</vt:lpstr>
      <vt:lpstr>PowerPoint Presentation</vt:lpstr>
      <vt:lpstr>Complications </vt:lpstr>
      <vt:lpstr>Lab diagnosis:</vt:lpstr>
      <vt:lpstr>Trypomastigote of T. brucei </vt:lpstr>
      <vt:lpstr>CONTROL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Parasitology –semester 6</dc:title>
  <dc:creator>User</dc:creator>
  <cp:lastModifiedBy>User</cp:lastModifiedBy>
  <cp:revision>40</cp:revision>
  <dcterms:created xsi:type="dcterms:W3CDTF">2020-09-16T19:25:10Z</dcterms:created>
  <dcterms:modified xsi:type="dcterms:W3CDTF">2020-11-07T07:35:35Z</dcterms:modified>
</cp:coreProperties>
</file>