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94" r:id="rId16"/>
    <p:sldId id="297" r:id="rId17"/>
    <p:sldId id="270" r:id="rId18"/>
    <p:sldId id="295" r:id="rId19"/>
    <p:sldId id="271" r:id="rId20"/>
    <p:sldId id="272" r:id="rId21"/>
    <p:sldId id="273" r:id="rId22"/>
    <p:sldId id="274" r:id="rId23"/>
    <p:sldId id="303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96" r:id="rId33"/>
    <p:sldId id="298" r:id="rId34"/>
    <p:sldId id="283" r:id="rId35"/>
    <p:sldId id="284" r:id="rId36"/>
    <p:sldId id="285" r:id="rId37"/>
    <p:sldId id="286" r:id="rId38"/>
    <p:sldId id="299" r:id="rId39"/>
    <p:sldId id="287" r:id="rId40"/>
    <p:sldId id="300" r:id="rId41"/>
    <p:sldId id="288" r:id="rId42"/>
    <p:sldId id="289" r:id="rId43"/>
    <p:sldId id="301" r:id="rId44"/>
    <p:sldId id="290" r:id="rId45"/>
    <p:sldId id="291" r:id="rId46"/>
    <p:sldId id="292" r:id="rId47"/>
    <p:sldId id="293" r:id="rId48"/>
    <p:sldId id="302" r:id="rId4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3" autoAdjust="0"/>
    <p:restoredTop sz="94660"/>
  </p:normalViewPr>
  <p:slideViewPr>
    <p:cSldViewPr snapToGrid="0">
      <p:cViewPr varScale="1">
        <p:scale>
          <a:sx n="50" d="100"/>
          <a:sy n="50" d="100"/>
        </p:scale>
        <p:origin x="66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3/18/2018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3/18/2018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3/18/2018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3/18/2018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3/18/2018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3/18/2018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Bell MT" panose="02020503060305020303" pitchFamily="18" charset="0"/>
              </a:rPr>
              <a:t>M</a:t>
            </a:r>
            <a:r>
              <a:rPr lang="en-US" dirty="0" smtClean="0">
                <a:latin typeface="Bell MT" panose="02020503060305020303" pitchFamily="18" charset="0"/>
              </a:rPr>
              <a:t>o</a:t>
            </a:r>
            <a:r>
              <a:rPr lang="en-US" dirty="0" smtClean="0">
                <a:solidFill>
                  <a:srgbClr val="00B050"/>
                </a:solidFill>
                <a:latin typeface="Bell MT" panose="02020503060305020303" pitchFamily="18" charset="0"/>
              </a:rPr>
              <a:t>s</a:t>
            </a:r>
            <a:r>
              <a:rPr lang="en-US" dirty="0" smtClean="0">
                <a:latin typeface="Bell MT" panose="02020503060305020303" pitchFamily="18" charset="0"/>
              </a:rPr>
              <a:t>q</a:t>
            </a:r>
            <a:r>
              <a:rPr lang="en-US" dirty="0" smtClean="0">
                <a:solidFill>
                  <a:srgbClr val="7030A0"/>
                </a:solidFill>
                <a:latin typeface="Bell MT" panose="02020503060305020303" pitchFamily="18" charset="0"/>
              </a:rPr>
              <a:t>u</a:t>
            </a:r>
            <a:r>
              <a:rPr lang="en-US" dirty="0" smtClean="0">
                <a:latin typeface="Bell MT" panose="02020503060305020303" pitchFamily="18" charset="0"/>
              </a:rPr>
              <a:t>i</a:t>
            </a:r>
            <a:r>
              <a:rPr lang="en-US" dirty="0" smtClean="0">
                <a:solidFill>
                  <a:srgbClr val="C00000"/>
                </a:solidFill>
                <a:latin typeface="Bell MT" panose="02020503060305020303" pitchFamily="18" charset="0"/>
              </a:rPr>
              <a:t>t</a:t>
            </a:r>
            <a:r>
              <a:rPr lang="en-US" dirty="0" smtClean="0">
                <a:latin typeface="Bell MT" panose="02020503060305020303" pitchFamily="18" charset="0"/>
              </a:rPr>
              <a:t>o</a:t>
            </a:r>
            <a:r>
              <a:rPr lang="en-US" dirty="0" smtClean="0">
                <a:solidFill>
                  <a:srgbClr val="0070C0"/>
                </a:solidFill>
                <a:latin typeface="Bell MT" panose="02020503060305020303" pitchFamily="18" charset="0"/>
              </a:rPr>
              <a:t>e</a:t>
            </a:r>
            <a:r>
              <a:rPr lang="en-US" dirty="0" smtClean="0">
                <a:latin typeface="Bell MT" panose="02020503060305020303" pitchFamily="18" charset="0"/>
              </a:rPr>
              <a:t>s </a:t>
            </a:r>
            <a:endParaRPr lang="en-US" dirty="0">
              <a:latin typeface="Bell MT" panose="02020503060305020303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Mosab Nouraldein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16364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Abdomen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Compose of 8 segments</a:t>
            </a:r>
          </a:p>
          <a:p>
            <a:r>
              <a:rPr lang="en-US" sz="3200" dirty="0" smtClean="0"/>
              <a:t>One pair of cerci (sensory organs).</a:t>
            </a:r>
          </a:p>
          <a:p>
            <a:r>
              <a:rPr lang="en-US" sz="3200" dirty="0" smtClean="0"/>
              <a:t>Male containing one pair of claspers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6876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Subfamily: culicinae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Containing Aedes and Culex mosquitoes.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0710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head of female culicinae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Short palp with 5 segments</a:t>
            </a:r>
          </a:p>
          <a:p>
            <a:r>
              <a:rPr lang="en-US" sz="3200" dirty="0" smtClean="0"/>
              <a:t>Antennae composed of 12 segments </a:t>
            </a:r>
          </a:p>
          <a:p>
            <a:r>
              <a:rPr lang="en-US" sz="3200" dirty="0" smtClean="0"/>
              <a:t>Short hair between segments.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084622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head of </a:t>
            </a:r>
            <a:r>
              <a:rPr lang="en-US" dirty="0" smtClean="0"/>
              <a:t>male </a:t>
            </a:r>
            <a:r>
              <a:rPr lang="en-US" dirty="0"/>
              <a:t>culicinae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Long palps and bend to outside.</a:t>
            </a:r>
          </a:p>
          <a:p>
            <a:r>
              <a:rPr lang="en-US" sz="3200" dirty="0" smtClean="0"/>
              <a:t>Antennae are composed of 12 segments that contain long hair.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163235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egg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4915233"/>
              </p:ext>
            </p:extLst>
          </p:nvPr>
        </p:nvGraphicFramePr>
        <p:xfrm>
          <a:off x="1069975" y="2120900"/>
          <a:ext cx="100584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9200"/>
                <a:gridCol w="5029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Culex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Aedes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Brown .long and cylindrical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Black ,ovoid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Excreted in mass (about 200eggs) –raft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Laid singly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Has distinctive mosaic pattern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5749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Eggs : raft of Culex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66" y="2120900"/>
            <a:ext cx="8409790" cy="4051300"/>
          </a:xfrm>
        </p:spPr>
      </p:pic>
    </p:spTree>
    <p:extLst>
      <p:ext uri="{BB962C8B-B14F-4D97-AF65-F5344CB8AC3E}">
        <p14:creationId xmlns:p14="http://schemas.microsoft.com/office/powerpoint/2010/main" val="14118043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EGGS OF AEDES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6210" y="3151187"/>
            <a:ext cx="4450728" cy="2958065"/>
          </a:xfrm>
        </p:spPr>
      </p:pic>
    </p:spTree>
    <p:extLst>
      <p:ext uri="{BB962C8B-B14F-4D97-AF65-F5344CB8AC3E}">
        <p14:creationId xmlns:p14="http://schemas.microsoft.com/office/powerpoint/2010/main" val="68033077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Larva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119120"/>
              </p:ext>
            </p:extLst>
          </p:nvPr>
        </p:nvGraphicFramePr>
        <p:xfrm>
          <a:off x="1069975" y="2120900"/>
          <a:ext cx="10058400" cy="4028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9200"/>
                <a:gridCol w="5029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Culex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Aedes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Head: contain larval eyes and chewing mouth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Head: contain larval eyes and chewing mouth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Thorax: containing swimming hair ,positioned into 3pairs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Thorax: containing swimming hair ,positioned into 3pairs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Abdomen: containing 9 segments ,each contains</a:t>
                      </a:r>
                      <a:r>
                        <a:rPr lang="en-US" baseline="0" dirty="0" smtClean="0"/>
                        <a:t> two pair of swimming hair and segment number 8 contain </a:t>
                      </a:r>
                      <a:r>
                        <a:rPr lang="en-US" b="1" baseline="0" dirty="0" smtClean="0"/>
                        <a:t>siphon</a:t>
                      </a:r>
                      <a:r>
                        <a:rPr lang="en-US" baseline="0" dirty="0" smtClean="0"/>
                        <a:t>, segment number 9 for balance containing anal gills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Abdomen: containing 9 segments ,each contains two pair of swimming hair and segment number 8 contain </a:t>
                      </a:r>
                      <a:r>
                        <a:rPr lang="en-US" b="1" dirty="0" smtClean="0"/>
                        <a:t>siphon</a:t>
                      </a:r>
                      <a:r>
                        <a:rPr lang="en-US" dirty="0" smtClean="0"/>
                        <a:t> ,segment number 9 for balance containing anal gills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Resting at angel to</a:t>
                      </a:r>
                      <a:r>
                        <a:rPr lang="en-US" baseline="0" dirty="0" smtClean="0"/>
                        <a:t> the surface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Resting at angel to the surface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3280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larvae and pupa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26" y="2266121"/>
            <a:ext cx="9554817" cy="3723861"/>
          </a:xfrm>
        </p:spPr>
      </p:pic>
    </p:spTree>
    <p:extLst>
      <p:ext uri="{BB962C8B-B14F-4D97-AF65-F5344CB8AC3E}">
        <p14:creationId xmlns:p14="http://schemas.microsoft.com/office/powerpoint/2010/main" val="395629265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Pupa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3222927"/>
              </p:ext>
            </p:extLst>
          </p:nvPr>
        </p:nvGraphicFramePr>
        <p:xfrm>
          <a:off x="1069975" y="2120900"/>
          <a:ext cx="10058400" cy="4119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9200"/>
                <a:gridCol w="5029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Culex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Aedes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Comma</a:t>
                      </a:r>
                      <a:r>
                        <a:rPr lang="en-US" baseline="0" dirty="0" smtClean="0"/>
                        <a:t> shape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Comma shape 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Cephalothorax : head is fused with thorax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Cephalothorax : head is fused with thorax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8 abdominal segments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 abdominal segments 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Breath through pair of small trumpet like</a:t>
                      </a:r>
                      <a:r>
                        <a:rPr lang="en-US" baseline="0" dirty="0" smtClean="0"/>
                        <a:t> structure</a:t>
                      </a:r>
                      <a:r>
                        <a:rPr lang="en-US" dirty="0" smtClean="0"/>
                        <a:t> on thorax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Breath through pair of small trumpet like structure on thorax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The swimming paddles positioned at abdominal segment number 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swimming paddles positioned at abdominal segment number 8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52008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Bodoni MT" panose="02070603080606020203" pitchFamily="18" charset="0"/>
              </a:rPr>
              <a:t>Mosquitoes are insects that are distributed world wide .</a:t>
            </a:r>
          </a:p>
          <a:p>
            <a:r>
              <a:rPr lang="en-US" sz="3200" dirty="0" smtClean="0">
                <a:latin typeface="Bodoni MT" panose="02070603080606020203" pitchFamily="18" charset="0"/>
              </a:rPr>
              <a:t>There are over 3000 species of mosquitoes belonging to 34 genera.</a:t>
            </a:r>
          </a:p>
          <a:p>
            <a:r>
              <a:rPr lang="en-US" sz="3200" dirty="0" smtClean="0">
                <a:latin typeface="Bodoni MT" panose="02070603080606020203" pitchFamily="18" charset="0"/>
              </a:rPr>
              <a:t>All species of mosquitoes have aquatic larval and pupal stage.</a:t>
            </a:r>
            <a:endParaRPr lang="en-US" sz="3200" dirty="0">
              <a:latin typeface="Bodoni MT" panose="02070603080606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7738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Adult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9400617"/>
              </p:ext>
            </p:extLst>
          </p:nvPr>
        </p:nvGraphicFramePr>
        <p:xfrm>
          <a:off x="1069975" y="2120900"/>
          <a:ext cx="10058400" cy="3947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9200"/>
                <a:gridCol w="5029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Culex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Aedes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Resting position: more or less parallel to the surface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Resting position:</a:t>
                      </a:r>
                      <a:r>
                        <a:rPr lang="en-US" baseline="0" dirty="0" smtClean="0"/>
                        <a:t> horizontal to the surface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Have no black, white or silver scales pattern on thorax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Have black, white or silver</a:t>
                      </a:r>
                      <a:r>
                        <a:rPr lang="en-US" baseline="0" dirty="0" smtClean="0"/>
                        <a:t> scales pattern on thorax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Legs have no black and white rings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Legs often</a:t>
                      </a:r>
                      <a:r>
                        <a:rPr lang="en-US" baseline="0" dirty="0" smtClean="0"/>
                        <a:t> have black and white ring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Breeding site:</a:t>
                      </a:r>
                      <a:r>
                        <a:rPr lang="en-US" baseline="0" dirty="0" smtClean="0"/>
                        <a:t> with great variety of aquatic habitat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Breeding</a:t>
                      </a:r>
                      <a:r>
                        <a:rPr lang="en-US" baseline="0" dirty="0" smtClean="0"/>
                        <a:t> site: natural or man made containers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Medical importance: lymphatic filariasis, viral</a:t>
                      </a:r>
                      <a:r>
                        <a:rPr lang="en-US" baseline="0" dirty="0" smtClean="0"/>
                        <a:t> encephalitis(Arbovirus)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Medical importance: lymphatic filariasis, yellow fever, dengue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75203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Subfamily : Anopheline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 Includes Anopheles mosquitoes , world wide distribution.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8092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Anopheles egg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Blackish ,boat shaped</a:t>
            </a:r>
          </a:p>
          <a:p>
            <a:r>
              <a:rPr lang="en-US" sz="3200" dirty="0" smtClean="0"/>
              <a:t>Eggs can not withstand dessiccation</a:t>
            </a:r>
          </a:p>
          <a:p>
            <a:r>
              <a:rPr lang="en-US" sz="3200" dirty="0" smtClean="0"/>
              <a:t>Eggs are laid singly.</a:t>
            </a:r>
            <a:endParaRPr lang="en-US" sz="3200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3301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Egg of anopheles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19061" y="2703444"/>
            <a:ext cx="5473147" cy="3154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8255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Anopheles larva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Resting position horizontally under water surface.</a:t>
            </a:r>
          </a:p>
          <a:p>
            <a:r>
              <a:rPr lang="en-US" sz="3200" dirty="0" smtClean="0"/>
              <a:t>Larvae does not contain siphon, just one pair of spiracles positioned at segment number 8</a:t>
            </a:r>
          </a:p>
          <a:p>
            <a:r>
              <a:rPr lang="en-US" sz="3200" dirty="0" smtClean="0"/>
              <a:t>Abdominal segments: </a:t>
            </a:r>
          </a:p>
          <a:p>
            <a:pPr marL="0" indent="0">
              <a:buNone/>
            </a:pPr>
            <a:r>
              <a:rPr lang="en-US" sz="3200" dirty="0" smtClean="0"/>
              <a:t>Each segments has a single or one pair of palmate hairs that called float hair.</a:t>
            </a:r>
          </a:p>
          <a:p>
            <a:r>
              <a:rPr lang="en-US" sz="3200" b="1" dirty="0" smtClean="0"/>
              <a:t>As in all mosquitoes there are four larval instar.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4026524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Anopheles pupa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Comma shaped </a:t>
            </a:r>
          </a:p>
          <a:p>
            <a:r>
              <a:rPr lang="en-US" sz="3200" dirty="0" smtClean="0"/>
              <a:t>Head and thorax are combined to form cephalothorax</a:t>
            </a:r>
          </a:p>
          <a:p>
            <a:r>
              <a:rPr lang="en-US" sz="3200" dirty="0" smtClean="0"/>
              <a:t>Dorsally has a pair of short trumpet –shaped breathing tubes which have broad opening( funnel shaped).</a:t>
            </a:r>
          </a:p>
          <a:p>
            <a:r>
              <a:rPr lang="en-US" sz="3200" dirty="0" smtClean="0"/>
              <a:t>Have 8 abdominal segments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4435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Anopheles adult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Adult Anopheles rest with the body at an angel to the surface.</a:t>
            </a:r>
          </a:p>
          <a:p>
            <a:r>
              <a:rPr lang="en-US" sz="3200" dirty="0" smtClean="0"/>
              <a:t>Have dark and pale scales on the wings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183705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Female anopheles mosquitoes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Palp are about long as proboscis</a:t>
            </a:r>
          </a:p>
          <a:p>
            <a:r>
              <a:rPr lang="en-US" sz="3200" dirty="0" smtClean="0"/>
              <a:t>Pilose antennae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842548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male </a:t>
            </a:r>
            <a:r>
              <a:rPr lang="en-US" dirty="0"/>
              <a:t>anopheles mosquitoes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Palps are as long as proboscis but are distinctly swollen at ends.</a:t>
            </a:r>
          </a:p>
          <a:p>
            <a:r>
              <a:rPr lang="en-US" sz="3200" dirty="0" smtClean="0"/>
              <a:t>Have plumose antennae 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701283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Thorax of anopheles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Smooth and shinning </a:t>
            </a:r>
          </a:p>
          <a:p>
            <a:r>
              <a:rPr lang="en-US" sz="3200" dirty="0" smtClean="0"/>
              <a:t>Have no hair 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1715249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latin typeface="Bodoni MT" panose="02070603080606020203" pitchFamily="18" charset="0"/>
              </a:rPr>
              <a:t>Mosquitoes are the most important group of insects that transmit diseases to human.</a:t>
            </a:r>
          </a:p>
          <a:p>
            <a:r>
              <a:rPr lang="en-US" sz="3200" dirty="0" smtClean="0">
                <a:latin typeface="Bodoni MT" panose="02070603080606020203" pitchFamily="18" charset="0"/>
              </a:rPr>
              <a:t>The most important man-biting mosquitoes belong to the genera:</a:t>
            </a:r>
          </a:p>
          <a:p>
            <a:r>
              <a:rPr lang="en-US" sz="3200" dirty="0" smtClean="0">
                <a:latin typeface="Bodoni MT" panose="02070603080606020203" pitchFamily="18" charset="0"/>
              </a:rPr>
              <a:t>Culex , Aedes</a:t>
            </a:r>
            <a:r>
              <a:rPr lang="en-US" sz="3200" dirty="0">
                <a:latin typeface="Bodoni MT" panose="02070603080606020203" pitchFamily="18" charset="0"/>
              </a:rPr>
              <a:t> </a:t>
            </a:r>
            <a:r>
              <a:rPr lang="en-US" sz="3200" dirty="0" smtClean="0">
                <a:latin typeface="Bodoni MT" panose="02070603080606020203" pitchFamily="18" charset="0"/>
              </a:rPr>
              <a:t>and  Anopheles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6164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Breeding 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Wide ranging from fresh and salt water marshes , swamps and rice fields.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504129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Medical importance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Biting nuisance </a:t>
            </a:r>
          </a:p>
          <a:p>
            <a:r>
              <a:rPr lang="en-US" sz="3200" dirty="0" smtClean="0"/>
              <a:t>Malaria</a:t>
            </a:r>
          </a:p>
          <a:p>
            <a:r>
              <a:rPr lang="en-US" sz="3200" dirty="0" smtClean="0"/>
              <a:t>Lymphatic filariasis</a:t>
            </a:r>
          </a:p>
          <a:p>
            <a:r>
              <a:rPr lang="en-US" sz="3200" dirty="0" smtClean="0"/>
              <a:t>Transmit the Arboviruses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751051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Male &amp; female of Culex and anopheles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50749" y="2431810"/>
            <a:ext cx="6096851" cy="342947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96" y="2093976"/>
            <a:ext cx="10849952" cy="4359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4894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ANOPHELES, CULEX,AEDES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4331" y="2332383"/>
            <a:ext cx="8136834" cy="4055165"/>
          </a:xfrm>
        </p:spPr>
      </p:pic>
    </p:spTree>
    <p:extLst>
      <p:ext uri="{BB962C8B-B14F-4D97-AF65-F5344CB8AC3E}">
        <p14:creationId xmlns:p14="http://schemas.microsoft.com/office/powerpoint/2010/main" val="28357814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Bodoni MT" panose="02070603080606020203" pitchFamily="18" charset="0"/>
              </a:rPr>
              <a:t>Sand fly </a:t>
            </a:r>
            <a:endParaRPr lang="en-US" dirty="0">
              <a:latin typeface="Bodoni MT" panose="020706030806060202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Widely distributed in tropics and subtropics.</a:t>
            </a:r>
          </a:p>
          <a:p>
            <a:r>
              <a:rPr lang="en-US" sz="3200" dirty="0" smtClean="0"/>
              <a:t>Have 3 genera: Sergentomyia, lutzomyia and phlebotomus ( all are hematophagus)</a:t>
            </a:r>
          </a:p>
          <a:p>
            <a:r>
              <a:rPr lang="en-US" sz="3200" dirty="0" smtClean="0"/>
              <a:t>Species from  the two genera lutzomyia and phlebotomus have medical importance ( vectors for leishmaniasis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46345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Adult -morphology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Minute size ( 2-5 mm) in length</a:t>
            </a:r>
          </a:p>
          <a:p>
            <a:r>
              <a:rPr lang="en-US" sz="3200" dirty="0" smtClean="0"/>
              <a:t>Have hairy appearance</a:t>
            </a:r>
          </a:p>
          <a:p>
            <a:r>
              <a:rPr lang="en-US" sz="3200" dirty="0" smtClean="0"/>
              <a:t>Large black eyes </a:t>
            </a:r>
          </a:p>
          <a:p>
            <a:r>
              <a:rPr lang="en-US" sz="3200" dirty="0" smtClean="0"/>
              <a:t> Have Long legs </a:t>
            </a:r>
          </a:p>
          <a:p>
            <a:r>
              <a:rPr lang="en-US" sz="3200" dirty="0" smtClean="0"/>
              <a:t>Abdomen is densely covered with hair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841013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Antennae are long ,(12 segments) ,short hair and are similar in both sexes.</a:t>
            </a:r>
          </a:p>
          <a:p>
            <a:r>
              <a:rPr lang="en-US" sz="3200" dirty="0" smtClean="0"/>
              <a:t>Mouth part are short but adapted for blood sucking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256064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Very small(0.3-0.4mm) in length</a:t>
            </a:r>
          </a:p>
          <a:p>
            <a:r>
              <a:rPr lang="en-US" sz="3200" dirty="0" smtClean="0"/>
              <a:t>Brown or black</a:t>
            </a:r>
          </a:p>
          <a:p>
            <a:r>
              <a:rPr lang="en-US" sz="3200" dirty="0" smtClean="0"/>
              <a:t>Have mosaic pattern on the egg shell </a:t>
            </a:r>
          </a:p>
          <a:p>
            <a:r>
              <a:rPr lang="en-US" sz="3200" dirty="0" smtClean="0"/>
              <a:t>Female lays 15-100 eggs at each oviposition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47987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EGG OF SAND FLY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6764" y="2478157"/>
            <a:ext cx="7699513" cy="3578086"/>
          </a:xfrm>
        </p:spPr>
      </p:pic>
    </p:spTree>
    <p:extLst>
      <p:ext uri="{BB962C8B-B14F-4D97-AF65-F5344CB8AC3E}">
        <p14:creationId xmlns:p14="http://schemas.microsoft.com/office/powerpoint/2010/main" val="30815061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larva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There are four instar larva </a:t>
            </a:r>
          </a:p>
          <a:p>
            <a:r>
              <a:rPr lang="en-US" sz="3200" dirty="0" smtClean="0"/>
              <a:t> mature larvae have black head</a:t>
            </a:r>
          </a:p>
          <a:p>
            <a:r>
              <a:rPr lang="en-US" sz="3200" dirty="0" smtClean="0"/>
              <a:t>Have pair of small mandibles</a:t>
            </a:r>
          </a:p>
          <a:p>
            <a:r>
              <a:rPr lang="en-US" sz="3200" dirty="0" smtClean="0"/>
              <a:t>Body is greyish or yellowish and segmented</a:t>
            </a:r>
          </a:p>
          <a:p>
            <a:r>
              <a:rPr lang="en-US" sz="3200" dirty="0" smtClean="0"/>
              <a:t>Larvae are usually scavenger feed on organic matter , fungi, decaying leaves,..</a:t>
            </a:r>
            <a:r>
              <a:rPr lang="en-US" sz="3200" dirty="0" err="1" smtClean="0"/>
              <a:t>etc</a:t>
            </a:r>
            <a:r>
              <a:rPr lang="en-US" sz="3200" dirty="0" smtClean="0"/>
              <a:t>.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8456256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 of mosquitoes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3200" dirty="0" smtClean="0"/>
              <a:t>Class: insecta (Hexapoda)</a:t>
            </a:r>
          </a:p>
          <a:p>
            <a:r>
              <a:rPr lang="en-US" sz="3200" dirty="0" smtClean="0"/>
              <a:t>Order: </a:t>
            </a:r>
            <a:r>
              <a:rPr lang="en-US" sz="3200" dirty="0"/>
              <a:t>D</a:t>
            </a:r>
            <a:r>
              <a:rPr lang="en-US" sz="3200" dirty="0" smtClean="0"/>
              <a:t>iptera </a:t>
            </a:r>
          </a:p>
          <a:p>
            <a:r>
              <a:rPr lang="en-US" sz="3200" dirty="0" smtClean="0"/>
              <a:t>Suborder:  Nematocera</a:t>
            </a:r>
          </a:p>
          <a:p>
            <a:r>
              <a:rPr lang="en-US" sz="3200" dirty="0" smtClean="0"/>
              <a:t>Family: Culicidae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Subfamily: Anopheline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Subfamily: Culicinae </a:t>
            </a:r>
          </a:p>
          <a:p>
            <a:r>
              <a:rPr lang="en-US" sz="3200" dirty="0" smtClean="0"/>
              <a:t>Genus: Culex </a:t>
            </a:r>
          </a:p>
          <a:p>
            <a:r>
              <a:rPr lang="en-US" sz="3200" dirty="0" smtClean="0"/>
              <a:t>Genus : Aedes</a:t>
            </a:r>
          </a:p>
          <a:p>
            <a:r>
              <a:rPr lang="en-US" sz="3200" dirty="0" smtClean="0"/>
              <a:t>Genus: Anopheles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8145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LARVA OF SAND FLY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452" y="2979737"/>
            <a:ext cx="7000323" cy="3010246"/>
          </a:xfrm>
        </p:spPr>
      </p:pic>
    </p:spTree>
    <p:extLst>
      <p:ext uri="{BB962C8B-B14F-4D97-AF65-F5344CB8AC3E}">
        <p14:creationId xmlns:p14="http://schemas.microsoft.com/office/powerpoint/2010/main" val="21142218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Pupa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Has large pupal eye </a:t>
            </a:r>
          </a:p>
          <a:p>
            <a:r>
              <a:rPr lang="en-US" sz="3200" dirty="0" smtClean="0"/>
              <a:t>Cephalothorax , 9 abdominal segments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686264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The life cycle from oviposition to adult emergence range from 30-100days.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845619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905" y="2319130"/>
            <a:ext cx="10389704" cy="4081670"/>
          </a:xfrm>
        </p:spPr>
      </p:pic>
    </p:spTree>
    <p:extLst>
      <p:ext uri="{BB962C8B-B14F-4D97-AF65-F5344CB8AC3E}">
        <p14:creationId xmlns:p14="http://schemas.microsoft.com/office/powerpoint/2010/main" val="313744419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Feeding habits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Nocturnal activity</a:t>
            </a:r>
          </a:p>
          <a:p>
            <a:r>
              <a:rPr lang="en-US" sz="3200" dirty="0" smtClean="0"/>
              <a:t>Most species feed out door (exophagic) , few are endophagic (feed indoor)</a:t>
            </a:r>
          </a:p>
          <a:p>
            <a:r>
              <a:rPr lang="en-US" sz="3200" dirty="0" smtClean="0"/>
              <a:t>Adults are week fliers (hopping type of flight)</a:t>
            </a:r>
          </a:p>
          <a:p>
            <a:r>
              <a:rPr lang="en-US" sz="3200" dirty="0" smtClean="0"/>
              <a:t>Because of their short mouth part they are unable to bite through clothing.</a:t>
            </a:r>
          </a:p>
          <a:p>
            <a:endParaRPr lang="en-US" sz="32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5378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Species that rest in house before and after blood meal is known as endophilic such as Phlebotomus papataci and Lutzomyia longipalpis 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75993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Feeding habits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Males feed on nectar and plant juices .</a:t>
            </a:r>
          </a:p>
          <a:p>
            <a:r>
              <a:rPr lang="en-US" sz="3200" dirty="0" smtClean="0"/>
              <a:t>Females feed on nectar and plant juices and suck blood from man and animal.</a:t>
            </a:r>
          </a:p>
          <a:p>
            <a:r>
              <a:rPr lang="en-US" sz="3200" dirty="0" smtClean="0"/>
              <a:t>Sand flies breed in cracks and holes in the ground.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536535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Medical importance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Annoyance</a:t>
            </a:r>
          </a:p>
          <a:p>
            <a:r>
              <a:rPr lang="en-US" sz="3200" dirty="0" smtClean="0"/>
              <a:t>Leishmaniasis</a:t>
            </a:r>
          </a:p>
          <a:p>
            <a:r>
              <a:rPr lang="en-US" sz="3200" dirty="0" smtClean="0"/>
              <a:t>Sand fly fever ( papataci fever, 3 days fever):  fever of viral origin  caused by </a:t>
            </a:r>
            <a:r>
              <a:rPr lang="en-US" sz="3200" dirty="0" err="1" smtClean="0"/>
              <a:t>phlebovirus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264603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 smtClean="0">
                <a:latin typeface="Bradley Hand ITC" panose="03070402050302030203" pitchFamily="66" charset="0"/>
              </a:rPr>
              <a:t>Both mosquitoes and sand fly have complete metamorphosis. (egg-larva-pupa-adult).</a:t>
            </a:r>
            <a:endParaRPr lang="en-US" sz="3200" b="1" dirty="0"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62840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Morphology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Body is divided into 3 segments: head, thorax and abdomen.</a:t>
            </a:r>
          </a:p>
          <a:p>
            <a:pPr marL="0" indent="0">
              <a:buNone/>
            </a:pPr>
            <a:r>
              <a:rPr lang="en-US" sz="3200" u="sng" dirty="0" smtClean="0"/>
              <a:t>The head contain: </a:t>
            </a:r>
          </a:p>
          <a:p>
            <a:r>
              <a:rPr lang="en-US" sz="3200" dirty="0" smtClean="0"/>
              <a:t>Compound eyes</a:t>
            </a:r>
          </a:p>
          <a:p>
            <a:r>
              <a:rPr lang="en-US" sz="3200" dirty="0" smtClean="0"/>
              <a:t>Pair of antennae (each has 12 segments).</a:t>
            </a:r>
          </a:p>
          <a:p>
            <a:r>
              <a:rPr lang="en-US" sz="3200" dirty="0" smtClean="0"/>
              <a:t>One pair of palp</a:t>
            </a:r>
          </a:p>
          <a:p>
            <a:r>
              <a:rPr lang="en-US" sz="3200" dirty="0" smtClean="0"/>
              <a:t>Sucking mouth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569856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Mouth part and salivary gland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The mouth part are known as proboscis.</a:t>
            </a:r>
          </a:p>
          <a:p>
            <a:r>
              <a:rPr lang="en-US" sz="3200" dirty="0" smtClean="0"/>
              <a:t>The proboscis of female composed from: labium, labrum, hypopharynx, toothed mandible and maxillae.</a:t>
            </a:r>
          </a:p>
          <a:p>
            <a:r>
              <a:rPr lang="en-US" sz="3200" dirty="0" smtClean="0"/>
              <a:t>Maxillae penetrate the skin of the animal and man .</a:t>
            </a:r>
          </a:p>
          <a:p>
            <a:r>
              <a:rPr lang="en-US" sz="3200" dirty="0" smtClean="0"/>
              <a:t>The male of mosquitoes do not bite because the mandible and maxillae are reduced in size or absent.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6426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200" dirty="0" smtClean="0"/>
              <a:t>Salivary gland:</a:t>
            </a:r>
          </a:p>
          <a:p>
            <a:pPr marL="0" indent="0">
              <a:buNone/>
            </a:pPr>
            <a:r>
              <a:rPr lang="en-US" sz="3200" dirty="0" smtClean="0"/>
              <a:t>A pair of trilobed salivary glands found in both sexes , situated in the anterior part of the thorax.</a:t>
            </a:r>
          </a:p>
          <a:p>
            <a:r>
              <a:rPr lang="en-US" sz="3200" dirty="0" smtClean="0"/>
              <a:t>Each salivary gland composed of three lobes (=acini) :</a:t>
            </a:r>
          </a:p>
          <a:p>
            <a:r>
              <a:rPr lang="en-US" sz="3200" dirty="0" smtClean="0"/>
              <a:t>Median acinus and 2 lateral acini , each one containing a central canal known as neck.</a:t>
            </a:r>
          </a:p>
          <a:p>
            <a:r>
              <a:rPr lang="en-US" sz="3200" dirty="0" smtClean="0"/>
              <a:t>These 3 lobes(acini) unite to form  a single salivary duct which pass through the entire length of hypopharynx.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572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Saliva contains anticoagulants which prevent the blood from clotting and obstructing the mouth part as it is sucked into the stomach.</a:t>
            </a:r>
          </a:p>
          <a:p>
            <a:r>
              <a:rPr lang="en-US" sz="3200" dirty="0" smtClean="0"/>
              <a:t>Digestive enzymes are not present in the saliva.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13312613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Thorax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Divided into 3 parts  (prothorax, mesothorax and metathorax).</a:t>
            </a:r>
          </a:p>
          <a:p>
            <a:r>
              <a:rPr lang="en-US" sz="3200" dirty="0" smtClean="0"/>
              <a:t>Containing 3 pairs of jointed legs , one pair of wings and one halter(=balance regulator).</a:t>
            </a:r>
          </a:p>
          <a:p>
            <a:r>
              <a:rPr lang="en-US" sz="3200" dirty="0" smtClean="0"/>
              <a:t>It is the center of movement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942723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366</TotalTime>
  <Words>1241</Words>
  <Application>Microsoft Office PowerPoint</Application>
  <PresentationFormat>Widescreen</PresentationFormat>
  <Paragraphs>187</Paragraphs>
  <Slides>48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5" baseType="lpstr">
      <vt:lpstr>Bell MT</vt:lpstr>
      <vt:lpstr>Bodoni MT</vt:lpstr>
      <vt:lpstr>Bradley Hand ITC</vt:lpstr>
      <vt:lpstr>Rockwell</vt:lpstr>
      <vt:lpstr>Rockwell Condensed</vt:lpstr>
      <vt:lpstr>Wingdings</vt:lpstr>
      <vt:lpstr>Wood Type</vt:lpstr>
      <vt:lpstr>Mosquitoes </vt:lpstr>
      <vt:lpstr>PowerPoint Presentation</vt:lpstr>
      <vt:lpstr>PowerPoint Presentation</vt:lpstr>
      <vt:lpstr>Classification of mosquitoes </vt:lpstr>
      <vt:lpstr>Morphology </vt:lpstr>
      <vt:lpstr>Mouth part and salivary gland</vt:lpstr>
      <vt:lpstr>PowerPoint Presentation</vt:lpstr>
      <vt:lpstr>PowerPoint Presentation</vt:lpstr>
      <vt:lpstr>Thorax </vt:lpstr>
      <vt:lpstr>Abdomen </vt:lpstr>
      <vt:lpstr>Subfamily: culicinae</vt:lpstr>
      <vt:lpstr>The head of female culicinae</vt:lpstr>
      <vt:lpstr>The head of male culicinae</vt:lpstr>
      <vt:lpstr>egg</vt:lpstr>
      <vt:lpstr>Eggs : raft of Culex </vt:lpstr>
      <vt:lpstr>EGGS OF AEDES</vt:lpstr>
      <vt:lpstr>Larva</vt:lpstr>
      <vt:lpstr>larvae and pupa</vt:lpstr>
      <vt:lpstr>Pupa </vt:lpstr>
      <vt:lpstr>Adult </vt:lpstr>
      <vt:lpstr>Subfamily : Anopheline </vt:lpstr>
      <vt:lpstr>Anopheles egg</vt:lpstr>
      <vt:lpstr>Egg of anopheles </vt:lpstr>
      <vt:lpstr>Anopheles larva</vt:lpstr>
      <vt:lpstr>Anopheles pupa </vt:lpstr>
      <vt:lpstr>Anopheles adult </vt:lpstr>
      <vt:lpstr>Female anopheles mosquitoes</vt:lpstr>
      <vt:lpstr>male anopheles mosquitoes</vt:lpstr>
      <vt:lpstr>Thorax of anopheles </vt:lpstr>
      <vt:lpstr>Breeding sites</vt:lpstr>
      <vt:lpstr>Medical importance</vt:lpstr>
      <vt:lpstr>Male &amp; female of Culex and anopheles</vt:lpstr>
      <vt:lpstr>ANOPHELES, CULEX,AEDES </vt:lpstr>
      <vt:lpstr>Sand fly </vt:lpstr>
      <vt:lpstr>Adult -morphology</vt:lpstr>
      <vt:lpstr>PowerPoint Presentation</vt:lpstr>
      <vt:lpstr>egg</vt:lpstr>
      <vt:lpstr>EGG OF SAND FLY</vt:lpstr>
      <vt:lpstr>larva</vt:lpstr>
      <vt:lpstr>LARVA OF SAND FLY</vt:lpstr>
      <vt:lpstr>Pupa </vt:lpstr>
      <vt:lpstr>PowerPoint Presentation</vt:lpstr>
      <vt:lpstr>PowerPoint Presentation</vt:lpstr>
      <vt:lpstr>Feeding habits </vt:lpstr>
      <vt:lpstr>PowerPoint Presentation</vt:lpstr>
      <vt:lpstr>Feeding habits </vt:lpstr>
      <vt:lpstr>Medical importance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Mosquitoes</dc:title>
  <dc:creator>Mosab Nouraldein</dc:creator>
  <cp:lastModifiedBy>Mosab Nouraldein</cp:lastModifiedBy>
  <cp:revision>40</cp:revision>
  <dcterms:created xsi:type="dcterms:W3CDTF">2017-11-21T22:34:34Z</dcterms:created>
  <dcterms:modified xsi:type="dcterms:W3CDTF">2018-03-19T04:57:39Z</dcterms:modified>
</cp:coreProperties>
</file>