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96" r:id="rId18"/>
    <p:sldId id="297" r:id="rId19"/>
    <p:sldId id="298" r:id="rId20"/>
    <p:sldId id="300" r:id="rId21"/>
    <p:sldId id="272" r:id="rId22"/>
    <p:sldId id="273" r:id="rId23"/>
    <p:sldId id="274" r:id="rId24"/>
    <p:sldId id="275" r:id="rId25"/>
    <p:sldId id="276" r:id="rId26"/>
    <p:sldId id="299" r:id="rId27"/>
    <p:sldId id="295" r:id="rId28"/>
    <p:sldId id="294" r:id="rId29"/>
    <p:sldId id="291" r:id="rId30"/>
    <p:sldId id="277" r:id="rId31"/>
    <p:sldId id="278" r:id="rId32"/>
    <p:sldId id="279" r:id="rId33"/>
    <p:sldId id="280" r:id="rId34"/>
    <p:sldId id="281" r:id="rId35"/>
    <p:sldId id="282" r:id="rId36"/>
    <p:sldId id="292" r:id="rId37"/>
    <p:sldId id="283" r:id="rId38"/>
    <p:sldId id="284" r:id="rId39"/>
    <p:sldId id="285" r:id="rId40"/>
    <p:sldId id="286" r:id="rId41"/>
    <p:sldId id="287" r:id="rId42"/>
    <p:sldId id="293" r:id="rId43"/>
    <p:sldId id="290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Filariasis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Lymphatic</a:t>
            </a:r>
            <a:r>
              <a:rPr lang="en-US" sz="4400" dirty="0" smtClean="0"/>
              <a:t> </a:t>
            </a:r>
            <a:r>
              <a:rPr lang="en-US" sz="4400" b="1" dirty="0" smtClean="0"/>
              <a:t>filariasis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168615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Life cycle </a:t>
            </a:r>
            <a:endParaRPr lang="en-US" b="1" dirty="0"/>
          </a:p>
        </p:txBody>
      </p:sp>
      <p:pic>
        <p:nvPicPr>
          <p:cNvPr id="6" name="Picture 2" descr="C:\Documents and Settings\Admin\My Documents\My Pictures\feature_salt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3" y="2285999"/>
            <a:ext cx="10076642" cy="3908739"/>
          </a:xfrm>
        </p:spPr>
      </p:pic>
    </p:spTree>
    <p:extLst>
      <p:ext uri="{BB962C8B-B14F-4D97-AF65-F5344CB8AC3E}">
        <p14:creationId xmlns:p14="http://schemas.microsoft.com/office/powerpoint/2010/main" val="284536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worm will mature within 6-8 months , male and female worms will mate and then release microfilariae .These microfilariae can be released for up to ten years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43568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Pathology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Asymptomatic</a:t>
            </a:r>
            <a:r>
              <a:rPr lang="en-US" dirty="0" smtClean="0"/>
              <a:t> </a:t>
            </a:r>
            <a:r>
              <a:rPr lang="en-US" sz="3200" dirty="0" smtClean="0"/>
              <a:t>phase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Inflammatory (acute) phase: </a:t>
            </a:r>
          </a:p>
          <a:p>
            <a:pPr marL="0" indent="0">
              <a:buNone/>
            </a:pPr>
            <a:r>
              <a:rPr lang="en-US" sz="3200" dirty="0" smtClean="0"/>
              <a:t>The antigens from the female adult worms elicit inflammatory responses .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174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-The worm in the lymph channels disrupt the flow of the lymph causing lymphedema .patient will exhibit fever, chills and tender skin of the lymphedematous extremity .</a:t>
            </a:r>
          </a:p>
          <a:p>
            <a:pPr marL="0" indent="0">
              <a:buNone/>
            </a:pPr>
            <a:r>
              <a:rPr lang="en-US" sz="3200" dirty="0" smtClean="0"/>
              <a:t>Orchitis :  inflammation of the testes .</a:t>
            </a:r>
          </a:p>
          <a:p>
            <a:pPr marL="0" indent="0">
              <a:buNone/>
            </a:pPr>
            <a:r>
              <a:rPr lang="en-US" sz="3200" dirty="0" smtClean="0"/>
              <a:t>Epididymitis : inflammation of the spermatic cord.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86738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Obstructive ( chronic ) phase :</a:t>
            </a:r>
          </a:p>
          <a:p>
            <a:pPr marL="0" indent="0">
              <a:buNone/>
            </a:pPr>
            <a:r>
              <a:rPr lang="en-US" sz="3200" dirty="0" smtClean="0"/>
              <a:t>Is marked by lymph varices , lymph scrotum , hydrocele, chyluria (lymph in urine) and elephantiasis .</a:t>
            </a:r>
          </a:p>
          <a:p>
            <a:pPr marL="0" indent="0">
              <a:buNone/>
            </a:pPr>
            <a:r>
              <a:rPr lang="en-US" sz="3200" dirty="0" smtClean="0"/>
              <a:t>Microfilariae are not normally present in this phase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2604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 It associated with scar formed at the affected tissue sites , other features include thickening of the skin and elephantiasis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62069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Elephantiasis affects males mainly in the legs , arms and scrotum . In females the legs , arms and breasts are affected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90626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SCIENCE\Imad\falaria\EL\elephantiasis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24270" y="2627290"/>
            <a:ext cx="4210050" cy="31939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36241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SCIENCE\Imad\falaria\EL\swollen_breas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79572" y="2557463"/>
            <a:ext cx="4082603" cy="3317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945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SCIENCE\Imad\falaria\Filariasis2__max__622x20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46231" y="2557463"/>
            <a:ext cx="4779158" cy="3317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1030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Lymphatic</a:t>
            </a:r>
            <a:r>
              <a:rPr lang="en-US" dirty="0" smtClean="0"/>
              <a:t> </a:t>
            </a:r>
            <a:r>
              <a:rPr lang="en-US" b="1" dirty="0" smtClean="0"/>
              <a:t>filariasis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It caused by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u="sng" dirty="0" err="1"/>
              <a:t>Wuchereriabancrofti</a:t>
            </a:r>
            <a:r>
              <a:rPr lang="en-US" sz="3200" u="sng" dirty="0"/>
              <a:t> </a:t>
            </a:r>
            <a:endParaRPr lang="en-US" sz="3200" u="sng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3200" u="sng" dirty="0" smtClean="0"/>
              <a:t>Brugia</a:t>
            </a:r>
            <a:r>
              <a:rPr lang="en-US" sz="3200" dirty="0" smtClean="0"/>
              <a:t> </a:t>
            </a:r>
            <a:r>
              <a:rPr lang="en-US" sz="3200" u="sng" dirty="0" smtClean="0"/>
              <a:t>malayi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u="sng" dirty="0" smtClean="0"/>
              <a:t>Brugia</a:t>
            </a:r>
            <a:r>
              <a:rPr lang="en-US" sz="3200" dirty="0" smtClean="0"/>
              <a:t> </a:t>
            </a:r>
            <a:r>
              <a:rPr lang="en-US" sz="3200" u="sng" dirty="0" smtClean="0"/>
              <a:t>timori 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3148836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SCIENCE\Imad\falaria\BM\genimageoj1-o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59876" y="2557463"/>
            <a:ext cx="3075261" cy="33178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335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Non –filarial elephantiasis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It occurs in patients with tuberculosis and  siliceous deposits.</a:t>
            </a:r>
          </a:p>
          <a:p>
            <a:r>
              <a:rPr lang="en-US" sz="3200" dirty="0" smtClean="0"/>
              <a:t>It causes damage to local lymphatic with obstruction occurs when the deposits are absorbed from the soil through bare feet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691496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Occult filariasis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Rare condition caused by a hypersensitivity which is caused by to hypersensitivity reaction to microfilarial antigen</a:t>
            </a:r>
          </a:p>
          <a:p>
            <a:pPr marL="0" indent="0">
              <a:buNone/>
            </a:pPr>
            <a:r>
              <a:rPr lang="en-US" sz="3200" dirty="0" smtClean="0"/>
              <a:t>The features of lymphatic filariasis are not present and microfilariae are not detected in the blood .</a:t>
            </a:r>
          </a:p>
          <a:p>
            <a:pPr marL="0" indent="0">
              <a:buNone/>
            </a:pPr>
            <a:r>
              <a:rPr lang="en-US" dirty="0" smtClean="0"/>
              <a:t>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520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Tropical pulmonary eosinophilia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It is a hypersensitivity reaction to filarial infection . The syndrome includes high eosinophil count , pulmonary symptoms , fever ,dyspnea and loss of weight .</a:t>
            </a:r>
          </a:p>
          <a:p>
            <a:r>
              <a:rPr lang="en-US" sz="3200" dirty="0" smtClean="0"/>
              <a:t>It affects both children and adults with males being more commonly affected than females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7766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It interfere with breathing and can lead to chronic pulmonary fibrosis .Symptoms are worse at night .</a:t>
            </a:r>
          </a:p>
          <a:p>
            <a:r>
              <a:rPr lang="en-US" sz="3200" dirty="0" smtClean="0"/>
              <a:t>Usually  TPE associate with , eosinophilia , raised ESR, high titer of IgE .</a:t>
            </a:r>
          </a:p>
          <a:p>
            <a:r>
              <a:rPr lang="en-US" sz="3200" dirty="0" smtClean="0"/>
              <a:t>Eosinophils often appear vacuolated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26271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Lab diagnosis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Specimens 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Blood ( mostly)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Urine ( in case of chyluria </a:t>
            </a:r>
            <a:r>
              <a:rPr lang="en-US" sz="3200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Blood should be collected in Trisodium citrate .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793535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SCIENCE\Imad\falaria\EL\URINE +LYMPH.t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5329" y="2833352"/>
            <a:ext cx="3889419" cy="318108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572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Techniques :</a:t>
            </a:r>
          </a:p>
          <a:p>
            <a:r>
              <a:rPr lang="en-US" sz="3200" dirty="0" smtClean="0"/>
              <a:t>Giemsa stained thick blood film.</a:t>
            </a:r>
          </a:p>
          <a:p>
            <a:r>
              <a:rPr lang="en-US" sz="3200" dirty="0" smtClean="0"/>
              <a:t>Lyzed capillary blood technique </a:t>
            </a:r>
          </a:p>
          <a:p>
            <a:r>
              <a:rPr lang="en-US" sz="3200" dirty="0" smtClean="0"/>
              <a:t>Venous blood filtration concentration technique</a:t>
            </a:r>
          </a:p>
          <a:p>
            <a:r>
              <a:rPr lang="en-US" sz="3200" dirty="0" smtClean="0"/>
              <a:t>Venous blood tube concentration technique .</a:t>
            </a:r>
          </a:p>
          <a:p>
            <a:r>
              <a:rPr lang="en-US" sz="3500" dirty="0" smtClean="0"/>
              <a:t>Examination of urine deposit ( chyluria)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39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W.bancrofti ,microfilariae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Documents and Settings\Admin\My Documents\My Pictures\wuchereria%20bancrof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163" y="2900005"/>
            <a:ext cx="3400022" cy="275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4095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Periodic nocturnal : 22:00-04:00</a:t>
            </a:r>
          </a:p>
          <a:p>
            <a:r>
              <a:rPr lang="en-US" sz="3200" dirty="0" smtClean="0"/>
              <a:t>Sub-periodic nocturnal : 20:00-22:00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979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Wuchereria bancrofti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Wuchereria bancrofti cause bancroftian filariasis which is lymphatic filariasis.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Wuchereria bancrofti was named after physician Otto wucherer and parasitologist Joseph Bancroft , both of whom extensively studied filarial infections 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8575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Microfilariae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Large in size </a:t>
            </a:r>
          </a:p>
          <a:p>
            <a:r>
              <a:rPr lang="en-US" sz="3200" dirty="0" smtClean="0"/>
              <a:t>Sheathed </a:t>
            </a:r>
          </a:p>
          <a:p>
            <a:r>
              <a:rPr lang="en-US" sz="3200" dirty="0" smtClean="0"/>
              <a:t>Body nuclei are fewer and more distinct.</a:t>
            </a:r>
          </a:p>
          <a:p>
            <a:r>
              <a:rPr lang="en-US" sz="3200" dirty="0" smtClean="0"/>
              <a:t>There are no nuclei in the end of the tail ,which is pointed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276503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Vector control ( using insecticides , using bed nets) 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Treating infected persons (using DEC) 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Health education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381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Brugia species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Brugia malayi and Brugia timori cause lymphatic filariasis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Two variants of B.malayi are recognized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Periodic nocturnal B.malayi this is the most wide spread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Sub-periodic nocturnal B.malayi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5727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B.timori shows a nocturnal periodicity 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577443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B.malayi is endemic in parts of south-East Asia .B.timori is endemic Indonesia ( timor island) .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564172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They are transmitted by mosquitoes of the genera  Anopheles ,Aedes and Mansonia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75398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Life cycle</a:t>
            </a:r>
            <a:endParaRPr lang="en-US" b="1" dirty="0"/>
          </a:p>
        </p:txBody>
      </p:sp>
      <p:pic>
        <p:nvPicPr>
          <p:cNvPr id="4" name="Picture 2" descr="D:\SCIENCE\Imad\falaria\BM\b_malayi_lifecycle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60620" y="2472744"/>
            <a:ext cx="8564450" cy="36704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25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Symptomless carrier are common among Brugia infected persons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Compared with Bancroftian filariasis , Malaysian filariasis symptoms are developed rapidly with children more affected than adults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31113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Elephantiasis occurs less frequently and tends to involve only the lower limbs .Filarial abscesses are common with B.timori infections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952674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Lab diagnosis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Specimen : blood </a:t>
            </a:r>
          </a:p>
          <a:p>
            <a:pPr marL="0" indent="0">
              <a:buNone/>
            </a:pPr>
            <a:r>
              <a:rPr lang="en-US" sz="3200" dirty="0" smtClean="0"/>
              <a:t>Urine ( chyluria: rarely occur)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192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Epidemiology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W. bancrofti is responsible for 90% of lymphatic filariasis 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The most infections occur in Africa , Turkey , India , Southeast Asia and parts of South America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9721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B.malayi microfilariae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Large</a:t>
            </a:r>
          </a:p>
          <a:p>
            <a:r>
              <a:rPr lang="en-US" sz="3200" dirty="0" smtClean="0"/>
              <a:t>Sheathed ( stained darkly)</a:t>
            </a:r>
          </a:p>
          <a:p>
            <a:r>
              <a:rPr lang="en-US" sz="3200" dirty="0" smtClean="0"/>
              <a:t>2 nuclei in the end of the tail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859543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B.timori microfilariae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Longer than B.malayi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Sheathed ( stained pale with Giemsa stain)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2 nuclei at the end of the tail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870658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B.timori microfilariae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65" y="2854919"/>
            <a:ext cx="8075053" cy="2863301"/>
          </a:xfrm>
        </p:spPr>
      </p:pic>
    </p:spTree>
    <p:extLst>
      <p:ext uri="{BB962C8B-B14F-4D97-AF65-F5344CB8AC3E}">
        <p14:creationId xmlns:p14="http://schemas.microsoft.com/office/powerpoint/2010/main" val="31990131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Vector control ( using insecticides , using bed nets) 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Treating infected persons (using DEC) 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Health education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71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The mosquito vectors of W.bancrofti have a preference for human blood , humans are apparently the only animals naturally infected with W.bancrofti , there is no reservoir host .</a:t>
            </a:r>
          </a:p>
        </p:txBody>
      </p:sp>
    </p:spTree>
    <p:extLst>
      <p:ext uri="{BB962C8B-B14F-4D97-AF65-F5344CB8AC3E}">
        <p14:creationId xmlns:p14="http://schemas.microsoft.com/office/powerpoint/2010/main" val="3774841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Transmission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Vector borne disease , transmitted by mosquitoes belonging to the genera Culex , Anopheles and Aedes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92133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Periodicity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circadian rhythm observed in the appearance of filarial microfilariae in the peripheral blood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9910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Diurnal periodicity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circadian rhythm with primary expression of the periodicity during </a:t>
            </a:r>
            <a:r>
              <a:rPr lang="en-US" sz="3200" b="1" dirty="0" smtClean="0"/>
              <a:t>daylight</a:t>
            </a:r>
            <a:r>
              <a:rPr lang="en-US" sz="3200" dirty="0" smtClean="0"/>
              <a:t> hours .</a:t>
            </a:r>
          </a:p>
          <a:p>
            <a:pPr marL="0" indent="0">
              <a:buNone/>
            </a:pPr>
            <a:r>
              <a:rPr lang="en-US" sz="3200" b="1" dirty="0"/>
              <a:t> </a:t>
            </a:r>
            <a:r>
              <a:rPr lang="en-US" sz="3200" b="1" dirty="0" smtClean="0"/>
              <a:t>                              </a:t>
            </a:r>
            <a:r>
              <a:rPr lang="en-US" sz="3200" b="1" dirty="0"/>
              <a:t>N</a:t>
            </a:r>
            <a:r>
              <a:rPr lang="en-US" sz="3200" b="1" dirty="0" smtClean="0"/>
              <a:t>octurnal periodicity </a:t>
            </a:r>
          </a:p>
          <a:p>
            <a:pPr marL="0" indent="0">
              <a:buNone/>
            </a:pPr>
            <a:r>
              <a:rPr lang="en-US" sz="3200" dirty="0"/>
              <a:t>A circadian rhythm with primary expression of the periodicity during </a:t>
            </a:r>
            <a:r>
              <a:rPr lang="en-US" sz="3200" b="1" dirty="0" smtClean="0"/>
              <a:t>nighttime</a:t>
            </a:r>
            <a:r>
              <a:rPr lang="en-US" sz="3200" dirty="0" smtClean="0"/>
              <a:t> hours 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96605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Periodic nocturnal W.bancrofti ( this is the most wide spread) 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Some sub-species of W.bancrofti are subperiodic ( nocturnal and diurnal)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44180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330</TotalTime>
  <Words>842</Words>
  <Application>Microsoft Office PowerPoint</Application>
  <PresentationFormat>Widescreen</PresentationFormat>
  <Paragraphs>109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Garamond</vt:lpstr>
      <vt:lpstr>Wingdings</vt:lpstr>
      <vt:lpstr>Organic</vt:lpstr>
      <vt:lpstr>Filariasis </vt:lpstr>
      <vt:lpstr>Lymphatic filariasis </vt:lpstr>
      <vt:lpstr>Wuchereria bancrofti </vt:lpstr>
      <vt:lpstr>Epidemiology </vt:lpstr>
      <vt:lpstr>PowerPoint Presentation</vt:lpstr>
      <vt:lpstr>Transmission </vt:lpstr>
      <vt:lpstr>Periodicity </vt:lpstr>
      <vt:lpstr>Diurnal periodicity </vt:lpstr>
      <vt:lpstr>PowerPoint Presentation</vt:lpstr>
      <vt:lpstr>Life cycle </vt:lpstr>
      <vt:lpstr>PowerPoint Presentation</vt:lpstr>
      <vt:lpstr>Pathology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 –filarial elephantiasis </vt:lpstr>
      <vt:lpstr>Occult filariasis </vt:lpstr>
      <vt:lpstr>Tropical pulmonary eosinophilia </vt:lpstr>
      <vt:lpstr>PowerPoint Presentation</vt:lpstr>
      <vt:lpstr>Lab diagnosis </vt:lpstr>
      <vt:lpstr>PowerPoint Presentation</vt:lpstr>
      <vt:lpstr>PowerPoint Presentation</vt:lpstr>
      <vt:lpstr>W.bancrofti ,microfilariae </vt:lpstr>
      <vt:lpstr>PowerPoint Presentation</vt:lpstr>
      <vt:lpstr>Microfilariae </vt:lpstr>
      <vt:lpstr>Control </vt:lpstr>
      <vt:lpstr>Brugia species </vt:lpstr>
      <vt:lpstr>PowerPoint Presentation</vt:lpstr>
      <vt:lpstr>Distribution </vt:lpstr>
      <vt:lpstr>Transmission </vt:lpstr>
      <vt:lpstr>Life cycle</vt:lpstr>
      <vt:lpstr>Clinical features </vt:lpstr>
      <vt:lpstr>PowerPoint Presentation</vt:lpstr>
      <vt:lpstr>Lab diagnosis </vt:lpstr>
      <vt:lpstr>B.malayi microfilariae </vt:lpstr>
      <vt:lpstr>B.timori microfilariae </vt:lpstr>
      <vt:lpstr>B.timori microfilariae </vt:lpstr>
      <vt:lpstr>Control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Filariasis</dc:title>
  <dc:creator>Mosab Nouraldein</dc:creator>
  <cp:lastModifiedBy>Mosab Nouraldein</cp:lastModifiedBy>
  <cp:revision>33</cp:revision>
  <dcterms:created xsi:type="dcterms:W3CDTF">2017-07-10T13:06:36Z</dcterms:created>
  <dcterms:modified xsi:type="dcterms:W3CDTF">2017-07-11T00:46:23Z</dcterms:modified>
</cp:coreProperties>
</file>