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81" d="100"/>
          <a:sy n="81" d="100"/>
        </p:scale>
        <p:origin x="-1020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white">
          <a:xfrm>
            <a:off x="0" y="5971032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-9144" y="6053328"/>
            <a:ext cx="2249424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2359152" y="6044184"/>
            <a:ext cx="6784848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362200" y="6050037"/>
            <a:ext cx="67056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76200" y="6068699"/>
            <a:ext cx="205740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fld id="{40716626-D789-4010-BDF5-6B595483BBEA}" type="datetimeFigureOut">
              <a:rPr lang="en-US" smtClean="0"/>
              <a:pPr/>
              <a:t>11/29/2018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2085393" y="236538"/>
            <a:ext cx="5867400" cy="36512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8001000" y="228600"/>
            <a:ext cx="8382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C1D3F35-9665-47EF-9987-3844FD67BDD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 advClick="0" advTm="120000">
    <p:newsflash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16626-D789-4010-BDF5-6B595483BBEA}" type="datetimeFigureOut">
              <a:rPr lang="en-US" smtClean="0"/>
              <a:pPr/>
              <a:t>11/29/2018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1D3F35-9665-47EF-9987-3844FD67BDD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 advClick="0" advTm="120000">
    <p:newsflash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562600" cy="5516564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553200" y="6248402"/>
            <a:ext cx="2209800" cy="365125"/>
          </a:xfrm>
        </p:spPr>
        <p:txBody>
          <a:bodyPr/>
          <a:lstStyle/>
          <a:p>
            <a:fld id="{40716626-D789-4010-BDF5-6B595483BBEA}" type="datetimeFigureOut">
              <a:rPr lang="en-US" smtClean="0"/>
              <a:pPr/>
              <a:t>11/29/2018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7201" y="6248207"/>
            <a:ext cx="5573483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Rectangle 6"/>
          <p:cNvSpPr/>
          <p:nvPr/>
        </p:nvSpPr>
        <p:spPr bwMode="white">
          <a:xfrm>
            <a:off x="6096318" y="0"/>
            <a:ext cx="32004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5400000">
            <a:off x="5989638" y="144462"/>
            <a:ext cx="533400" cy="244476"/>
          </a:xfrm>
        </p:spPr>
        <p:txBody>
          <a:bodyPr/>
          <a:lstStyle/>
          <a:p>
            <a:fld id="{1C1D3F35-9665-47EF-9987-3844FD67BDD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 advClick="0" advTm="120000">
    <p:newsflash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16626-D789-4010-BDF5-6B595483BBEA}" type="datetimeFigureOut">
              <a:rPr lang="en-US" smtClean="0"/>
              <a:pPr/>
              <a:t>11/29/2018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1C1D3F35-9665-47EF-9987-3844FD67BDD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  <p:transition spd="slow" advClick="0" advTm="120000">
    <p:newsflash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1673225"/>
          </a:xfrm>
        </p:spPr>
        <p:txBody>
          <a:bodyPr anchor="t"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Rectangle 6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0" y="1600200"/>
            <a:ext cx="12954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16626-D789-4010-BDF5-6B595483BBEA}" type="datetimeFigureOut">
              <a:rPr lang="en-US" smtClean="0"/>
              <a:pPr/>
              <a:t>11/29/2018</a:t>
            </a:fld>
            <a:endParaRPr lang="en-US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295400" cy="701676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fld id="{1C1D3F35-9665-47EF-9987-3844FD67BDD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 advClick="0" advTm="120000">
    <p:newsflash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40716626-D789-4010-BDF5-6B595483BBEA}" type="datetimeFigureOut">
              <a:rPr lang="en-US" smtClean="0"/>
              <a:pPr/>
              <a:t>11/29/2018</a:t>
            </a:fld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1C1D3F35-9665-47EF-9987-3844FD67BDD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  <p:transition spd="slow" advClick="0" advTm="120000">
    <p:newsflash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40716626-D789-4010-BDF5-6B595483BBEA}" type="datetimeFigureOut">
              <a:rPr lang="en-US" smtClean="0"/>
              <a:pPr/>
              <a:t>11/29/2018</a:t>
            </a:fld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1C1D3F35-9665-47EF-9987-3844FD67BDD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en-US"/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  <p:transition spd="slow" advClick="0" advTm="120000">
    <p:newsflash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16626-D789-4010-BDF5-6B595483BBEA}" type="datetimeFigureOut">
              <a:rPr lang="en-US" smtClean="0"/>
              <a:pPr/>
              <a:t>11/29/2018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1C1D3F35-9665-47EF-9987-3844FD67BDD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 advClick="0" advTm="120000">
    <p:newsflash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16626-D789-4010-BDF5-6B595483BBEA}" type="datetimeFigureOut">
              <a:rPr lang="en-US" smtClean="0"/>
              <a:pPr/>
              <a:t>11/29/2018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C1D3F35-9665-47EF-9987-3844FD67BDD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 advClick="0" advTm="120000">
    <p:newsflash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 anchor="ctr"/>
          <a:lstStyle>
            <a:lvl1pPr algn="l">
              <a:buNone/>
              <a:defRPr sz="4400"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16626-D789-4010-BDF5-6B595483BBEA}" type="datetimeFigureOut">
              <a:rPr lang="en-US" smtClean="0"/>
              <a:pPr/>
              <a:t>11/29/2018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1C1D3F35-9665-47EF-9987-3844FD67BDD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  <p:transition spd="slow" advClick="0" advTm="120000">
    <p:newsflash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Rectangle 7"/>
          <p:cNvSpPr/>
          <p:nvPr/>
        </p:nvSpPr>
        <p:spPr bwMode="white">
          <a:xfrm>
            <a:off x="-9144" y="4572000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-9144" y="4663440"/>
            <a:ext cx="1463040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1545336" y="4654296"/>
            <a:ext cx="7598664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1" name="Rectangle 10"/>
          <p:cNvSpPr/>
          <p:nvPr/>
        </p:nvSpPr>
        <p:spPr bwMode="white">
          <a:xfrm>
            <a:off x="1447800" y="0"/>
            <a:ext cx="100584" cy="6867144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/>
          <a:p>
            <a:fld id="{40716626-D789-4010-BDF5-6B595483BBEA}" type="datetimeFigureOut">
              <a:rPr lang="en-US" smtClean="0"/>
              <a:pPr/>
              <a:t>11/29/2018</a:t>
            </a:fld>
            <a:endParaRPr lang="en-US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0" y="4667249"/>
            <a:ext cx="1447800" cy="663578"/>
          </a:xfrm>
        </p:spPr>
        <p:txBody>
          <a:bodyPr rtlCol="0"/>
          <a:lstStyle>
            <a:lvl1pPr>
              <a:defRPr sz="2800"/>
            </a:lvl1pPr>
          </a:lstStyle>
          <a:p>
            <a:fld id="{1C1D3F35-9665-47EF-9987-3844FD67BDD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>
          <a:xfrm>
            <a:off x="1600200" y="6248206"/>
            <a:ext cx="4572000" cy="365125"/>
          </a:xfrm>
        </p:spPr>
        <p:txBody>
          <a:bodyPr rtlCol="0"/>
          <a:lstStyle/>
          <a:p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 advClick="0" advTm="120000">
    <p:newsflash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609600" y="228600"/>
            <a:ext cx="81534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612648" y="1600200"/>
            <a:ext cx="8153400" cy="45262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40716626-D789-4010-BDF5-6B595483BBEA}" type="datetimeFigureOut">
              <a:rPr lang="en-US" smtClean="0"/>
              <a:pPr/>
              <a:t>11/29/2018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609600" y="6248206"/>
            <a:ext cx="5421083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Rectangle 6"/>
          <p:cNvSpPr/>
          <p:nvPr/>
        </p:nvSpPr>
        <p:spPr bwMode="white">
          <a:xfrm>
            <a:off x="0" y="1234440"/>
            <a:ext cx="9144000" cy="32004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0" y="1280160"/>
            <a:ext cx="5334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590550" y="1280160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0" y="1272222"/>
            <a:ext cx="533400" cy="244476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1C1D3F35-9665-47EF-9987-3844FD67BDDC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 advClick="0" advTm="120000">
    <p:newsflash/>
  </p:transition>
  <p:txStyles>
    <p:titleStyle>
      <a:lvl1pPr algn="l" rtl="0" eaLnBrk="1" latinLnBrk="0" hangingPunct="1">
        <a:spcBef>
          <a:spcPct val="0"/>
        </a:spcBef>
        <a:buNone/>
        <a:defRPr kumimoji="0"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20040" indent="-320040" algn="l" rtl="0" eaLnBrk="1" latinLnBrk="0" hangingPunct="1">
        <a:spcBef>
          <a:spcPts val="700"/>
        </a:spcBef>
        <a:buClr>
          <a:schemeClr val="accent2"/>
        </a:buClr>
        <a:buSzPct val="60000"/>
        <a:buFont typeface="Wingdings"/>
        <a:buChar char=""/>
        <a:defRPr kumimoji="0"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550"/>
        </a:spcBef>
        <a:buClr>
          <a:schemeClr val="accent1"/>
        </a:buClr>
        <a:buSzPct val="70000"/>
        <a:buFont typeface="Wingdings 2"/>
        <a:buChar char="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1" latinLnBrk="0" hangingPunct="1">
        <a:spcBef>
          <a:spcPts val="500"/>
        </a:spcBef>
        <a:buClr>
          <a:schemeClr val="accent2"/>
        </a:buClr>
        <a:buSzPct val="75000"/>
        <a:buFont typeface="Wingdings"/>
        <a:buChar char="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1" latinLnBrk="0" hangingPunct="1">
        <a:spcBef>
          <a:spcPts val="400"/>
        </a:spcBef>
        <a:buClr>
          <a:schemeClr val="accent3"/>
        </a:buClr>
        <a:buSzPct val="7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1" latinLnBrk="0" hangingPunct="1">
        <a:spcBef>
          <a:spcPts val="400"/>
        </a:spcBef>
        <a:buClr>
          <a:schemeClr val="accent4"/>
        </a:buClr>
        <a:buSzPct val="6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 err="1" smtClean="0"/>
              <a:t>Immunoparasitology</a:t>
            </a:r>
            <a:r>
              <a:rPr lang="en-US" b="1" dirty="0" smtClean="0"/>
              <a:t> quiz </a:t>
            </a:r>
            <a:endParaRPr lang="en-US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Mosab </a:t>
            </a:r>
            <a:r>
              <a:rPr lang="en-US" dirty="0" err="1" smtClean="0"/>
              <a:t>N</a:t>
            </a:r>
            <a:r>
              <a:rPr lang="en-US" smtClean="0"/>
              <a:t>ouraldein</a:t>
            </a:r>
            <a:r>
              <a:rPr lang="en-US" dirty="0" smtClean="0"/>
              <a:t> </a:t>
            </a:r>
            <a:endParaRPr lang="en-US" dirty="0"/>
          </a:p>
        </p:txBody>
      </p:sp>
    </p:spTree>
  </p:cSld>
  <p:clrMapOvr>
    <a:masterClrMapping/>
  </p:clrMapOvr>
  <p:transition spd="slow" advClick="0" advTm="120000">
    <p:newsflash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Q9) </a:t>
            </a:r>
            <a:r>
              <a:rPr lang="en-US" b="1" dirty="0" smtClean="0"/>
              <a:t>inhabit WBCs: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None/>
            </a:pPr>
            <a:r>
              <a:rPr lang="en-US" b="1" dirty="0" smtClean="0"/>
              <a:t>A) </a:t>
            </a:r>
            <a:r>
              <a:rPr lang="en-US" b="1" dirty="0" err="1" smtClean="0"/>
              <a:t>thileria</a:t>
            </a:r>
            <a:r>
              <a:rPr lang="en-US" b="1" dirty="0" smtClean="0"/>
              <a:t> species </a:t>
            </a:r>
          </a:p>
          <a:p>
            <a:pPr>
              <a:buNone/>
            </a:pPr>
            <a:r>
              <a:rPr lang="en-US" b="1" dirty="0" smtClean="0"/>
              <a:t>B) </a:t>
            </a:r>
            <a:r>
              <a:rPr lang="en-US" b="1" dirty="0" err="1" smtClean="0"/>
              <a:t>leishmania</a:t>
            </a:r>
            <a:r>
              <a:rPr lang="en-US" b="1" dirty="0" smtClean="0"/>
              <a:t> species </a:t>
            </a:r>
          </a:p>
          <a:p>
            <a:pPr>
              <a:buNone/>
            </a:pPr>
            <a:r>
              <a:rPr lang="en-US" b="1" dirty="0" smtClean="0"/>
              <a:t>C) a &amp; b</a:t>
            </a:r>
            <a:endParaRPr lang="en-US" b="1" dirty="0"/>
          </a:p>
        </p:txBody>
      </p:sp>
    </p:spTree>
  </p:cSld>
  <p:clrMapOvr>
    <a:masterClrMapping/>
  </p:clrMapOvr>
  <p:transition spd="slow" advClick="0" advTm="120000">
    <p:newsflash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/>
              <a:t>Q10) enumerate the disadvantages of antibody based test?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  <p:transition spd="slow" advClick="0" advTm="120000">
    <p:newsflash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Q1) CAP test is used to diagnose: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None/>
            </a:pPr>
            <a:r>
              <a:rPr lang="en-US" b="1" dirty="0" smtClean="0"/>
              <a:t>A) Amoebiasis</a:t>
            </a:r>
          </a:p>
          <a:p>
            <a:pPr>
              <a:buNone/>
            </a:pPr>
            <a:r>
              <a:rPr lang="en-US" b="1" dirty="0" smtClean="0"/>
              <a:t>B) </a:t>
            </a:r>
            <a:r>
              <a:rPr lang="en-US" b="1" dirty="0"/>
              <a:t>G</a:t>
            </a:r>
            <a:r>
              <a:rPr lang="en-US" b="1" dirty="0" smtClean="0"/>
              <a:t>iardiasis </a:t>
            </a:r>
          </a:p>
          <a:p>
            <a:pPr>
              <a:buNone/>
            </a:pPr>
            <a:r>
              <a:rPr lang="en-US" b="1" dirty="0" smtClean="0"/>
              <a:t>C)Extra-intestinal amoebiasis </a:t>
            </a:r>
            <a:endParaRPr lang="en-US" b="1" dirty="0"/>
          </a:p>
        </p:txBody>
      </p:sp>
    </p:spTree>
  </p:cSld>
  <p:clrMapOvr>
    <a:masterClrMapping/>
  </p:clrMapOvr>
  <p:transition spd="slow" advClick="0" advTm="120000">
    <p:newsflash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Q2) Sabin </a:t>
            </a:r>
            <a:r>
              <a:rPr lang="en-US" b="1" dirty="0" err="1" smtClean="0"/>
              <a:t>fieldman</a:t>
            </a:r>
            <a:r>
              <a:rPr lang="en-US" b="1" dirty="0" smtClean="0"/>
              <a:t> dye test</a:t>
            </a:r>
            <a:r>
              <a:rPr lang="en-US" dirty="0" smtClean="0"/>
              <a:t>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None/>
            </a:pPr>
            <a:r>
              <a:rPr lang="en-US" b="1" dirty="0" smtClean="0"/>
              <a:t>A) </a:t>
            </a:r>
            <a:r>
              <a:rPr lang="en-US" b="1" dirty="0" err="1" smtClean="0"/>
              <a:t>chagas</a:t>
            </a:r>
            <a:r>
              <a:rPr lang="en-US" b="1" dirty="0" smtClean="0"/>
              <a:t> disease</a:t>
            </a:r>
          </a:p>
          <a:p>
            <a:pPr>
              <a:buNone/>
            </a:pPr>
            <a:r>
              <a:rPr lang="en-US" b="1" dirty="0" smtClean="0"/>
              <a:t>B) toxoplasmosis</a:t>
            </a:r>
          </a:p>
          <a:p>
            <a:pPr>
              <a:buNone/>
            </a:pPr>
            <a:r>
              <a:rPr lang="en-US" b="1" dirty="0" smtClean="0"/>
              <a:t>C)</a:t>
            </a:r>
            <a:r>
              <a:rPr lang="en-US" b="1" dirty="0" err="1" smtClean="0"/>
              <a:t>trichinellosis</a:t>
            </a:r>
            <a:r>
              <a:rPr lang="en-US" b="1" dirty="0" smtClean="0"/>
              <a:t> </a:t>
            </a:r>
            <a:endParaRPr lang="en-US" b="1" dirty="0"/>
          </a:p>
        </p:txBody>
      </p:sp>
    </p:spTree>
  </p:cSld>
  <p:clrMapOvr>
    <a:masterClrMapping/>
  </p:clrMapOvr>
  <p:transition spd="slow" advClick="0" advTm="120000">
    <p:newsflash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en-US" b="1" dirty="0" smtClean="0"/>
              <a:t>Q3) Napier </a:t>
            </a:r>
            <a:r>
              <a:rPr lang="en-US" b="1" dirty="0" err="1" smtClean="0"/>
              <a:t>aldehyde</a:t>
            </a:r>
            <a:r>
              <a:rPr lang="en-US" b="1" dirty="0" smtClean="0"/>
              <a:t> test used to diagnose: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None/>
            </a:pPr>
            <a:r>
              <a:rPr lang="en-US" b="1" dirty="0" smtClean="0"/>
              <a:t>A) Malaria</a:t>
            </a:r>
          </a:p>
          <a:p>
            <a:pPr>
              <a:buNone/>
            </a:pPr>
            <a:r>
              <a:rPr lang="en-US" b="1" dirty="0" smtClean="0"/>
              <a:t>B)</a:t>
            </a:r>
            <a:r>
              <a:rPr lang="en-US" b="1" dirty="0" err="1" smtClean="0"/>
              <a:t>Leishmaniasis</a:t>
            </a:r>
            <a:endParaRPr lang="en-US" b="1" dirty="0" smtClean="0"/>
          </a:p>
          <a:p>
            <a:pPr>
              <a:buNone/>
            </a:pPr>
            <a:r>
              <a:rPr lang="en-US" b="1" dirty="0" smtClean="0"/>
              <a:t>C) </a:t>
            </a:r>
            <a:r>
              <a:rPr lang="en-US" b="1" dirty="0" err="1"/>
              <a:t>T</a:t>
            </a:r>
            <a:r>
              <a:rPr lang="en-US" b="1" dirty="0" err="1" smtClean="0"/>
              <a:t>richomoniasis</a:t>
            </a:r>
            <a:r>
              <a:rPr lang="en-US" b="1" dirty="0" smtClean="0"/>
              <a:t> </a:t>
            </a:r>
            <a:endParaRPr lang="en-US" b="1" dirty="0"/>
          </a:p>
        </p:txBody>
      </p:sp>
    </p:spTree>
  </p:cSld>
  <p:clrMapOvr>
    <a:masterClrMapping/>
  </p:clrMapOvr>
  <p:transition spd="slow" advClick="0" advTm="120000">
    <p:newsflash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Q4) </a:t>
            </a:r>
            <a:r>
              <a:rPr lang="en-US" b="1" dirty="0" err="1" smtClean="0"/>
              <a:t>Casoni</a:t>
            </a:r>
            <a:r>
              <a:rPr lang="en-US" b="1" dirty="0" smtClean="0"/>
              <a:t> test used to diagnose</a:t>
            </a:r>
            <a:r>
              <a:rPr lang="en-US" dirty="0" smtClean="0"/>
              <a:t>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None/>
            </a:pPr>
            <a:r>
              <a:rPr lang="en-US" b="1" dirty="0" smtClean="0"/>
              <a:t>A) amoebiasis</a:t>
            </a:r>
          </a:p>
          <a:p>
            <a:pPr>
              <a:buNone/>
            </a:pPr>
            <a:r>
              <a:rPr lang="en-US" b="1" dirty="0" smtClean="0"/>
              <a:t>B) hydatid disease</a:t>
            </a:r>
          </a:p>
          <a:p>
            <a:pPr>
              <a:buNone/>
            </a:pPr>
            <a:r>
              <a:rPr lang="en-US" b="1" dirty="0" smtClean="0"/>
              <a:t>C) sleeping sickness</a:t>
            </a:r>
            <a:endParaRPr lang="en-US" b="1" dirty="0"/>
          </a:p>
        </p:txBody>
      </p:sp>
    </p:spTree>
  </p:cSld>
  <p:clrMapOvr>
    <a:masterClrMapping/>
  </p:clrMapOvr>
  <p:transition spd="slow" advClick="0" advTm="120000">
    <p:newsflash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Q5) </a:t>
            </a:r>
            <a:r>
              <a:rPr lang="en-US" b="1" dirty="0" err="1" smtClean="0"/>
              <a:t>katex</a:t>
            </a:r>
            <a:r>
              <a:rPr lang="en-US" b="1" dirty="0" smtClean="0"/>
              <a:t> test used to diagnose: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None/>
            </a:pPr>
            <a:r>
              <a:rPr lang="en-US" b="1" dirty="0" smtClean="0"/>
              <a:t>A) </a:t>
            </a:r>
            <a:r>
              <a:rPr lang="en-US" b="1" dirty="0" err="1" smtClean="0"/>
              <a:t>katayama</a:t>
            </a:r>
            <a:r>
              <a:rPr lang="en-US" b="1" dirty="0" smtClean="0"/>
              <a:t> fever </a:t>
            </a:r>
          </a:p>
          <a:p>
            <a:pPr>
              <a:buNone/>
            </a:pPr>
            <a:r>
              <a:rPr lang="en-US" b="1" dirty="0" smtClean="0"/>
              <a:t>B) chronic </a:t>
            </a:r>
            <a:r>
              <a:rPr lang="en-US" b="1" dirty="0" err="1" smtClean="0"/>
              <a:t>schistosomasis</a:t>
            </a:r>
            <a:endParaRPr lang="en-US" b="1" dirty="0" smtClean="0"/>
          </a:p>
          <a:p>
            <a:pPr>
              <a:buNone/>
            </a:pPr>
            <a:r>
              <a:rPr lang="en-US" b="1" dirty="0" smtClean="0"/>
              <a:t>C) visceral </a:t>
            </a:r>
            <a:r>
              <a:rPr lang="en-US" b="1" dirty="0" err="1" smtClean="0"/>
              <a:t>leishmaniasis</a:t>
            </a:r>
            <a:r>
              <a:rPr lang="en-US" b="1" dirty="0" smtClean="0"/>
              <a:t> </a:t>
            </a:r>
            <a:endParaRPr lang="en-US" b="1" dirty="0"/>
          </a:p>
        </p:txBody>
      </p:sp>
    </p:spTree>
  </p:cSld>
  <p:clrMapOvr>
    <a:masterClrMapping/>
  </p:clrMapOvr>
  <p:transition spd="slow" advClick="0" advTm="120000">
    <p:newsflash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b="1" dirty="0" smtClean="0"/>
              <a:t>Q6) ICT Method is a: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None/>
            </a:pPr>
            <a:r>
              <a:rPr lang="en-US" b="1" dirty="0" smtClean="0"/>
              <a:t>A) quantitative </a:t>
            </a:r>
          </a:p>
          <a:p>
            <a:pPr>
              <a:buNone/>
            </a:pPr>
            <a:r>
              <a:rPr lang="en-US" b="1" dirty="0" smtClean="0"/>
              <a:t>B) qualitative</a:t>
            </a:r>
          </a:p>
          <a:p>
            <a:pPr>
              <a:buNone/>
            </a:pPr>
            <a:r>
              <a:rPr lang="en-US" b="1" dirty="0" smtClean="0"/>
              <a:t>C) semi-quantitative </a:t>
            </a:r>
            <a:endParaRPr lang="en-US" b="1" dirty="0"/>
          </a:p>
        </p:txBody>
      </p:sp>
    </p:spTree>
  </p:cSld>
  <p:clrMapOvr>
    <a:masterClrMapping/>
  </p:clrMapOvr>
  <p:transition spd="slow" advClick="0" advTm="120000">
    <p:newsflash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/>
              <a:t>Q7) evade immunity by intracellular habitat: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None/>
            </a:pPr>
            <a:r>
              <a:rPr lang="en-US" b="1" dirty="0" smtClean="0"/>
              <a:t>A) </a:t>
            </a:r>
            <a:r>
              <a:rPr lang="en-US" b="1" dirty="0" err="1" smtClean="0"/>
              <a:t>Giardia</a:t>
            </a:r>
            <a:r>
              <a:rPr lang="en-US" b="1" dirty="0" smtClean="0"/>
              <a:t> </a:t>
            </a:r>
            <a:r>
              <a:rPr lang="en-US" b="1" dirty="0" err="1" smtClean="0"/>
              <a:t>lamblia</a:t>
            </a:r>
            <a:endParaRPr lang="en-US" b="1" dirty="0" smtClean="0"/>
          </a:p>
          <a:p>
            <a:pPr>
              <a:buNone/>
            </a:pPr>
            <a:r>
              <a:rPr lang="en-US" b="1" dirty="0" smtClean="0"/>
              <a:t>B) </a:t>
            </a:r>
            <a:r>
              <a:rPr lang="en-US" b="1" dirty="0" err="1"/>
              <a:t>T</a:t>
            </a:r>
            <a:r>
              <a:rPr lang="en-US" b="1" dirty="0" err="1" smtClean="0"/>
              <a:t>richomonas</a:t>
            </a:r>
            <a:r>
              <a:rPr lang="en-US" b="1" dirty="0" smtClean="0"/>
              <a:t> </a:t>
            </a:r>
            <a:r>
              <a:rPr lang="en-US" b="1" dirty="0" err="1" smtClean="0"/>
              <a:t>vaginalis</a:t>
            </a:r>
            <a:endParaRPr lang="en-US" b="1" dirty="0" smtClean="0"/>
          </a:p>
          <a:p>
            <a:pPr>
              <a:buNone/>
            </a:pPr>
            <a:r>
              <a:rPr lang="en-US" b="1" dirty="0" smtClean="0"/>
              <a:t>C) </a:t>
            </a:r>
            <a:r>
              <a:rPr lang="en-US" b="1" dirty="0" err="1" smtClean="0"/>
              <a:t>Trichinella</a:t>
            </a:r>
            <a:r>
              <a:rPr lang="en-US" b="1" dirty="0" smtClean="0"/>
              <a:t> </a:t>
            </a:r>
            <a:r>
              <a:rPr lang="en-US" b="1" dirty="0" err="1" smtClean="0"/>
              <a:t>aspirallis</a:t>
            </a:r>
            <a:r>
              <a:rPr lang="en-US" b="1" dirty="0" smtClean="0"/>
              <a:t> </a:t>
            </a:r>
            <a:endParaRPr lang="en-US" b="1" dirty="0"/>
          </a:p>
        </p:txBody>
      </p:sp>
    </p:spTree>
  </p:cSld>
  <p:clrMapOvr>
    <a:masterClrMapping/>
  </p:clrMapOvr>
  <p:transition spd="slow" advClick="0" advTm="120000">
    <p:newsflash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Q8) specimen used for </a:t>
            </a:r>
            <a:r>
              <a:rPr lang="en-US" b="1" dirty="0" err="1" smtClean="0"/>
              <a:t>katex</a:t>
            </a:r>
            <a:r>
              <a:rPr lang="en-US" b="1" dirty="0" smtClean="0"/>
              <a:t>: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None/>
            </a:pPr>
            <a:r>
              <a:rPr lang="en-US" b="1" dirty="0" smtClean="0"/>
              <a:t>A) serum</a:t>
            </a:r>
          </a:p>
          <a:p>
            <a:pPr>
              <a:buNone/>
            </a:pPr>
            <a:r>
              <a:rPr lang="en-US" b="1" dirty="0" smtClean="0"/>
              <a:t>B)sputum</a:t>
            </a:r>
          </a:p>
          <a:p>
            <a:pPr>
              <a:buNone/>
            </a:pPr>
            <a:r>
              <a:rPr lang="en-US" b="1" dirty="0" smtClean="0"/>
              <a:t>C) urine </a:t>
            </a:r>
            <a:endParaRPr lang="en-US" b="1" dirty="0"/>
          </a:p>
        </p:txBody>
      </p:sp>
    </p:spTree>
  </p:cSld>
  <p:clrMapOvr>
    <a:masterClrMapping/>
  </p:clrMapOvr>
  <p:transition spd="slow" advClick="0" advTm="120000">
    <p:newsflash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edian">
  <a:themeElements>
    <a:clrScheme name="Median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Median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Median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Median</Template>
  <TotalTime>21</TotalTime>
  <Words>169</Words>
  <Application>Microsoft Office PowerPoint</Application>
  <PresentationFormat>On-screen Show (4:3)</PresentationFormat>
  <Paragraphs>39</Paragraphs>
  <Slides>11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Median</vt:lpstr>
      <vt:lpstr>Immunoparasitology quiz </vt:lpstr>
      <vt:lpstr>Q1) CAP test is used to diagnose:</vt:lpstr>
      <vt:lpstr>Q2) Sabin fieldman dye test:</vt:lpstr>
      <vt:lpstr>Q3) Napier aldehyde test used to diagnose:</vt:lpstr>
      <vt:lpstr>Q4) Casoni test used to diagnose:</vt:lpstr>
      <vt:lpstr>Q5) katex test used to diagnose:</vt:lpstr>
      <vt:lpstr>Q6) ICT Method is a:</vt:lpstr>
      <vt:lpstr>Q7) evade immunity by intracellular habitat:</vt:lpstr>
      <vt:lpstr>Q8) specimen used for katex:</vt:lpstr>
      <vt:lpstr>Q9) inhabit WBCs:</vt:lpstr>
      <vt:lpstr>Q10) enumerate the disadvantages of antibody based test?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Immunoparasitology quiz</dc:title>
  <dc:creator>Windows User</dc:creator>
  <cp:lastModifiedBy>Windows User</cp:lastModifiedBy>
  <cp:revision>6</cp:revision>
  <dcterms:created xsi:type="dcterms:W3CDTF">2018-11-29T07:17:43Z</dcterms:created>
  <dcterms:modified xsi:type="dcterms:W3CDTF">2018-11-29T19:07:42Z</dcterms:modified>
</cp:coreProperties>
</file>