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1" r:id="rId3"/>
    <p:sldId id="286" r:id="rId4"/>
    <p:sldId id="287" r:id="rId5"/>
    <p:sldId id="288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302" r:id="rId14"/>
    <p:sldId id="296" r:id="rId15"/>
    <p:sldId id="297" r:id="rId16"/>
    <p:sldId id="298" r:id="rId17"/>
    <p:sldId id="299" r:id="rId18"/>
    <p:sldId id="264" r:id="rId19"/>
    <p:sldId id="265" r:id="rId20"/>
    <p:sldId id="289" r:id="rId21"/>
    <p:sldId id="291" r:id="rId22"/>
    <p:sldId id="300" r:id="rId23"/>
    <p:sldId id="292" r:id="rId24"/>
    <p:sldId id="293" r:id="rId25"/>
    <p:sldId id="294" r:id="rId26"/>
    <p:sldId id="295" r:id="rId27"/>
    <p:sldId id="290" r:id="rId28"/>
    <p:sldId id="266" r:id="rId29"/>
    <p:sldId id="267" r:id="rId30"/>
    <p:sldId id="268" r:id="rId31"/>
    <p:sldId id="269" r:id="rId32"/>
    <p:sldId id="270" r:id="rId33"/>
    <p:sldId id="271" r:id="rId34"/>
    <p:sldId id="272" r:id="rId35"/>
    <p:sldId id="273" r:id="rId36"/>
    <p:sldId id="274" r:id="rId37"/>
    <p:sldId id="275" r:id="rId38"/>
    <p:sldId id="276" r:id="rId39"/>
    <p:sldId id="277" r:id="rId40"/>
    <p:sldId id="278" r:id="rId41"/>
    <p:sldId id="279" r:id="rId42"/>
    <p:sldId id="280" r:id="rId43"/>
    <p:sldId id="281" r:id="rId44"/>
    <p:sldId id="282" r:id="rId45"/>
    <p:sldId id="283" r:id="rId46"/>
    <p:sldId id="284" r:id="rId47"/>
    <p:sldId id="285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FDD-9E22-472E-9FE5-FCE327AA8E89}" type="datetimeFigureOut">
              <a:rPr lang="en-US" smtClean="0"/>
              <a:pPr/>
              <a:t>3/8/2023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7330-B508-45EF-B047-AC89DE659CC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FDD-9E22-472E-9FE5-FCE327AA8E89}" type="datetimeFigureOut">
              <a:rPr lang="en-US" smtClean="0"/>
              <a:pPr/>
              <a:t>3/8/2023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7330-B508-45EF-B047-AC89DE659CC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FDD-9E22-472E-9FE5-FCE327AA8E89}" type="datetimeFigureOut">
              <a:rPr lang="en-US" smtClean="0"/>
              <a:pPr/>
              <a:t>3/8/2023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7330-B508-45EF-B047-AC89DE659CC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FDD-9E22-472E-9FE5-FCE327AA8E89}" type="datetimeFigureOut">
              <a:rPr lang="en-US" smtClean="0"/>
              <a:pPr/>
              <a:t>3/8/2023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7330-B508-45EF-B047-AC89DE659CC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FDD-9E22-472E-9FE5-FCE327AA8E89}" type="datetimeFigureOut">
              <a:rPr lang="en-US" smtClean="0"/>
              <a:pPr/>
              <a:t>3/8/2023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7330-B508-45EF-B047-AC89DE659CC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FDD-9E22-472E-9FE5-FCE327AA8E89}" type="datetimeFigureOut">
              <a:rPr lang="en-US" smtClean="0"/>
              <a:pPr/>
              <a:t>3/8/2023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7330-B508-45EF-B047-AC89DE659CC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FDD-9E22-472E-9FE5-FCE327AA8E89}" type="datetimeFigureOut">
              <a:rPr lang="en-US" smtClean="0"/>
              <a:pPr/>
              <a:t>3/8/2023</a:t>
            </a:fld>
            <a:endParaRPr lang="en-AU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7330-B508-45EF-B047-AC89DE659CC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FDD-9E22-472E-9FE5-FCE327AA8E89}" type="datetimeFigureOut">
              <a:rPr lang="en-US" smtClean="0"/>
              <a:pPr/>
              <a:t>3/8/2023</a:t>
            </a:fld>
            <a:endParaRPr lang="en-AU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7330-B508-45EF-B047-AC89DE659CC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FDD-9E22-472E-9FE5-FCE327AA8E89}" type="datetimeFigureOut">
              <a:rPr lang="en-US" smtClean="0"/>
              <a:pPr/>
              <a:t>3/8/2023</a:t>
            </a:fld>
            <a:endParaRPr lang="en-AU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7330-B508-45EF-B047-AC89DE659CC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FDD-9E22-472E-9FE5-FCE327AA8E89}" type="datetimeFigureOut">
              <a:rPr lang="en-US" smtClean="0"/>
              <a:pPr/>
              <a:t>3/8/2023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7330-B508-45EF-B047-AC89DE659CC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FDD-9E22-472E-9FE5-FCE327AA8E89}" type="datetimeFigureOut">
              <a:rPr lang="en-US" smtClean="0"/>
              <a:pPr/>
              <a:t>3/8/2023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7330-B508-45EF-B047-AC89DE659CC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5CFDD-9E22-472E-9FE5-FCE327AA8E89}" type="datetimeFigureOut">
              <a:rPr lang="en-US" smtClean="0"/>
              <a:pPr/>
              <a:t>3/8/2023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57330-B508-45EF-B047-AC89DE659CC4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streptococci</a:t>
            </a:r>
            <a:endParaRPr lang="en-AU" b="1" dirty="0">
              <a:solidFill>
                <a:srgbClr val="FFFF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Mosab </a:t>
            </a:r>
            <a:r>
              <a:rPr lang="en-US" dirty="0" smtClean="0">
                <a:solidFill>
                  <a:srgbClr val="00B050"/>
                </a:solidFill>
              </a:rPr>
              <a:t>Nouraldein</a:t>
            </a:r>
            <a:endParaRPr lang="ar-SA" dirty="0" smtClean="0">
              <a:solidFill>
                <a:srgbClr val="00B050"/>
              </a:solidFill>
            </a:endParaRPr>
          </a:p>
          <a:p>
            <a:r>
              <a:rPr lang="en-US" sz="1800" dirty="0" smtClean="0">
                <a:solidFill>
                  <a:schemeClr val="tx2"/>
                </a:solidFill>
                <a:latin typeface="Bell MT" pitchFamily="18" charset="0"/>
              </a:rPr>
              <a:t>Assistant Professor, Elsheikh Abdallah Elbadri University</a:t>
            </a:r>
            <a:endParaRPr lang="en-US" sz="1800" dirty="0" smtClean="0">
              <a:solidFill>
                <a:schemeClr val="tx2"/>
              </a:solidFill>
              <a:latin typeface="Bell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Spreading Factors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Streptokinase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: breaks down fibrin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clot.</a:t>
            </a:r>
          </a:p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Streptococcal </a:t>
            </a:r>
            <a:r>
              <a:rPr lang="en-AU" b="1" dirty="0" err="1">
                <a:solidFill>
                  <a:srgbClr val="FFFF00"/>
                </a:solidFill>
                <a:latin typeface="Bell MT" pitchFamily="18" charset="0"/>
              </a:rPr>
              <a:t>DNAse</a:t>
            </a:r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: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liquefies pus, extension of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lesion. </a:t>
            </a:r>
          </a:p>
          <a:p>
            <a:r>
              <a:rPr lang="en-AU" b="1" dirty="0" err="1">
                <a:solidFill>
                  <a:srgbClr val="FFFF00"/>
                </a:solidFill>
                <a:latin typeface="Bell MT" pitchFamily="18" charset="0"/>
              </a:rPr>
              <a:t>Hyaluronidase</a:t>
            </a:r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: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hydrolyzes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the ground substances of the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connective tissues.</a:t>
            </a:r>
          </a:p>
          <a:p>
            <a:r>
              <a:rPr lang="en-AU" b="1" dirty="0" err="1">
                <a:solidFill>
                  <a:srgbClr val="FFFF00"/>
                </a:solidFill>
                <a:latin typeface="Bell MT" pitchFamily="18" charset="0"/>
              </a:rPr>
              <a:t>Exotoxins</a:t>
            </a:r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A and C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(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pyrogenic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or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erythrogenic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exotoxins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).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  <a:p>
            <a:pPr>
              <a:buNone/>
            </a:pP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Diseases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pPr>
              <a:buNone/>
            </a:pPr>
            <a:r>
              <a:rPr lang="en-AU" b="1" u="sng" dirty="0">
                <a:solidFill>
                  <a:srgbClr val="FFFF00"/>
                </a:solidFill>
                <a:latin typeface="Bell MT" pitchFamily="18" charset="0"/>
              </a:rPr>
              <a:t>Acute </a:t>
            </a:r>
            <a:r>
              <a:rPr lang="en-AU" b="1" u="sng" dirty="0" err="1">
                <a:solidFill>
                  <a:srgbClr val="FFFF00"/>
                </a:solidFill>
                <a:latin typeface="Bell MT" pitchFamily="18" charset="0"/>
              </a:rPr>
              <a:t>Suppurative</a:t>
            </a:r>
            <a:r>
              <a:rPr lang="en-AU" b="1" u="sng" dirty="0">
                <a:solidFill>
                  <a:srgbClr val="FFFF00"/>
                </a:solidFill>
                <a:latin typeface="Bell MT" pitchFamily="18" charset="0"/>
              </a:rPr>
              <a:t> Group A Streptococcal </a:t>
            </a:r>
            <a:r>
              <a:rPr lang="en-AU" b="1" u="sng" dirty="0" smtClean="0">
                <a:solidFill>
                  <a:srgbClr val="FFFF00"/>
                </a:solidFill>
                <a:latin typeface="Bell MT" pitchFamily="18" charset="0"/>
              </a:rPr>
              <a:t>Infections; </a:t>
            </a:r>
          </a:p>
          <a:p>
            <a:r>
              <a:rPr lang="en-AU" b="1" dirty="0" err="1" smtClean="0">
                <a:solidFill>
                  <a:srgbClr val="FFFF00"/>
                </a:solidFill>
                <a:latin typeface="Bell MT" pitchFamily="18" charset="0"/>
              </a:rPr>
              <a:t>Pharyngitis</a:t>
            </a:r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: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sore throat, fever, malaise, and</a:t>
            </a:r>
          </a:p>
          <a:p>
            <a:pPr>
              <a:buNone/>
            </a:pP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headache;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tonsillar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abscesses and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tender (swelling) 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anteriorcervical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lymph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nodes.</a:t>
            </a:r>
            <a:endParaRPr lang="en-AU" b="1" dirty="0" smtClean="0">
              <a:solidFill>
                <a:srgbClr val="FFFF00"/>
              </a:solidFill>
              <a:latin typeface="Bell MT" pitchFamily="18" charset="0"/>
            </a:endParaRPr>
          </a:p>
          <a:p>
            <a:pPr>
              <a:buNone/>
            </a:pP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endParaRPr lang="en-AU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 err="1" smtClean="0">
                <a:solidFill>
                  <a:srgbClr val="FFFF00"/>
                </a:solidFill>
                <a:latin typeface="Bell MT" pitchFamily="18" charset="0"/>
              </a:rPr>
              <a:t>Pyoderma</a:t>
            </a:r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/impetigo: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Pyogenic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skin infection (honey-crusted lesions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).</a:t>
            </a:r>
          </a:p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Scarlet </a:t>
            </a:r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fever: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Rash,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circumoral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pallor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, strawberry tongue, and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nausea/vomiting.</a:t>
            </a:r>
          </a:p>
          <a:p>
            <a:r>
              <a:rPr lang="en-US" b="1" dirty="0" smtClean="0">
                <a:solidFill>
                  <a:srgbClr val="FFFF00"/>
                </a:solidFill>
                <a:latin typeface="Bell MT" pitchFamily="18" charset="0"/>
              </a:rPr>
              <a:t>Others:</a:t>
            </a:r>
            <a:r>
              <a:rPr lang="en-US" dirty="0" smtClean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cellulitis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/necrotizing fasciitis, puerperal fever,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lymphangitis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, erysipelas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Impetigo</a:t>
            </a:r>
            <a:endParaRPr lang="en-AU" dirty="0"/>
          </a:p>
        </p:txBody>
      </p:sp>
      <p:pic>
        <p:nvPicPr>
          <p:cNvPr id="1026" name="Picture 2" descr="C:\Users\Mosab Nouraldein\OneDrive\Desktop\تنزيل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214555"/>
            <a:ext cx="4857784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Erysipelas</a:t>
            </a:r>
            <a:endParaRPr lang="en-AU" dirty="0"/>
          </a:p>
        </p:txBody>
      </p:sp>
      <p:pic>
        <p:nvPicPr>
          <p:cNvPr id="1026" name="Picture 2" descr="C:\Users\Mosab Nouraldein\OneDrive\Desktop\تنزيل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824956"/>
            <a:ext cx="3500462" cy="26757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Cellulitis</a:t>
            </a:r>
            <a:endParaRPr lang="en-AU" dirty="0"/>
          </a:p>
        </p:txBody>
      </p:sp>
      <p:pic>
        <p:nvPicPr>
          <p:cNvPr id="2050" name="Picture 2" descr="C:\Users\Mosab Nouraldein\OneDrive\Desktop\19_cellulitis_slide_2c_springer_high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214555"/>
            <a:ext cx="5143536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Bell MT" pitchFamily="18" charset="0"/>
              </a:rPr>
              <a:t>Scarlet fever-RASH  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pic>
        <p:nvPicPr>
          <p:cNvPr id="3075" name="Picture 3" descr="C:\Users\Mosab Nouraldein\OneDrive\Desktop\2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000241"/>
            <a:ext cx="3738578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Bell MT" pitchFamily="18" charset="0"/>
              </a:rPr>
              <a:t>Scarlet fever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-strawberry tongue</a:t>
            </a:r>
            <a:endParaRPr lang="en-AU" dirty="0"/>
          </a:p>
        </p:txBody>
      </p:sp>
      <p:pic>
        <p:nvPicPr>
          <p:cNvPr id="4098" name="Picture 2" descr="C:\Users\Mosab Nouraldein\OneDrive\Desktop\STRAW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500" y="1958180"/>
            <a:ext cx="5715000" cy="43283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Bell MT" pitchFamily="18" charset="0"/>
              </a:rPr>
              <a:t>post-streptococcal sequelae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AU" b="1" u="sng" dirty="0" err="1">
                <a:solidFill>
                  <a:srgbClr val="FFFF00"/>
                </a:solidFill>
                <a:latin typeface="Bell MT" pitchFamily="18" charset="0"/>
              </a:rPr>
              <a:t>Nonsuppurative</a:t>
            </a:r>
            <a:r>
              <a:rPr lang="en-AU" b="1" u="sng" dirty="0">
                <a:solidFill>
                  <a:srgbClr val="FFFF00"/>
                </a:solidFill>
                <a:latin typeface="Bell MT" pitchFamily="18" charset="0"/>
              </a:rPr>
              <a:t> Sequelae to Group A Streptococcal </a:t>
            </a:r>
            <a:r>
              <a:rPr lang="en-AU" b="1" u="sng" dirty="0" smtClean="0">
                <a:solidFill>
                  <a:srgbClr val="FFFF00"/>
                </a:solidFill>
                <a:latin typeface="Bell MT" pitchFamily="18" charset="0"/>
              </a:rPr>
              <a:t>Infections: </a:t>
            </a:r>
          </a:p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Rheumatic </a:t>
            </a:r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fever.</a:t>
            </a:r>
          </a:p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Acute </a:t>
            </a:r>
            <a:r>
              <a:rPr lang="en-AU" b="1" dirty="0" err="1" smtClean="0">
                <a:solidFill>
                  <a:srgbClr val="FFFF00"/>
                </a:solidFill>
                <a:latin typeface="Bell MT" pitchFamily="18" charset="0"/>
              </a:rPr>
              <a:t>glomerulonephritis</a:t>
            </a:r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 (AGN).</a:t>
            </a:r>
          </a:p>
          <a:p>
            <a:endParaRPr lang="en-AU" b="1" u="sng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/>
            </a:r>
            <a:b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</a:br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Acute Rheumatic Fever </a:t>
            </a:r>
            <a:endParaRPr lang="en-AU" b="1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The association between GAS and the inflammatory disease acute rheumatic fever (ARF) is based on epidemiologic studies linking GAS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pharyngitis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, the clinical features of rheumatic fever, and heightened immune responses to streptococcal products. 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Bell MT" pitchFamily="18" charset="0"/>
              </a:rPr>
              <a:t>Streptococci – gram stain( </a:t>
            </a:r>
            <a:r>
              <a:rPr lang="en-US" dirty="0" err="1" smtClean="0">
                <a:solidFill>
                  <a:srgbClr val="FFFF00"/>
                </a:solidFill>
                <a:latin typeface="Bell MT" pitchFamily="18" charset="0"/>
              </a:rPr>
              <a:t>gram+ve</a:t>
            </a:r>
            <a:r>
              <a:rPr lang="en-US" dirty="0" smtClean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Bell MT" pitchFamily="18" charset="0"/>
              </a:rPr>
              <a:t>cocci</a:t>
            </a:r>
            <a:r>
              <a:rPr lang="en-US" dirty="0" smtClean="0">
                <a:solidFill>
                  <a:srgbClr val="FFFF00"/>
                </a:solidFill>
                <a:latin typeface="Bell MT" pitchFamily="18" charset="0"/>
              </a:rPr>
              <a:t>) 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pic>
        <p:nvPicPr>
          <p:cNvPr id="6146" name="Picture 2" descr="C:\Users\Mosab Nouraldein\OneDrive\Desktop\ST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00200"/>
            <a:ext cx="8215369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The general approach is that recurrences of ARF can be triggered by infection with any GAS. Injury to the heart caused by recurrences of ARF leads to rheumatic heart disease, a major cause of heart disease worldwide.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Bell MT" pitchFamily="18" charset="0"/>
              </a:rPr>
              <a:t>It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is a non-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suppurative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inflammatory disease characterized by fever,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carditis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, subcutaneous nodules, chorea, and migratory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polyarthritis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. </a:t>
            </a:r>
          </a:p>
          <a:p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The diagnosis is based on a set of primarily clinical findings (</a:t>
            </a:r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Jones Criteria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).</a:t>
            </a:r>
          </a:p>
          <a:p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Evidence of a previous GAS infection is included in these criteria, but there is no test which is diagnostic of ARF. 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Bell MT" pitchFamily="18" charset="0"/>
              </a:rPr>
              <a:t>Rheumatic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chorea</a:t>
            </a:r>
            <a:r>
              <a:rPr lang="en-US" dirty="0" smtClean="0">
                <a:solidFill>
                  <a:srgbClr val="FFFF00"/>
                </a:solidFill>
                <a:latin typeface="Bell MT" pitchFamily="18" charset="0"/>
              </a:rPr>
              <a:t> 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pic>
        <p:nvPicPr>
          <p:cNvPr id="5122" name="Picture 2" descr="C:\Users\Mosab Nouraldein\OneDrive\Desktop\300px-Chorea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143116"/>
            <a:ext cx="5857916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Attacks typically begin 3 weeks (range 1-5 weeks) after an attack of GAS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pharyngitis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and, in the absence of anti-inflammatory therapy, last 2 to 3 months.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The first attack usually occurs between the ages of 5 and 15 years. The risk of recurrent attacks after subsequent GAS infection continues into adult life and then decreases. </a:t>
            </a:r>
            <a:endParaRPr lang="en-AU" dirty="0" smtClean="0">
              <a:solidFill>
                <a:srgbClr val="FFFF00"/>
              </a:solidFill>
            </a:endParaRPr>
          </a:p>
          <a:p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Repeated attacks lead to progressive damage to the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endocardium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and heart valves, with scarring and valvular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stenosis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or incompetence 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/>
            </a:r>
            <a:br>
              <a:rPr lang="en-AU" dirty="0" smtClean="0">
                <a:solidFill>
                  <a:srgbClr val="FFFF00"/>
                </a:solidFill>
                <a:latin typeface="Bell MT" pitchFamily="18" charset="0"/>
              </a:rPr>
            </a:b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Acute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Glomerulonephritis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Poststreptococcal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glomerulonephritis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is primarily a disease of childhood that begins 1 to 4 weeks after streptococcal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pharyngitis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and 3 to 6 weeks after skin infection. </a:t>
            </a:r>
            <a:endParaRPr lang="en-AU" dirty="0" smtClean="0">
              <a:solidFill>
                <a:srgbClr val="FFFF00"/>
              </a:solidFill>
            </a:endParaRPr>
          </a:p>
          <a:p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It is characterized clinically by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edema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, hypertension,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hematuria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,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proteinuria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, and decreased serum complement levels.</a:t>
            </a:r>
          </a:p>
          <a:p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Pathologically, there are diffuse proliferative lesions of the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glomeruli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. The clinical course is usually benign, with spontaneous healing over weeks to months. Occasionally, a progressive course leads to renal failure and death. 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It is more common in temperate climates where insect bites lead to impetigo. The average latent period between infection and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glomerulonephritis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is 10 days from a respiratory infection, but generally about 3 weeks from a skin infection. 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Laboratory Diagnosis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Rapid strep test (ELISA-based) misses approximately 25% of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infections. Culture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all negatives</a:t>
            </a:r>
            <a:r>
              <a:rPr lang="en-AU" dirty="0" smtClean="0">
                <a:solidFill>
                  <a:srgbClr val="FFFF00"/>
                </a:solidFill>
              </a:rPr>
              <a:t>.</a:t>
            </a:r>
          </a:p>
          <a:p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Antibodies to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streptolysin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O (ASO)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titer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of &gt;200 is significant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for rheumatic fever.</a:t>
            </a:r>
          </a:p>
          <a:p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Anti-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DNAse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B and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antihyaluronidase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titers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for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AGN.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Treatment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beta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lactam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drugs,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macrolides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in the case of penicillin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allergy.</a:t>
            </a:r>
          </a:p>
          <a:p>
            <a:pPr>
              <a:buNone/>
            </a:pP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  <a:latin typeface="Bell MT" pitchFamily="18" charset="0"/>
              </a:rPr>
              <a:t>Overview </a:t>
            </a:r>
            <a:endParaRPr lang="en-AU" b="1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pPr>
              <a:buNone/>
            </a:pP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Members of the genus Streptococcus and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enterococci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are all gram-positive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cocci</a:t>
            </a:r>
            <a:r>
              <a:rPr lang="en-AU" b="1" dirty="0" smtClean="0">
                <a:latin typeface="Bell MT" pitchFamily="18" charset="0"/>
              </a:rPr>
              <a:t> </a:t>
            </a:r>
            <a:r>
              <a:rPr lang="en-AU" dirty="0" smtClean="0">
                <a:solidFill>
                  <a:srgbClr val="FFC000"/>
                </a:solidFill>
                <a:latin typeface="Bell MT" pitchFamily="18" charset="0"/>
              </a:rPr>
              <a:t>that</a:t>
            </a:r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 smtClean="0">
                <a:solidFill>
                  <a:srgbClr val="FFC000"/>
                </a:solidFill>
                <a:latin typeface="Bell MT" pitchFamily="18" charset="0"/>
              </a:rPr>
              <a:t>grow in pairs or short to long chains in contrast to the clusters seen with staphylococci. </a:t>
            </a:r>
          </a:p>
          <a:p>
            <a:pPr>
              <a:buNone/>
            </a:pPr>
            <a:r>
              <a:rPr lang="en-AU" dirty="0" smtClean="0">
                <a:solidFill>
                  <a:srgbClr val="FFC000"/>
                </a:solidFill>
                <a:latin typeface="Bell MT" pitchFamily="18" charset="0"/>
              </a:rPr>
              <a:t>Furthermore, streptococci and </a:t>
            </a:r>
            <a:r>
              <a:rPr lang="en-AU" dirty="0" err="1" smtClean="0">
                <a:solidFill>
                  <a:srgbClr val="FFC000"/>
                </a:solidFill>
                <a:latin typeface="Bell MT" pitchFamily="18" charset="0"/>
              </a:rPr>
              <a:t>enterococci</a:t>
            </a:r>
            <a:r>
              <a:rPr lang="en-AU" dirty="0" smtClean="0">
                <a:solidFill>
                  <a:srgbClr val="FFC000"/>
                </a:solidFill>
                <a:latin typeface="Bell MT" pitchFamily="18" charset="0"/>
              </a:rPr>
              <a:t> are </a:t>
            </a:r>
            <a:r>
              <a:rPr lang="en-AU" dirty="0" err="1" smtClean="0">
                <a:solidFill>
                  <a:srgbClr val="FFC000"/>
                </a:solidFill>
                <a:latin typeface="Bell MT" pitchFamily="18" charset="0"/>
              </a:rPr>
              <a:t>catalase</a:t>
            </a:r>
            <a:r>
              <a:rPr lang="en-AU" dirty="0" smtClean="0">
                <a:solidFill>
                  <a:srgbClr val="FFC000"/>
                </a:solidFill>
                <a:latin typeface="Bell MT" pitchFamily="18" charset="0"/>
              </a:rPr>
              <a:t> negative, whereas staphylococci are </a:t>
            </a:r>
            <a:r>
              <a:rPr lang="en-AU" dirty="0" err="1" smtClean="0">
                <a:solidFill>
                  <a:srgbClr val="FFC000"/>
                </a:solidFill>
                <a:latin typeface="Bell MT" pitchFamily="18" charset="0"/>
              </a:rPr>
              <a:t>catalase</a:t>
            </a:r>
            <a:r>
              <a:rPr lang="en-AU" dirty="0" smtClean="0">
                <a:solidFill>
                  <a:srgbClr val="FFC000"/>
                </a:solidFill>
                <a:latin typeface="Bell MT" pitchFamily="18" charset="0"/>
              </a:rPr>
              <a:t> positive.</a:t>
            </a:r>
            <a:endParaRPr lang="en-AU" dirty="0">
              <a:solidFill>
                <a:srgbClr val="FFC000"/>
              </a:solidFill>
              <a:latin typeface="Bell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Prevention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Possible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prophylactic antibiotics for at least 5 years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post-acute rheumatic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fever; beta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lactams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and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macrolides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i="1" dirty="0">
                <a:solidFill>
                  <a:srgbClr val="FFFF00"/>
                </a:solidFill>
                <a:latin typeface="Bell MT" pitchFamily="18" charset="0"/>
              </a:rPr>
              <a:t>Streptococcus </a:t>
            </a:r>
            <a:r>
              <a:rPr lang="en-AU" b="1" i="1" dirty="0" err="1">
                <a:solidFill>
                  <a:srgbClr val="FFFF00"/>
                </a:solidFill>
                <a:latin typeface="Bell MT" pitchFamily="18" charset="0"/>
              </a:rPr>
              <a:t>agalactiae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pPr>
              <a:buNone/>
            </a:pPr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Distinguishing </a:t>
            </a:r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Features:</a:t>
            </a:r>
          </a:p>
          <a:p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(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Group B Streptococci; GBS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).</a:t>
            </a:r>
          </a:p>
          <a:p>
            <a:r>
              <a:rPr lang="el-GR" dirty="0">
                <a:solidFill>
                  <a:srgbClr val="FFFF00"/>
                </a:solidFill>
              </a:rPr>
              <a:t>β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hemolytic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.</a:t>
            </a:r>
          </a:p>
          <a:p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Bacitracin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resistant.</a:t>
            </a:r>
          </a:p>
          <a:p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Hydrolyze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hippurate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.</a:t>
            </a:r>
            <a:endParaRPr lang="en-AU" dirty="0" smtClean="0">
              <a:solidFill>
                <a:srgbClr val="FFFF00"/>
              </a:solidFill>
              <a:latin typeface="Bell MT" pitchFamily="18" charset="0"/>
            </a:endParaRPr>
          </a:p>
          <a:p>
            <a:endParaRPr lang="en-AU" dirty="0" smtClean="0">
              <a:latin typeface="Bell MT" pitchFamily="18" charset="0"/>
            </a:endParaRPr>
          </a:p>
          <a:p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endParaRPr lang="en-AU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CAMP test positive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(CAMP factor is a polypeptide which “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complements”</a:t>
            </a:r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the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sphingomyelinase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of S.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aureus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to create an enhanced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hemolytic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pattern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in shape of an arrowhead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).</a:t>
            </a:r>
          </a:p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Reservoir: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human vagina (15−20% of women); GI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tract.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endParaRPr lang="en-AU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 fontScale="92500"/>
          </a:bodyPr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Transmission: </a:t>
            </a:r>
            <a:endParaRPr lang="en-AU" b="1" dirty="0" smtClean="0">
              <a:solidFill>
                <a:srgbClr val="FFFF00"/>
              </a:solidFill>
              <a:latin typeface="Bell MT" pitchFamily="18" charset="0"/>
            </a:endParaRPr>
          </a:p>
          <a:p>
            <a:pPr>
              <a:buNone/>
            </a:pP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newborn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infected during birth (increased risk with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prolonged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labor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after rupture of membranes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).</a:t>
            </a:r>
          </a:p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Pathogenesis: </a:t>
            </a:r>
          </a:p>
          <a:p>
            <a:pPr>
              <a:buNone/>
            </a:pPr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Sialic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acid (in capsule); β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hemolysin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and CAMP factor.</a:t>
            </a:r>
          </a:p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Diseases: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</a:t>
            </a:r>
          </a:p>
          <a:p>
            <a:pPr>
              <a:buNone/>
            </a:pP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neonatal septicaemia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and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meningitis.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endParaRPr lang="en-AU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Treatment: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ampicillin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with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an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aminoglycoside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or a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cephalosporin.</a:t>
            </a:r>
          </a:p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Prevention: </a:t>
            </a:r>
          </a:p>
          <a:p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Prophylaxis during delivery in women with positive vaginal/rectal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culture of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GBS, history of recent infection with GBS, or prolonged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labors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after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membrane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rupture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endParaRPr lang="en-AU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Ampicillin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or penicillin drugs of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choice.</a:t>
            </a:r>
          </a:p>
          <a:p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Clindamycin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or erythromycin for penicillin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allergies.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i="1" dirty="0">
                <a:solidFill>
                  <a:srgbClr val="FFFF00"/>
                </a:solidFill>
                <a:latin typeface="Bell MT" pitchFamily="18" charset="0"/>
              </a:rPr>
              <a:t>Streptococcus </a:t>
            </a:r>
            <a:r>
              <a:rPr lang="en-AU" b="1" i="1" dirty="0" err="1">
                <a:solidFill>
                  <a:srgbClr val="FFFF00"/>
                </a:solidFill>
                <a:latin typeface="Bell MT" pitchFamily="18" charset="0"/>
              </a:rPr>
              <a:t>pneumoniae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pPr>
              <a:buNone/>
            </a:pPr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Distinguishing </a:t>
            </a:r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Features: </a:t>
            </a:r>
          </a:p>
          <a:p>
            <a:r>
              <a:rPr lang="el-GR" dirty="0">
                <a:solidFill>
                  <a:srgbClr val="FFFF00"/>
                </a:solidFill>
              </a:rPr>
              <a:t>α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hemolytic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.</a:t>
            </a:r>
          </a:p>
          <a:p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Optochin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sensitive.</a:t>
            </a:r>
          </a:p>
          <a:p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Lancet-shaped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diplococci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.</a:t>
            </a:r>
          </a:p>
          <a:p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Lysed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by bile (bile soluble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).</a:t>
            </a:r>
          </a:p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Reservoir: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human upper respiratory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tract.</a:t>
            </a:r>
          </a:p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Transmission: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respiratory droplets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Pathogenesis :  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Polysaccharide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capsule is the major virulence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factor.</a:t>
            </a:r>
          </a:p>
          <a:p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IgA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protease.</a:t>
            </a:r>
          </a:p>
          <a:p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Teichoic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acid.</a:t>
            </a:r>
          </a:p>
          <a:p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Pneumolysin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O: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hemolysin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/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cytolysin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: damages respiratory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epithelium; inhibits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leukocyte respiratory burst and inhibits classical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complement fixation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Diseases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Typical pneumonia: most common cause (especially in decade 6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of life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); shaking chills, high fever, lobar consolidation, blood-tinged,</a:t>
            </a:r>
          </a:p>
          <a:p>
            <a:pPr>
              <a:buNone/>
            </a:pP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“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rusty”sputum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.</a:t>
            </a:r>
          </a:p>
          <a:p>
            <a:r>
              <a:rPr lang="en-AU" dirty="0" smtClean="0">
                <a:solidFill>
                  <a:srgbClr val="FFFF00"/>
                </a:solidFill>
              </a:rPr>
              <a:t>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Otitis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media and sinusitis in children most common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cause.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endParaRPr lang="en-AU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Adult meningitis: most common cause;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peptidoglycan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and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teichoic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acids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are highly inflammatory in CNS; CSF reveals high WBCs (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neutrophils) and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low glucose, high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protein.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Streptococci and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enterococci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are classified principally based on their patterns of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hemolysis</a:t>
            </a:r>
            <a:r>
              <a:rPr lang="en-AU" dirty="0" smtClean="0">
                <a:solidFill>
                  <a:srgbClr val="FFC000"/>
                </a:solidFill>
                <a:latin typeface="Bell MT" pitchFamily="18" charset="0"/>
              </a:rPr>
              <a:t>. Streptococci showing </a:t>
            </a:r>
            <a:r>
              <a:rPr lang="el-GR" dirty="0" smtClean="0">
                <a:solidFill>
                  <a:srgbClr val="FFC000"/>
                </a:solidFill>
              </a:rPr>
              <a:t>β-</a:t>
            </a:r>
            <a:r>
              <a:rPr lang="en-AU" dirty="0" err="1" smtClean="0">
                <a:solidFill>
                  <a:srgbClr val="FFC000"/>
                </a:solidFill>
                <a:latin typeface="Bell MT" pitchFamily="18" charset="0"/>
              </a:rPr>
              <a:t>hemolysis</a:t>
            </a:r>
            <a:r>
              <a:rPr lang="en-AU" dirty="0" smtClean="0">
                <a:solidFill>
                  <a:srgbClr val="FFC000"/>
                </a:solidFill>
                <a:latin typeface="Bell MT" pitchFamily="18" charset="0"/>
              </a:rPr>
              <a:t>  are grouped according to the carbohydrate antigens extracted from their cell walls.</a:t>
            </a:r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Groups A and B are the leading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pyogenic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pathogens of the streptococci having </a:t>
            </a:r>
            <a:r>
              <a:rPr lang="el-GR" dirty="0" smtClean="0">
                <a:solidFill>
                  <a:srgbClr val="FFFF00"/>
                </a:solidFill>
              </a:rPr>
              <a:t>β-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hemolysis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Laboratory Diagnosis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Gram stain and culture of CSF or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sputum.</a:t>
            </a:r>
          </a:p>
          <a:p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Latex particle agglutination: test for capsular antigen in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CSF.</a:t>
            </a:r>
          </a:p>
          <a:p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Urinary antigen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test.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Treatment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beta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lactams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for bacterial pneumonia;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ceftriaxone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or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cefotaxime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for adult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meningitis (add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vancomycin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if penicillin-resistant </a:t>
            </a:r>
            <a:r>
              <a:rPr lang="en-AU" i="1" dirty="0">
                <a:solidFill>
                  <a:srgbClr val="FFFF00"/>
                </a:solidFill>
                <a:latin typeface="Bell MT" pitchFamily="18" charset="0"/>
              </a:rPr>
              <a:t>S.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pneumoniae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has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been reported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in community); amoxicillin for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otitis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media and sinusitis in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children (erythromycin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in cases of allergy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).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Prevention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Pediatric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(PCV, pneumococcal conjugate vaccine): 13 of most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common serotypes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; conjugated to diphtheria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toxoid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; prevents invasive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disease.</a:t>
            </a:r>
          </a:p>
          <a:p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Adult (PPV, pneumococcal polysaccharide vaccine): 23 of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most common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capsular serotypes; recommended for all adults age ≥65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plus at-risk individuals.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>
            <a:noAutofit/>
          </a:bodyPr>
          <a:lstStyle/>
          <a:p>
            <a:r>
              <a:rPr lang="en-AU" sz="4000" b="1" dirty="0" err="1">
                <a:solidFill>
                  <a:srgbClr val="FFFF00"/>
                </a:solidFill>
                <a:latin typeface="Bell MT" pitchFamily="18" charset="0"/>
              </a:rPr>
              <a:t>Viridans</a:t>
            </a:r>
            <a:r>
              <a:rPr lang="en-AU" sz="4000" b="1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sz="4000" b="1" dirty="0" smtClean="0">
                <a:solidFill>
                  <a:srgbClr val="FFFF00"/>
                </a:solidFill>
                <a:latin typeface="Bell MT" pitchFamily="18" charset="0"/>
              </a:rPr>
              <a:t>Streptococci</a:t>
            </a:r>
            <a:endParaRPr lang="en-AU" sz="4000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Distinguishing </a:t>
            </a:r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Features: </a:t>
            </a:r>
          </a:p>
          <a:p>
            <a:r>
              <a:rPr lang="el-GR" dirty="0">
                <a:solidFill>
                  <a:srgbClr val="FFFF00"/>
                </a:solidFill>
              </a:rPr>
              <a:t>α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hemolytic</a:t>
            </a:r>
            <a:endParaRPr lang="en-AU" dirty="0" smtClean="0">
              <a:solidFill>
                <a:srgbClr val="FFFF00"/>
              </a:solidFill>
              <a:latin typeface="Bell MT" pitchFamily="18" charset="0"/>
            </a:endParaRPr>
          </a:p>
          <a:p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•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Optochin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resistant</a:t>
            </a:r>
          </a:p>
          <a:p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PYR-negative</a:t>
            </a:r>
          </a:p>
          <a:p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Bile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insoluble</a:t>
            </a:r>
          </a:p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Reservoir: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normal flora of human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oropharynx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(S.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mutans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, S.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sanguinis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),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human colon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(S.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gallolyticus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).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>
            <a:normAutofit/>
          </a:bodyPr>
          <a:lstStyle/>
          <a:p>
            <a:endParaRPr lang="en-AU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Transmission: </a:t>
            </a:r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endogenous.</a:t>
            </a:r>
          </a:p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Pathogenesis: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dextran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(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biofilm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)-mediated adherence onto tooth enamel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or</a:t>
            </a:r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damaged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heart valve and to each other (vegetation); growth in vegetation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protects organism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from immune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system.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</a:rPr>
              <a:t>Diseases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Dental caries: S.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mutans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dextran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-mediated adherence glues oral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flora onto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teeth, forming plaque and causing dental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caries.</a:t>
            </a:r>
          </a:p>
          <a:p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Infective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endocarditis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(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subacute):</a:t>
            </a:r>
          </a:p>
          <a:p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Malaise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, fatigue, anorexia, night sweats, weight loss, splinter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hemorrhages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.</a:t>
            </a:r>
          </a:p>
          <a:p>
            <a:pPr>
              <a:buNone/>
            </a:pP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endParaRPr lang="en-AU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Predisposing conditions: damaged (or prosthetic) heart valve </a:t>
            </a:r>
            <a:r>
              <a:rPr lang="en-AU" i="1" dirty="0" smtClean="0">
                <a:solidFill>
                  <a:srgbClr val="FFFF00"/>
                </a:solidFill>
                <a:latin typeface="Bell MT" pitchFamily="18" charset="0"/>
              </a:rPr>
              <a:t>and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dental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work without prophylactic antibiotics or extremely poor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oral hygiene.</a:t>
            </a:r>
          </a:p>
          <a:p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S.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gallolyticus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associated with colon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cancer.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endParaRPr lang="en-AU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Treatment: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penicillin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G (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Benzylpenicllin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)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with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aminoglycosides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for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endocarditis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.</a:t>
            </a:r>
          </a:p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Prevention: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prophylactic antibiotics prior to dental work for individuals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with damaged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heart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valve.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The </a:t>
            </a:r>
            <a:r>
              <a:rPr lang="el-GR" dirty="0" smtClean="0">
                <a:solidFill>
                  <a:srgbClr val="FFFF00"/>
                </a:solidFill>
              </a:rPr>
              <a:t>α-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hemolytic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streptococci include Streptococcus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pneumoniae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and the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viridans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group streptococci.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  <a:latin typeface="Bell MT" pitchFamily="18" charset="0"/>
                <a:ea typeface="Tahoma" pitchFamily="34" charset="0"/>
                <a:cs typeface="Tahoma" pitchFamily="34" charset="0"/>
              </a:rPr>
              <a:t>General features </a:t>
            </a:r>
            <a:endParaRPr lang="en-AU" b="1" dirty="0">
              <a:solidFill>
                <a:srgbClr val="FFFF00"/>
              </a:solidFill>
              <a:latin typeface="Bell MT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dirty="0">
                <a:solidFill>
                  <a:srgbClr val="FFFF00"/>
                </a:solidFill>
                <a:latin typeface="Bell MT" pitchFamily="18" charset="0"/>
                <a:ea typeface="Tahoma" pitchFamily="34" charset="0"/>
                <a:cs typeface="Tahoma" pitchFamily="34" charset="0"/>
              </a:rPr>
              <a:t>Gram-positive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  <a:ea typeface="Tahoma" pitchFamily="34" charset="0"/>
                <a:cs typeface="Tahoma" pitchFamily="34" charset="0"/>
              </a:rPr>
              <a:t>cocci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  <a:ea typeface="Tahoma" pitchFamily="34" charset="0"/>
                <a:cs typeface="Tahoma" pitchFamily="34" charset="0"/>
              </a:rPr>
              <a:t> in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  <a:ea typeface="Tahoma" pitchFamily="34" charset="0"/>
                <a:cs typeface="Tahoma" pitchFamily="34" charset="0"/>
              </a:rPr>
              <a:t>chains.</a:t>
            </a:r>
          </a:p>
          <a:p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Catalase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negative.</a:t>
            </a:r>
          </a:p>
          <a:p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Sero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-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grouped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using known antibodies to the cell wall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carbohydrates (Lancefield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groups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A–</a:t>
            </a:r>
            <a:r>
              <a:rPr lang="en-US" dirty="0" smtClean="0">
                <a:solidFill>
                  <a:srgbClr val="FFFF00"/>
                </a:solidFill>
                <a:latin typeface="Bell MT" pitchFamily="18" charset="0"/>
              </a:rPr>
              <a:t>H,K-V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).</a:t>
            </a:r>
          </a:p>
          <a:p>
            <a:pPr>
              <a:buNone/>
            </a:pPr>
            <a:endParaRPr lang="en-A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AU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Species of Medical </a:t>
            </a:r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Importance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S.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Pyogenes</a:t>
            </a:r>
            <a:r>
              <a:rPr lang="ar-SA" dirty="0" smtClean="0">
                <a:solidFill>
                  <a:srgbClr val="FFFF00"/>
                </a:solidFill>
                <a:latin typeface="Bell MT" pitchFamily="18" charset="0"/>
              </a:rPr>
              <a:t> )</a:t>
            </a:r>
            <a:r>
              <a:rPr lang="en-US" dirty="0" smtClean="0">
                <a:solidFill>
                  <a:srgbClr val="FFFF00"/>
                </a:solidFill>
                <a:latin typeface="Bell MT" pitchFamily="18" charset="0"/>
              </a:rPr>
              <a:t>GAS).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  <a:p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S.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agalactiae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(group B streptococci; GBS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).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  <a:p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S.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pneumoniae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  <a:p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Viridans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streptococci: S.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mutans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; S.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sanguinis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; S.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gallolyticus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(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bovis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).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i="1" dirty="0">
                <a:solidFill>
                  <a:srgbClr val="FFFF00"/>
                </a:solidFill>
                <a:latin typeface="Bell MT" pitchFamily="18" charset="0"/>
              </a:rPr>
              <a:t>Streptococcus </a:t>
            </a:r>
            <a:r>
              <a:rPr lang="en-AU" b="1" i="1" dirty="0" err="1">
                <a:solidFill>
                  <a:srgbClr val="FFFF00"/>
                </a:solidFill>
                <a:latin typeface="Bell MT" pitchFamily="18" charset="0"/>
              </a:rPr>
              <a:t>pyogenes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1472" y="1785926"/>
            <a:ext cx="8229600" cy="4525963"/>
          </a:xfrm>
          <a:solidFill>
            <a:srgbClr val="7030A0"/>
          </a:solidFill>
        </p:spPr>
        <p:txBody>
          <a:bodyPr/>
          <a:lstStyle/>
          <a:p>
            <a:pPr>
              <a:buNone/>
            </a:pPr>
            <a:r>
              <a:rPr lang="en-AU" b="1" dirty="0">
                <a:solidFill>
                  <a:srgbClr val="FFC000"/>
                </a:solidFill>
                <a:latin typeface="Bell MT" pitchFamily="18" charset="0"/>
              </a:rPr>
              <a:t>Distinguishing </a:t>
            </a:r>
            <a:r>
              <a:rPr lang="en-AU" b="1" dirty="0" smtClean="0">
                <a:solidFill>
                  <a:srgbClr val="FFC000"/>
                </a:solidFill>
                <a:latin typeface="Bell MT" pitchFamily="18" charset="0"/>
              </a:rPr>
              <a:t>Features:</a:t>
            </a:r>
          </a:p>
          <a:p>
            <a:r>
              <a:rPr lang="el-GR" dirty="0">
                <a:solidFill>
                  <a:srgbClr val="FFC000"/>
                </a:solidFill>
              </a:rPr>
              <a:t>β </a:t>
            </a:r>
            <a:r>
              <a:rPr lang="en-AU" dirty="0" err="1" smtClean="0">
                <a:solidFill>
                  <a:srgbClr val="FFC000"/>
                </a:solidFill>
                <a:latin typeface="Bell MT" pitchFamily="18" charset="0"/>
              </a:rPr>
              <a:t>hemolytic</a:t>
            </a:r>
            <a:r>
              <a:rPr lang="en-AU" dirty="0" smtClean="0">
                <a:solidFill>
                  <a:srgbClr val="FFC000"/>
                </a:solidFill>
                <a:latin typeface="Bell MT" pitchFamily="18" charset="0"/>
              </a:rPr>
              <a:t>.</a:t>
            </a:r>
          </a:p>
          <a:p>
            <a:r>
              <a:rPr lang="en-AU" dirty="0" err="1">
                <a:solidFill>
                  <a:srgbClr val="FFC000"/>
                </a:solidFill>
                <a:latin typeface="Bell MT" pitchFamily="18" charset="0"/>
              </a:rPr>
              <a:t>Bacitracin</a:t>
            </a:r>
            <a:r>
              <a:rPr lang="en-AU" dirty="0">
                <a:solidFill>
                  <a:srgbClr val="FFC000"/>
                </a:solidFill>
                <a:latin typeface="Bell MT" pitchFamily="18" charset="0"/>
              </a:rPr>
              <a:t> </a:t>
            </a:r>
            <a:r>
              <a:rPr lang="en-AU" dirty="0" smtClean="0">
                <a:solidFill>
                  <a:srgbClr val="FFC000"/>
                </a:solidFill>
                <a:latin typeface="Bell MT" pitchFamily="18" charset="0"/>
              </a:rPr>
              <a:t>sensitive.</a:t>
            </a:r>
          </a:p>
          <a:p>
            <a:r>
              <a:rPr lang="en-AU" dirty="0" err="1">
                <a:solidFill>
                  <a:srgbClr val="FFC000"/>
                </a:solidFill>
                <a:latin typeface="Bell MT" pitchFamily="18" charset="0"/>
              </a:rPr>
              <a:t>Pyrrolidonyl</a:t>
            </a:r>
            <a:r>
              <a:rPr lang="en-AU" dirty="0">
                <a:solidFill>
                  <a:srgbClr val="FFC000"/>
                </a:solidFill>
                <a:latin typeface="Bell MT" pitchFamily="18" charset="0"/>
              </a:rPr>
              <a:t> </a:t>
            </a:r>
            <a:r>
              <a:rPr lang="en-AU" dirty="0" err="1">
                <a:solidFill>
                  <a:srgbClr val="FFC000"/>
                </a:solidFill>
                <a:latin typeface="Bell MT" pitchFamily="18" charset="0"/>
              </a:rPr>
              <a:t>arylamidase</a:t>
            </a:r>
            <a:r>
              <a:rPr lang="en-AU" dirty="0">
                <a:solidFill>
                  <a:srgbClr val="FFC000"/>
                </a:solidFill>
                <a:latin typeface="Bell MT" pitchFamily="18" charset="0"/>
              </a:rPr>
              <a:t> (PYR) </a:t>
            </a:r>
            <a:r>
              <a:rPr lang="en-AU" dirty="0" smtClean="0">
                <a:solidFill>
                  <a:srgbClr val="FFC000"/>
                </a:solidFill>
                <a:latin typeface="Bell MT" pitchFamily="18" charset="0"/>
              </a:rPr>
              <a:t>positive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.</a:t>
            </a:r>
          </a:p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Reservoir: T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hroat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;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skin.</a:t>
            </a:r>
          </a:p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Transmission: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Direct 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contact; respiratory droplets</a:t>
            </a:r>
            <a:endParaRPr lang="en-AU" dirty="0" smtClean="0">
              <a:solidFill>
                <a:srgbClr val="FFFF00"/>
              </a:solidFill>
              <a:latin typeface="Bell MT" pitchFamily="18" charset="0"/>
            </a:endParaRPr>
          </a:p>
          <a:p>
            <a:pPr>
              <a:buNone/>
            </a:pP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Pathogenesis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 err="1">
                <a:solidFill>
                  <a:srgbClr val="FFFF00"/>
                </a:solidFill>
                <a:latin typeface="Bell MT" pitchFamily="18" charset="0"/>
              </a:rPr>
              <a:t>Hyaluronic</a:t>
            </a:r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 acid: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is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non-immunogenic (in capsule ).</a:t>
            </a:r>
          </a:p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M-protein: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antiphagocytic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, associated with acute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glomerulonephritis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, rheumatic fever.</a:t>
            </a:r>
          </a:p>
          <a:p>
            <a:r>
              <a:rPr lang="en-AU" b="1" dirty="0" err="1">
                <a:solidFill>
                  <a:srgbClr val="FFFF00"/>
                </a:solidFill>
                <a:latin typeface="Bell MT" pitchFamily="18" charset="0"/>
              </a:rPr>
              <a:t>Streptolysin</a:t>
            </a:r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 O: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immunogenic,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hemolysin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/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cytolysin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.</a:t>
            </a:r>
          </a:p>
          <a:p>
            <a:r>
              <a:rPr lang="en-AU" b="1" dirty="0" err="1">
                <a:solidFill>
                  <a:srgbClr val="FFFF00"/>
                </a:solidFill>
                <a:latin typeface="Bell MT" pitchFamily="18" charset="0"/>
              </a:rPr>
              <a:t>Streptolysin</a:t>
            </a:r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 S: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 not immunogenic,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hemolysin</a:t>
            </a:r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/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cytolysin</a:t>
            </a:r>
            <a:r>
              <a:rPr lang="en-AU" dirty="0" smtClean="0">
                <a:solidFill>
                  <a:srgbClr val="FFFF00"/>
                </a:solidFill>
                <a:latin typeface="Bell MT" pitchFamily="18" charset="0"/>
              </a:rPr>
              <a:t> </a:t>
            </a:r>
          </a:p>
          <a:p>
            <a:pPr>
              <a:buNone/>
            </a:pP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1396</Words>
  <Application>Microsoft Office PowerPoint</Application>
  <PresentationFormat>عرض على الشاشة (3:4)‏</PresentationFormat>
  <Paragraphs>137</Paragraphs>
  <Slides>47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47</vt:i4>
      </vt:variant>
    </vt:vector>
  </HeadingPairs>
  <TitlesOfParts>
    <vt:vector size="48" baseType="lpstr">
      <vt:lpstr>سمة Office</vt:lpstr>
      <vt:lpstr>streptococci</vt:lpstr>
      <vt:lpstr>Streptococci – gram stain( gram+ve cocci) </vt:lpstr>
      <vt:lpstr>Overview </vt:lpstr>
      <vt:lpstr>الشريحة 4</vt:lpstr>
      <vt:lpstr>الشريحة 5</vt:lpstr>
      <vt:lpstr>General features </vt:lpstr>
      <vt:lpstr>Species of Medical Importance</vt:lpstr>
      <vt:lpstr>Streptococcus pyogenes</vt:lpstr>
      <vt:lpstr>Pathogenesis</vt:lpstr>
      <vt:lpstr>Spreading Factors</vt:lpstr>
      <vt:lpstr>Diseases</vt:lpstr>
      <vt:lpstr>الشريحة 12</vt:lpstr>
      <vt:lpstr>Impetigo</vt:lpstr>
      <vt:lpstr>Erysipelas</vt:lpstr>
      <vt:lpstr>Cellulitis</vt:lpstr>
      <vt:lpstr>Scarlet fever-RASH  </vt:lpstr>
      <vt:lpstr>Scarlet fever -strawberry tongue</vt:lpstr>
      <vt:lpstr>post-streptococcal sequelae</vt:lpstr>
      <vt:lpstr> Acute Rheumatic Fever </vt:lpstr>
      <vt:lpstr>الشريحة 20</vt:lpstr>
      <vt:lpstr>الشريحة 21</vt:lpstr>
      <vt:lpstr>Rheumatic chorea </vt:lpstr>
      <vt:lpstr>الشريحة 23</vt:lpstr>
      <vt:lpstr>الشريحة 24</vt:lpstr>
      <vt:lpstr> Acute Glomerulonephritis </vt:lpstr>
      <vt:lpstr>الشريحة 26</vt:lpstr>
      <vt:lpstr>الشريحة 27</vt:lpstr>
      <vt:lpstr>Laboratory Diagnosis</vt:lpstr>
      <vt:lpstr>Treatment</vt:lpstr>
      <vt:lpstr>Prevention</vt:lpstr>
      <vt:lpstr>Streptococcus agalactiae</vt:lpstr>
      <vt:lpstr>الشريحة 32</vt:lpstr>
      <vt:lpstr>الشريحة 33</vt:lpstr>
      <vt:lpstr>الشريحة 34</vt:lpstr>
      <vt:lpstr>الشريحة 35</vt:lpstr>
      <vt:lpstr>Streptococcus pneumoniae</vt:lpstr>
      <vt:lpstr>Pathogenesis :  </vt:lpstr>
      <vt:lpstr>Diseases</vt:lpstr>
      <vt:lpstr>الشريحة 39</vt:lpstr>
      <vt:lpstr>Laboratory Diagnosis</vt:lpstr>
      <vt:lpstr>Treatment</vt:lpstr>
      <vt:lpstr>Prevention</vt:lpstr>
      <vt:lpstr>Viridans Streptococci</vt:lpstr>
      <vt:lpstr>الشريحة 44</vt:lpstr>
      <vt:lpstr>Diseases</vt:lpstr>
      <vt:lpstr>الشريحة 46</vt:lpstr>
      <vt:lpstr>الشريحة 47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streptococci</dc:title>
  <dc:creator>Mosab Nouraldein</dc:creator>
  <cp:lastModifiedBy>Mosab Nouraldein</cp:lastModifiedBy>
  <cp:revision>30</cp:revision>
  <dcterms:created xsi:type="dcterms:W3CDTF">2023-02-24T19:21:13Z</dcterms:created>
  <dcterms:modified xsi:type="dcterms:W3CDTF">2023-03-08T02:10:51Z</dcterms:modified>
</cp:coreProperties>
</file>