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80" r:id="rId4"/>
    <p:sldId id="259" r:id="rId5"/>
    <p:sldId id="260" r:id="rId6"/>
    <p:sldId id="261" r:id="rId7"/>
    <p:sldId id="263" r:id="rId8"/>
    <p:sldId id="264" r:id="rId9"/>
    <p:sldId id="265" r:id="rId10"/>
    <p:sldId id="266" r:id="rId11"/>
    <p:sldId id="268" r:id="rId12"/>
    <p:sldId id="270" r:id="rId13"/>
    <p:sldId id="273" r:id="rId14"/>
    <p:sldId id="275" r:id="rId15"/>
    <p:sldId id="276" r:id="rId16"/>
    <p:sldId id="277" r:id="rId17"/>
    <p:sldId id="278" r:id="rId18"/>
    <p:sldId id="279"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98538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1427305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847274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230445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1179147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2384785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1981496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3828781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1709021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3032563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418B46-615C-4734-AD72-5D78A4B3BBC9}" type="datetimeFigureOut">
              <a:rPr lang="ar-SA" smtClean="0"/>
              <a:pPr/>
              <a:t>16/12/1442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3379200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4418B46-615C-4734-AD72-5D78A4B3BBC9}" type="datetimeFigureOut">
              <a:rPr lang="ar-SA" smtClean="0"/>
              <a:pPr/>
              <a:t>16/12/1442</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EC7133-8E06-40A5-AAC0-D05D92ED5B35}" type="slidenum">
              <a:rPr lang="ar-SA" smtClean="0"/>
              <a:pPr/>
              <a:t>‹#›</a:t>
            </a:fld>
            <a:endParaRPr lang="ar-SA"/>
          </a:p>
        </p:txBody>
      </p:sp>
    </p:spTree>
    <p:extLst>
      <p:ext uri="{BB962C8B-B14F-4D97-AF65-F5344CB8AC3E}">
        <p14:creationId xmlns="" xmlns:p14="http://schemas.microsoft.com/office/powerpoint/2010/main" val="931760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28600" y="533401"/>
            <a:ext cx="8610600" cy="1904999"/>
          </a:xfrm>
        </p:spPr>
        <p:txBody>
          <a:bodyPr/>
          <a:lstStyle/>
          <a:p>
            <a:pPr eaLnBrk="1" hangingPunct="1"/>
            <a:r>
              <a:rPr lang="en-US" dirty="0" smtClean="0"/>
              <a:t>The history of Medial laboratory  in Sudan</a:t>
            </a: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dirty="0">
              <a:ea typeface="+mn-ea"/>
            </a:endParaRPr>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2209800"/>
            <a:ext cx="9144000" cy="4648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160734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b="1" dirty="0" smtClean="0">
                <a:solidFill>
                  <a:srgbClr val="FF0000"/>
                </a:solidFill>
              </a:rPr>
              <a:t>Mohamed </a:t>
            </a:r>
            <a:r>
              <a:rPr lang="en-US" b="1" dirty="0" err="1" smtClean="0">
                <a:solidFill>
                  <a:srgbClr val="FF0000"/>
                </a:solidFill>
              </a:rPr>
              <a:t>Hamad</a:t>
            </a:r>
            <a:r>
              <a:rPr lang="en-US" b="1" dirty="0" smtClean="0">
                <a:solidFill>
                  <a:srgbClr val="FF0000"/>
                </a:solidFill>
              </a:rPr>
              <a:t> Sati</a:t>
            </a:r>
          </a:p>
        </p:txBody>
      </p:sp>
      <p:sp>
        <p:nvSpPr>
          <p:cNvPr id="12291" name="Content Placeholder 2"/>
          <p:cNvSpPr>
            <a:spLocks noGrp="1"/>
          </p:cNvSpPr>
          <p:nvPr>
            <p:ph idx="1"/>
          </p:nvPr>
        </p:nvSpPr>
        <p:spPr/>
        <p:txBody>
          <a:bodyPr/>
          <a:lstStyle/>
          <a:p>
            <a:pPr algn="l" rtl="0" eaLnBrk="1" hangingPunct="1">
              <a:lnSpc>
                <a:spcPct val="80000"/>
              </a:lnSpc>
            </a:pPr>
            <a:r>
              <a:rPr lang="en-US" sz="3000" dirty="0" smtClean="0"/>
              <a:t>In the years that followed, the Stack Labs undertook epidemiological, operational and basic research in many diseases such as </a:t>
            </a:r>
            <a:r>
              <a:rPr lang="en-US" sz="3000" dirty="0" err="1" smtClean="0"/>
              <a:t>leishmaniasis</a:t>
            </a:r>
            <a:r>
              <a:rPr lang="en-US" sz="3000" dirty="0" smtClean="0"/>
              <a:t>, </a:t>
            </a:r>
            <a:r>
              <a:rPr lang="en-US" sz="3000" dirty="0" err="1" smtClean="0"/>
              <a:t>Onchocerciasis</a:t>
            </a:r>
            <a:r>
              <a:rPr lang="en-US" sz="3000" dirty="0" smtClean="0"/>
              <a:t>, meningitis, relapsing fever, Rabies, enteric fever and others</a:t>
            </a:r>
          </a:p>
        </p:txBody>
      </p:sp>
    </p:spTree>
    <p:extLst>
      <p:ext uri="{BB962C8B-B14F-4D97-AF65-F5344CB8AC3E}">
        <p14:creationId xmlns="" xmlns:p14="http://schemas.microsoft.com/office/powerpoint/2010/main" val="740901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Sudanese Ministry of Health</a:t>
            </a:r>
          </a:p>
        </p:txBody>
      </p:sp>
      <p:sp>
        <p:nvSpPr>
          <p:cNvPr id="14339" name="Content Placeholder 2"/>
          <p:cNvSpPr>
            <a:spLocks noGrp="1"/>
          </p:cNvSpPr>
          <p:nvPr>
            <p:ph idx="1"/>
          </p:nvPr>
        </p:nvSpPr>
        <p:spPr/>
        <p:txBody>
          <a:bodyPr>
            <a:noAutofit/>
          </a:bodyPr>
          <a:lstStyle/>
          <a:p>
            <a:pPr algn="l" rtl="0" eaLnBrk="1" hangingPunct="1">
              <a:lnSpc>
                <a:spcPct val="80000"/>
              </a:lnSpc>
            </a:pPr>
            <a:r>
              <a:rPr lang="en-US" sz="2800" dirty="0" smtClean="0"/>
              <a:t>The Ministry was established in 1949</a:t>
            </a:r>
          </a:p>
          <a:p>
            <a:pPr algn="l" rtl="0" eaLnBrk="1" hangingPunct="1">
              <a:lnSpc>
                <a:spcPct val="80000"/>
              </a:lnSpc>
            </a:pPr>
            <a:r>
              <a:rPr lang="en-US" sz="2800" b="1" dirty="0" smtClean="0">
                <a:solidFill>
                  <a:srgbClr val="FF0000"/>
                </a:solidFill>
              </a:rPr>
              <a:t>Mansour Ali </a:t>
            </a:r>
            <a:r>
              <a:rPr lang="en-US" sz="2800" b="1" dirty="0" err="1" smtClean="0">
                <a:solidFill>
                  <a:srgbClr val="FF0000"/>
                </a:solidFill>
              </a:rPr>
              <a:t>Haseeb</a:t>
            </a:r>
            <a:r>
              <a:rPr lang="en-US" sz="2800" b="1" dirty="0" smtClean="0">
                <a:solidFill>
                  <a:srgbClr val="FF0000"/>
                </a:solidFill>
              </a:rPr>
              <a:t> </a:t>
            </a:r>
            <a:r>
              <a:rPr lang="en-US" sz="2800" dirty="0" smtClean="0"/>
              <a:t>was appointed Assistant Director of Research in 1952 and he was also the Director of Stack</a:t>
            </a:r>
          </a:p>
          <a:p>
            <a:pPr algn="l" rtl="0" eaLnBrk="1" hangingPunct="1">
              <a:lnSpc>
                <a:spcPct val="80000"/>
              </a:lnSpc>
            </a:pPr>
            <a:r>
              <a:rPr lang="en-US" sz="2800" dirty="0" smtClean="0"/>
              <a:t>One of his main achievements is in establishing training center of lab assistants at the Stack labs. He sent some of them for further training in Lebanon. Among them was </a:t>
            </a:r>
            <a:r>
              <a:rPr lang="en-US" sz="2800" b="1" dirty="0" smtClean="0">
                <a:solidFill>
                  <a:srgbClr val="FF0000"/>
                </a:solidFill>
              </a:rPr>
              <a:t>Mohamed </a:t>
            </a:r>
            <a:r>
              <a:rPr lang="en-US" sz="2800" b="1" dirty="0" err="1" smtClean="0">
                <a:solidFill>
                  <a:srgbClr val="FF0000"/>
                </a:solidFill>
              </a:rPr>
              <a:t>Salih</a:t>
            </a:r>
            <a:r>
              <a:rPr lang="en-US" sz="2800" b="1" dirty="0" smtClean="0">
                <a:solidFill>
                  <a:srgbClr val="FF0000"/>
                </a:solidFill>
              </a:rPr>
              <a:t> EL </a:t>
            </a:r>
            <a:r>
              <a:rPr lang="en-US" sz="2800" b="1" dirty="0" err="1" smtClean="0">
                <a:solidFill>
                  <a:srgbClr val="FF0000"/>
                </a:solidFill>
              </a:rPr>
              <a:t>Faki</a:t>
            </a:r>
            <a:r>
              <a:rPr lang="en-US" sz="2800" b="1" dirty="0" smtClean="0">
                <a:solidFill>
                  <a:srgbClr val="FF0000"/>
                </a:solidFill>
              </a:rPr>
              <a:t> </a:t>
            </a:r>
            <a:r>
              <a:rPr lang="en-US" sz="2800" dirty="0" smtClean="0"/>
              <a:t>who establish a tissue culture lab in the mid 1960s. I used this lab for the study of interaction between lymphocytes and infected macrophages</a:t>
            </a:r>
          </a:p>
          <a:p>
            <a:pPr algn="l" rtl="0" eaLnBrk="1" hangingPunct="1">
              <a:lnSpc>
                <a:spcPct val="80000"/>
              </a:lnSpc>
            </a:pPr>
            <a:r>
              <a:rPr lang="en-US" sz="2800" dirty="0" smtClean="0"/>
              <a:t>This shows the standard to which technicians were trained </a:t>
            </a:r>
          </a:p>
        </p:txBody>
      </p:sp>
    </p:spTree>
    <p:extLst>
      <p:ext uri="{BB962C8B-B14F-4D97-AF65-F5344CB8AC3E}">
        <p14:creationId xmlns="" xmlns:p14="http://schemas.microsoft.com/office/powerpoint/2010/main" val="3001304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 </a:t>
            </a:r>
          </a:p>
        </p:txBody>
      </p:sp>
      <p:sp>
        <p:nvSpPr>
          <p:cNvPr id="3" name="Content Placeholder 2"/>
          <p:cNvSpPr>
            <a:spLocks noGrp="1"/>
          </p:cNvSpPr>
          <p:nvPr>
            <p:ph idx="1"/>
          </p:nvPr>
        </p:nvSpPr>
        <p:spPr/>
        <p:txBody>
          <a:bodyPr rtlCol="0">
            <a:normAutofit fontScale="92500" lnSpcReduction="10000"/>
          </a:bodyPr>
          <a:lstStyle/>
          <a:p>
            <a:pPr algn="l" rtl="0" eaLnBrk="1" fontAlgn="auto" hangingPunct="1">
              <a:spcAft>
                <a:spcPts val="0"/>
              </a:spcAft>
              <a:defRPr/>
            </a:pPr>
            <a:r>
              <a:rPr lang="en-US" dirty="0" smtClean="0">
                <a:ea typeface="+mn-ea"/>
              </a:rPr>
              <a:t> The Institute of Tropical Diseases included a Tropical Diseases Hospital in Omdurman. The first Director was </a:t>
            </a:r>
            <a:r>
              <a:rPr lang="en-US" b="1" dirty="0" smtClean="0">
                <a:solidFill>
                  <a:srgbClr val="FF0000"/>
                </a:solidFill>
                <a:ea typeface="+mn-ea"/>
              </a:rPr>
              <a:t>Dr Abdel Ghaffar Abdel Raheem</a:t>
            </a:r>
          </a:p>
          <a:p>
            <a:pPr algn="l" rtl="0" eaLnBrk="1" fontAlgn="auto" hangingPunct="1">
              <a:spcAft>
                <a:spcPts val="0"/>
              </a:spcAft>
              <a:defRPr/>
            </a:pPr>
            <a:r>
              <a:rPr lang="en-US" dirty="0" smtClean="0">
                <a:ea typeface="+mn-ea"/>
              </a:rPr>
              <a:t>Five researchers were trained in Britain. Following the retirement of Dr Abdel Ghaffar Dr </a:t>
            </a:r>
            <a:r>
              <a:rPr lang="en-US" dirty="0" err="1" smtClean="0">
                <a:ea typeface="+mn-ea"/>
              </a:rPr>
              <a:t>Elkadaro</a:t>
            </a:r>
            <a:r>
              <a:rPr lang="en-US" dirty="0" smtClean="0">
                <a:ea typeface="+mn-ea"/>
              </a:rPr>
              <a:t> became the Director.</a:t>
            </a:r>
          </a:p>
          <a:p>
            <a:pPr algn="l" rtl="0" eaLnBrk="1" fontAlgn="auto" hangingPunct="1">
              <a:spcAft>
                <a:spcPts val="0"/>
              </a:spcAft>
              <a:defRPr/>
            </a:pPr>
            <a:r>
              <a:rPr lang="en-US" dirty="0" smtClean="0">
                <a:ea typeface="+mn-ea"/>
              </a:rPr>
              <a:t>He and his staff in collaboration with Institute of Endemic Diseases started working on leishmaniasis and other diseases. This collaboration is still going on</a:t>
            </a:r>
          </a:p>
        </p:txBody>
      </p:sp>
    </p:spTree>
    <p:extLst>
      <p:ext uri="{BB962C8B-B14F-4D97-AF65-F5344CB8AC3E}">
        <p14:creationId xmlns="" xmlns:p14="http://schemas.microsoft.com/office/powerpoint/2010/main" val="22620644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0" y="274638"/>
            <a:ext cx="8229600" cy="1143000"/>
          </a:xfrm>
        </p:spPr>
        <p:txBody>
          <a:bodyPr>
            <a:normAutofit fontScale="90000"/>
          </a:bodyPr>
          <a:lstStyle/>
          <a:p>
            <a:pPr eaLnBrk="1" hangingPunct="1"/>
            <a:r>
              <a:rPr lang="en-US" sz="4000" b="1" smtClean="0"/>
              <a:t/>
            </a:r>
            <a:br>
              <a:rPr lang="en-US" sz="4000" b="1" smtClean="0"/>
            </a:br>
            <a:r>
              <a:rPr lang="en-US" sz="4000" b="1" smtClean="0"/>
              <a:t>Collaborations between Sudan and Britain</a:t>
            </a:r>
            <a:r>
              <a:rPr lang="en-US" sz="4000" smtClean="0"/>
              <a:t/>
            </a:r>
            <a:br>
              <a:rPr lang="en-US" sz="4000" smtClean="0"/>
            </a:br>
            <a:endParaRPr lang="en-US" sz="4000" smtClean="0"/>
          </a:p>
        </p:txBody>
      </p:sp>
      <p:sp>
        <p:nvSpPr>
          <p:cNvPr id="19459" name="Content Placeholder 2"/>
          <p:cNvSpPr>
            <a:spLocks noGrp="1"/>
          </p:cNvSpPr>
          <p:nvPr>
            <p:ph idx="4294967295"/>
          </p:nvPr>
        </p:nvSpPr>
        <p:spPr>
          <a:xfrm>
            <a:off x="0" y="1600200"/>
            <a:ext cx="8229600" cy="4525963"/>
          </a:xfrm>
        </p:spPr>
        <p:txBody>
          <a:bodyPr/>
          <a:lstStyle/>
          <a:p>
            <a:pPr marL="0" indent="0" algn="l" rtl="0">
              <a:buNone/>
            </a:pPr>
            <a:r>
              <a:rPr lang="en-US" b="1" dirty="0"/>
              <a:t>Collaboration between Sudan and the United States in health research:</a:t>
            </a:r>
            <a:r>
              <a:rPr lang="en-US" dirty="0"/>
              <a:t/>
            </a:r>
            <a:br>
              <a:rPr lang="en-US" dirty="0"/>
            </a:br>
            <a:endParaRPr lang="en-US" dirty="0" smtClean="0"/>
          </a:p>
          <a:p>
            <a:pPr algn="l" rtl="0" eaLnBrk="1" hangingPunct="1">
              <a:buFont typeface="Arial" pitchFamily="34" charset="0"/>
              <a:buNone/>
            </a:pPr>
            <a:endParaRPr lang="en-US" sz="3000" dirty="0" smtClean="0"/>
          </a:p>
        </p:txBody>
      </p:sp>
    </p:spTree>
    <p:extLst>
      <p:ext uri="{BB962C8B-B14F-4D97-AF65-F5344CB8AC3E}">
        <p14:creationId xmlns="" xmlns:p14="http://schemas.microsoft.com/office/powerpoint/2010/main" val="9890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Onchocerciasis in Abu Hamad</a:t>
            </a:r>
          </a:p>
        </p:txBody>
      </p:sp>
      <p:sp>
        <p:nvSpPr>
          <p:cNvPr id="21507" name="Content Placeholder 2"/>
          <p:cNvSpPr>
            <a:spLocks noGrp="1"/>
          </p:cNvSpPr>
          <p:nvPr>
            <p:ph idx="1"/>
          </p:nvPr>
        </p:nvSpPr>
        <p:spPr/>
        <p:txBody>
          <a:bodyPr/>
          <a:lstStyle/>
          <a:p>
            <a:pPr algn="l" rtl="0" eaLnBrk="1" hangingPunct="1">
              <a:lnSpc>
                <a:spcPct val="80000"/>
              </a:lnSpc>
            </a:pPr>
            <a:r>
              <a:rPr lang="en-US" sz="3000" dirty="0" err="1" smtClean="0"/>
              <a:t>Onchocerciasis</a:t>
            </a:r>
            <a:r>
              <a:rPr lang="en-US" sz="3000" dirty="0" smtClean="0"/>
              <a:t> in Abu </a:t>
            </a:r>
            <a:r>
              <a:rPr lang="en-US" sz="3000" dirty="0" err="1" smtClean="0"/>
              <a:t>Hamad</a:t>
            </a:r>
            <a:r>
              <a:rPr lang="en-US" sz="3000" dirty="0" smtClean="0"/>
              <a:t> was first described by the ate </a:t>
            </a:r>
            <a:r>
              <a:rPr lang="en-US" sz="3000" b="1" dirty="0" smtClean="0">
                <a:solidFill>
                  <a:srgbClr val="FF0000"/>
                </a:solidFill>
              </a:rPr>
              <a:t>Prof  Morgan in the 1950s</a:t>
            </a:r>
            <a:r>
              <a:rPr lang="en-US" sz="3000" dirty="0" smtClean="0"/>
              <a:t>. </a:t>
            </a:r>
          </a:p>
        </p:txBody>
      </p:sp>
    </p:spTree>
    <p:extLst>
      <p:ext uri="{BB962C8B-B14F-4D97-AF65-F5344CB8AC3E}">
        <p14:creationId xmlns="" xmlns:p14="http://schemas.microsoft.com/office/powerpoint/2010/main" val="3668299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a typeface="+mj-ea"/>
              </a:rPr>
              <a:t>Introduction of genetics and molecular biology in Sudan: a great highlight</a:t>
            </a:r>
            <a:endParaRPr lang="en-US" dirty="0">
              <a:ea typeface="+mj-ea"/>
            </a:endParaRPr>
          </a:p>
        </p:txBody>
      </p:sp>
      <p:sp>
        <p:nvSpPr>
          <p:cNvPr id="22531" name="Content Placeholder 2"/>
          <p:cNvSpPr>
            <a:spLocks noGrp="1"/>
          </p:cNvSpPr>
          <p:nvPr>
            <p:ph idx="1"/>
          </p:nvPr>
        </p:nvSpPr>
        <p:spPr/>
        <p:txBody>
          <a:bodyPr/>
          <a:lstStyle/>
          <a:p>
            <a:pPr algn="l" rtl="0" eaLnBrk="1" hangingPunct="1"/>
            <a:r>
              <a:rPr lang="en-US" dirty="0" smtClean="0"/>
              <a:t>Recent years have witnessed a very important development. Sate of the art methodologies were introduced in Sudan in the area of genetics and molecular biology by </a:t>
            </a:r>
            <a:r>
              <a:rPr lang="en-US" b="1" dirty="0" smtClean="0">
                <a:solidFill>
                  <a:srgbClr val="FF0000"/>
                </a:solidFill>
              </a:rPr>
              <a:t>Prof </a:t>
            </a:r>
            <a:r>
              <a:rPr lang="en-US" b="1" dirty="0" err="1" smtClean="0">
                <a:solidFill>
                  <a:srgbClr val="FF0000"/>
                </a:solidFill>
              </a:rPr>
              <a:t>Imad</a:t>
            </a:r>
            <a:r>
              <a:rPr lang="en-US" b="1" dirty="0" smtClean="0">
                <a:solidFill>
                  <a:srgbClr val="FF0000"/>
                </a:solidFill>
              </a:rPr>
              <a:t> </a:t>
            </a:r>
            <a:r>
              <a:rPr lang="en-US" b="1" dirty="0" err="1" smtClean="0">
                <a:solidFill>
                  <a:srgbClr val="FF0000"/>
                </a:solidFill>
              </a:rPr>
              <a:t>Fadl</a:t>
            </a:r>
            <a:r>
              <a:rPr lang="en-US" b="1" dirty="0" smtClean="0">
                <a:solidFill>
                  <a:srgbClr val="FF0000"/>
                </a:solidFill>
              </a:rPr>
              <a:t> EL </a:t>
            </a:r>
            <a:r>
              <a:rPr lang="en-US" b="1" dirty="0" err="1" smtClean="0">
                <a:solidFill>
                  <a:srgbClr val="FF0000"/>
                </a:solidFill>
              </a:rPr>
              <a:t>Mula</a:t>
            </a:r>
            <a:r>
              <a:rPr lang="en-US" b="1" dirty="0" smtClean="0">
                <a:solidFill>
                  <a:srgbClr val="FF0000"/>
                </a:solidFill>
              </a:rPr>
              <a:t> at </a:t>
            </a:r>
            <a:r>
              <a:rPr lang="en-US" b="1" dirty="0" err="1" smtClean="0">
                <a:solidFill>
                  <a:srgbClr val="FF0000"/>
                </a:solidFill>
              </a:rPr>
              <a:t>Alneelain</a:t>
            </a:r>
            <a:r>
              <a:rPr lang="en-US" b="1" dirty="0" smtClean="0">
                <a:solidFill>
                  <a:srgbClr val="FF0000"/>
                </a:solidFill>
              </a:rPr>
              <a:t> University and Prof </a:t>
            </a:r>
            <a:r>
              <a:rPr lang="en-US" b="1" dirty="0" err="1" smtClean="0">
                <a:solidFill>
                  <a:srgbClr val="FF0000"/>
                </a:solidFill>
              </a:rPr>
              <a:t>Muntaser</a:t>
            </a:r>
            <a:r>
              <a:rPr lang="en-US" b="1" dirty="0" smtClean="0">
                <a:solidFill>
                  <a:srgbClr val="FF0000"/>
                </a:solidFill>
              </a:rPr>
              <a:t> EL </a:t>
            </a:r>
            <a:r>
              <a:rPr lang="en-US" b="1" dirty="0" err="1" smtClean="0">
                <a:solidFill>
                  <a:srgbClr val="FF0000"/>
                </a:solidFill>
              </a:rPr>
              <a:t>Tayeb</a:t>
            </a:r>
            <a:r>
              <a:rPr lang="en-US" b="1" dirty="0" smtClean="0">
                <a:solidFill>
                  <a:srgbClr val="FF0000"/>
                </a:solidFill>
              </a:rPr>
              <a:t> at the . </a:t>
            </a:r>
            <a:r>
              <a:rPr lang="en-US" dirty="0" smtClean="0"/>
              <a:t>These lead to a better understanding of important diseases in Sudan at the cellular and subcellular levels. Many publications attest to this</a:t>
            </a:r>
          </a:p>
          <a:p>
            <a:pPr algn="l" rtl="0" eaLnBrk="1" hangingPunct="1"/>
            <a:endParaRPr lang="en-US" dirty="0" smtClean="0"/>
          </a:p>
        </p:txBody>
      </p:sp>
    </p:spTree>
    <p:extLst>
      <p:ext uri="{BB962C8B-B14F-4D97-AF65-F5344CB8AC3E}">
        <p14:creationId xmlns="" xmlns:p14="http://schemas.microsoft.com/office/powerpoint/2010/main" val="4056192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a typeface="+mj-ea"/>
              </a:rPr>
              <a:t>Introduction of genetics and molecular biology in Sudan: a great highlight</a:t>
            </a:r>
            <a:endParaRPr lang="en-US" dirty="0">
              <a:ea typeface="+mj-ea"/>
            </a:endParaRPr>
          </a:p>
        </p:txBody>
      </p:sp>
      <p:sp>
        <p:nvSpPr>
          <p:cNvPr id="3" name="Content Placeholder 2"/>
          <p:cNvSpPr>
            <a:spLocks noGrp="1"/>
          </p:cNvSpPr>
          <p:nvPr>
            <p:ph idx="1"/>
          </p:nvPr>
        </p:nvSpPr>
        <p:spPr/>
        <p:txBody>
          <a:bodyPr rtlCol="0">
            <a:normAutofit/>
          </a:bodyPr>
          <a:lstStyle/>
          <a:p>
            <a:pPr algn="l" rtl="0" eaLnBrk="1" fontAlgn="auto" hangingPunct="1">
              <a:spcAft>
                <a:spcPts val="0"/>
              </a:spcAft>
              <a:defRPr/>
            </a:pPr>
            <a:r>
              <a:rPr lang="en-US" b="1" dirty="0" smtClean="0">
                <a:solidFill>
                  <a:srgbClr val="FF0000"/>
                </a:solidFill>
                <a:ea typeface="+mn-ea"/>
              </a:rPr>
              <a:t>Prof </a:t>
            </a:r>
            <a:r>
              <a:rPr lang="en-US" b="1" dirty="0" err="1" smtClean="0">
                <a:solidFill>
                  <a:srgbClr val="FF0000"/>
                </a:solidFill>
                <a:ea typeface="+mn-ea"/>
              </a:rPr>
              <a:t>Imad</a:t>
            </a:r>
            <a:r>
              <a:rPr lang="en-US" b="1" dirty="0" smtClean="0">
                <a:solidFill>
                  <a:srgbClr val="FF0000"/>
                </a:solidFill>
                <a:ea typeface="+mn-ea"/>
              </a:rPr>
              <a:t> Fadl EL Mula of Al Neelain </a:t>
            </a:r>
            <a:r>
              <a:rPr lang="en-US" dirty="0" smtClean="0">
                <a:ea typeface="+mn-ea"/>
              </a:rPr>
              <a:t>was the first Clinical Geneticist in Sudan. He founded the department of clinical genetics at the Radiation and Isotope Center</a:t>
            </a:r>
          </a:p>
        </p:txBody>
      </p:sp>
    </p:spTree>
    <p:extLst>
      <p:ext uri="{BB962C8B-B14F-4D97-AF65-F5344CB8AC3E}">
        <p14:creationId xmlns="" xmlns:p14="http://schemas.microsoft.com/office/powerpoint/2010/main" val="26576048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a typeface="+mj-ea"/>
              </a:rPr>
              <a:t>Introduction of genetics and molecular biology in Sudan: a great highlight</a:t>
            </a:r>
            <a:endParaRPr lang="en-US" dirty="0">
              <a:ea typeface="+mj-ea"/>
            </a:endParaRPr>
          </a:p>
        </p:txBody>
      </p:sp>
      <p:sp>
        <p:nvSpPr>
          <p:cNvPr id="3" name="Content Placeholder 2"/>
          <p:cNvSpPr>
            <a:spLocks noGrp="1"/>
          </p:cNvSpPr>
          <p:nvPr>
            <p:ph idx="1"/>
          </p:nvPr>
        </p:nvSpPr>
        <p:spPr/>
        <p:txBody>
          <a:bodyPr rtlCol="0">
            <a:normAutofit lnSpcReduction="10000"/>
          </a:bodyPr>
          <a:lstStyle/>
          <a:p>
            <a:pPr algn="l" rtl="0" eaLnBrk="1" fontAlgn="auto" hangingPunct="1">
              <a:spcAft>
                <a:spcPts val="0"/>
              </a:spcAft>
              <a:defRPr/>
            </a:pPr>
            <a:r>
              <a:rPr lang="en-US" b="1" dirty="0" smtClean="0">
                <a:solidFill>
                  <a:srgbClr val="FF0000"/>
                </a:solidFill>
                <a:ea typeface="+mn-ea"/>
              </a:rPr>
              <a:t>Prof </a:t>
            </a:r>
            <a:r>
              <a:rPr lang="en-US" b="1" dirty="0" err="1" smtClean="0">
                <a:solidFill>
                  <a:srgbClr val="FF0000"/>
                </a:solidFill>
                <a:ea typeface="+mn-ea"/>
              </a:rPr>
              <a:t>Muntaser</a:t>
            </a:r>
            <a:r>
              <a:rPr lang="en-US" b="1" dirty="0" smtClean="0">
                <a:solidFill>
                  <a:srgbClr val="FF0000"/>
                </a:solidFill>
                <a:ea typeface="+mn-ea"/>
              </a:rPr>
              <a:t> </a:t>
            </a:r>
            <a:r>
              <a:rPr lang="en-US" dirty="0" smtClean="0">
                <a:ea typeface="+mn-ea"/>
              </a:rPr>
              <a:t>introduced Molecular biology at first in the National Public health lab and later at the IEND</a:t>
            </a:r>
          </a:p>
          <a:p>
            <a:pPr algn="l" rtl="0" eaLnBrk="1" fontAlgn="auto" hangingPunct="1">
              <a:spcAft>
                <a:spcPts val="0"/>
              </a:spcAft>
              <a:defRPr/>
            </a:pPr>
            <a:r>
              <a:rPr lang="en-US" dirty="0" smtClean="0">
                <a:ea typeface="+mn-ea"/>
              </a:rPr>
              <a:t>He worked on the genetics of endemic diseases and cancer</a:t>
            </a:r>
          </a:p>
          <a:p>
            <a:pPr algn="l" rtl="0" eaLnBrk="1" fontAlgn="auto" hangingPunct="1">
              <a:spcAft>
                <a:spcPts val="0"/>
              </a:spcAft>
              <a:defRPr/>
            </a:pPr>
            <a:r>
              <a:rPr lang="en-US" dirty="0" smtClean="0">
                <a:ea typeface="+mn-ea"/>
              </a:rPr>
              <a:t>He established the first </a:t>
            </a:r>
            <a:r>
              <a:rPr lang="en-US" dirty="0" err="1" smtClean="0">
                <a:ea typeface="+mn-ea"/>
              </a:rPr>
              <a:t>MSc</a:t>
            </a:r>
            <a:r>
              <a:rPr lang="en-US" dirty="0" smtClean="0">
                <a:ea typeface="+mn-ea"/>
              </a:rPr>
              <a:t> degree in molecular biology. Many scientists and health professionals have been trained and are now active in their own research  </a:t>
            </a:r>
            <a:endParaRPr lang="en-US" dirty="0">
              <a:ea typeface="+mn-ea"/>
            </a:endParaRPr>
          </a:p>
        </p:txBody>
      </p:sp>
    </p:spTree>
    <p:extLst>
      <p:ext uri="{BB962C8B-B14F-4D97-AF65-F5344CB8AC3E}">
        <p14:creationId xmlns="" xmlns:p14="http://schemas.microsoft.com/office/powerpoint/2010/main" val="284137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صر نائب للمحتوى 2"/>
          <p:cNvSpPr>
            <a:spLocks noGrp="1"/>
          </p:cNvSpPr>
          <p:nvPr>
            <p:ph idx="1"/>
          </p:nvPr>
        </p:nvSpPr>
        <p:spPr/>
        <p:txBody>
          <a:bodyPr/>
          <a:lstStyle/>
          <a:p>
            <a:pPr marL="0" indent="0">
              <a:buFont typeface="Arial" pitchFamily="34" charset="0"/>
              <a:buNone/>
            </a:pPr>
            <a:r>
              <a:rPr lang="en-US" smtClean="0"/>
              <a:t> </a:t>
            </a:r>
          </a:p>
        </p:txBody>
      </p:sp>
      <p:pic>
        <p:nvPicPr>
          <p:cNvPr id="2" name="صورة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3999" cy="6858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 xmlns:p14="http://schemas.microsoft.com/office/powerpoint/2010/main" val="387027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t>Early history of research</a:t>
            </a:r>
          </a:p>
        </p:txBody>
      </p:sp>
      <p:sp>
        <p:nvSpPr>
          <p:cNvPr id="4099" name="Content Placeholder 2"/>
          <p:cNvSpPr>
            <a:spLocks noGrp="1"/>
          </p:cNvSpPr>
          <p:nvPr>
            <p:ph idx="1"/>
          </p:nvPr>
        </p:nvSpPr>
        <p:spPr/>
        <p:txBody>
          <a:bodyPr/>
          <a:lstStyle/>
          <a:p>
            <a:pPr algn="l" eaLnBrk="1" hangingPunct="1">
              <a:buNone/>
            </a:pPr>
            <a:r>
              <a:rPr lang="en-US" dirty="0" smtClean="0"/>
              <a:t>This presentation is about some of the heights of early research in Sudan and the more </a:t>
            </a:r>
            <a:r>
              <a:rPr lang="en-US" dirty="0" smtClean="0"/>
              <a:t>recent </a:t>
            </a:r>
            <a:r>
              <a:rPr lang="en-US" dirty="0" smtClean="0"/>
              <a:t>research activities in the country</a:t>
            </a:r>
          </a:p>
        </p:txBody>
      </p:sp>
    </p:spTree>
    <p:extLst>
      <p:ext uri="{BB962C8B-B14F-4D97-AF65-F5344CB8AC3E}">
        <p14:creationId xmlns="" xmlns:p14="http://schemas.microsoft.com/office/powerpoint/2010/main" val="4203544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52400"/>
            <a:ext cx="9144000" cy="6705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Early history</a:t>
            </a:r>
          </a:p>
        </p:txBody>
      </p:sp>
      <p:sp>
        <p:nvSpPr>
          <p:cNvPr id="5123" name="Content Placeholder 2"/>
          <p:cNvSpPr>
            <a:spLocks noGrp="1"/>
          </p:cNvSpPr>
          <p:nvPr>
            <p:ph idx="1"/>
          </p:nvPr>
        </p:nvSpPr>
        <p:spPr/>
        <p:txBody>
          <a:bodyPr/>
          <a:lstStyle/>
          <a:p>
            <a:pPr algn="l" rtl="0" eaLnBrk="1" hangingPunct="1">
              <a:lnSpc>
                <a:spcPct val="80000"/>
              </a:lnSpc>
            </a:pPr>
            <a:r>
              <a:rPr lang="en-US" sz="3000" dirty="0" smtClean="0"/>
              <a:t>The beginning of medical research was mainly due to </a:t>
            </a:r>
            <a:r>
              <a:rPr lang="en-US" sz="3000" b="1" dirty="0" smtClean="0">
                <a:solidFill>
                  <a:srgbClr val="FF0000"/>
                </a:solidFill>
              </a:rPr>
              <a:t>Sir Henry </a:t>
            </a:r>
            <a:r>
              <a:rPr lang="en-US" sz="3000" b="1" dirty="0" err="1" smtClean="0">
                <a:solidFill>
                  <a:srgbClr val="FF0000"/>
                </a:solidFill>
              </a:rPr>
              <a:t>Wellcome</a:t>
            </a:r>
            <a:r>
              <a:rPr lang="en-US" sz="3000" b="1" dirty="0" smtClean="0">
                <a:solidFill>
                  <a:srgbClr val="FF0000"/>
                </a:solidFill>
              </a:rPr>
              <a:t> in 1902 </a:t>
            </a:r>
            <a:r>
              <a:rPr lang="en-US" sz="3000" dirty="0" smtClean="0"/>
              <a:t>when he donated lab equipment, a library and a museum to Sudan</a:t>
            </a:r>
          </a:p>
          <a:p>
            <a:pPr algn="l" rtl="0" eaLnBrk="1" hangingPunct="1">
              <a:lnSpc>
                <a:spcPct val="80000"/>
              </a:lnSpc>
            </a:pPr>
            <a:r>
              <a:rPr lang="en-US" sz="3000" b="1" dirty="0" smtClean="0">
                <a:solidFill>
                  <a:srgbClr val="FF0000"/>
                </a:solidFill>
              </a:rPr>
              <a:t>In 1903 Sir Andrew Belfour </a:t>
            </a:r>
            <a:r>
              <a:rPr lang="en-US" sz="3000" dirty="0" smtClean="0"/>
              <a:t>assumed the responsibility of Director of research (</a:t>
            </a:r>
            <a:r>
              <a:rPr lang="en-US" sz="3000" dirty="0" err="1" smtClean="0"/>
              <a:t>Wellcome</a:t>
            </a:r>
            <a:r>
              <a:rPr lang="en-US" sz="3000" dirty="0" smtClean="0"/>
              <a:t> Research lab). He was also Medical Officer of Health in Khartoum province and sanitary advisor to the Sudan Medical Department. This was the early link between medical laboratory  and services in Sudan</a:t>
            </a:r>
          </a:p>
        </p:txBody>
      </p:sp>
    </p:spTree>
    <p:extLst>
      <p:ext uri="{BB962C8B-B14F-4D97-AF65-F5344CB8AC3E}">
        <p14:creationId xmlns="" xmlns:p14="http://schemas.microsoft.com/office/powerpoint/2010/main" val="1725898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mtClean="0"/>
              <a:t>Early history</a:t>
            </a:r>
          </a:p>
        </p:txBody>
      </p:sp>
      <p:sp>
        <p:nvSpPr>
          <p:cNvPr id="6147" name="Content Placeholder 2"/>
          <p:cNvSpPr>
            <a:spLocks noGrp="1"/>
          </p:cNvSpPr>
          <p:nvPr>
            <p:ph idx="1"/>
          </p:nvPr>
        </p:nvSpPr>
        <p:spPr/>
        <p:txBody>
          <a:bodyPr/>
          <a:lstStyle/>
          <a:p>
            <a:pPr algn="l" rtl="0" eaLnBrk="1" hangingPunct="1"/>
            <a:r>
              <a:rPr lang="en-US" dirty="0" smtClean="0"/>
              <a:t>The objectives of the </a:t>
            </a:r>
            <a:r>
              <a:rPr lang="en-US" dirty="0" err="1" smtClean="0"/>
              <a:t>Wellcome</a:t>
            </a:r>
            <a:r>
              <a:rPr lang="en-US" dirty="0" smtClean="0"/>
              <a:t> Research Lab was to study health problems of importance in humans and animals in Sudan, particularly infectious tropical disease and to promote technical education in these areas</a:t>
            </a:r>
          </a:p>
        </p:txBody>
      </p:sp>
    </p:spTree>
    <p:extLst>
      <p:ext uri="{BB962C8B-B14F-4D97-AF65-F5344CB8AC3E}">
        <p14:creationId xmlns="" xmlns:p14="http://schemas.microsoft.com/office/powerpoint/2010/main" val="2073129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Early history</a:t>
            </a:r>
          </a:p>
        </p:txBody>
      </p:sp>
      <p:sp>
        <p:nvSpPr>
          <p:cNvPr id="3" name="Content Placeholder 2"/>
          <p:cNvSpPr>
            <a:spLocks noGrp="1"/>
          </p:cNvSpPr>
          <p:nvPr>
            <p:ph idx="1"/>
          </p:nvPr>
        </p:nvSpPr>
        <p:spPr/>
        <p:txBody>
          <a:bodyPr rtlCol="0">
            <a:normAutofit fontScale="92500" lnSpcReduction="10000"/>
          </a:bodyPr>
          <a:lstStyle/>
          <a:p>
            <a:pPr algn="l" rtl="0" eaLnBrk="1" fontAlgn="auto" hangingPunct="1">
              <a:spcAft>
                <a:spcPts val="0"/>
              </a:spcAft>
              <a:defRPr/>
            </a:pPr>
            <a:r>
              <a:rPr lang="en-US" b="1" dirty="0" smtClean="0">
                <a:solidFill>
                  <a:srgbClr val="FF0000"/>
                </a:solidFill>
                <a:ea typeface="+mn-ea"/>
              </a:rPr>
              <a:t>Andrew Balfour </a:t>
            </a:r>
            <a:r>
              <a:rPr lang="en-US" dirty="0" smtClean="0">
                <a:ea typeface="+mn-ea"/>
              </a:rPr>
              <a:t>succeeded in eliminating mosquitoes and malaria in Khartoum as a result of his applied field research </a:t>
            </a:r>
          </a:p>
          <a:p>
            <a:pPr algn="l" rtl="0" eaLnBrk="1" fontAlgn="auto" hangingPunct="1">
              <a:spcAft>
                <a:spcPts val="0"/>
              </a:spcAft>
              <a:defRPr/>
            </a:pPr>
            <a:r>
              <a:rPr lang="en-US" dirty="0" smtClean="0">
                <a:ea typeface="+mn-ea"/>
              </a:rPr>
              <a:t>Another important disease that was addressed was Visceral leishmaniasis which was diagnosed in Sudan in 1904 but there was no known treatment for it and it was invariably fatal</a:t>
            </a:r>
          </a:p>
          <a:p>
            <a:pPr algn="l" rtl="0" eaLnBrk="1" fontAlgn="auto" hangingPunct="1">
              <a:spcAft>
                <a:spcPts val="0"/>
              </a:spcAft>
              <a:defRPr/>
            </a:pPr>
            <a:r>
              <a:rPr lang="en-US" b="1" dirty="0" smtClean="0">
                <a:solidFill>
                  <a:srgbClr val="FF0000"/>
                </a:solidFill>
                <a:ea typeface="+mn-ea"/>
              </a:rPr>
              <a:t>JB Christopherson, </a:t>
            </a:r>
            <a:r>
              <a:rPr lang="en-US" dirty="0" smtClean="0">
                <a:ea typeface="+mn-ea"/>
              </a:rPr>
              <a:t>working in the Khartoum succeeded in treating some VL patients with Sodium Antimony Tartrate but the drug was toxic</a:t>
            </a:r>
          </a:p>
          <a:p>
            <a:pPr algn="l" rtl="0" eaLnBrk="1" fontAlgn="auto" hangingPunct="1">
              <a:spcAft>
                <a:spcPts val="0"/>
              </a:spcAft>
              <a:defRPr/>
            </a:pPr>
            <a:endParaRPr lang="en-US" dirty="0" smtClean="0">
              <a:ea typeface="+mn-ea"/>
            </a:endParaRPr>
          </a:p>
        </p:txBody>
      </p:sp>
    </p:spTree>
    <p:extLst>
      <p:ext uri="{BB962C8B-B14F-4D97-AF65-F5344CB8AC3E}">
        <p14:creationId xmlns="" xmlns:p14="http://schemas.microsoft.com/office/powerpoint/2010/main" val="2160389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p:txBody>
          <a:bodyPr/>
          <a:lstStyle/>
          <a:p>
            <a:pPr eaLnBrk="1" hangingPunct="1"/>
            <a:r>
              <a:rPr lang="en-US" smtClean="0"/>
              <a:t>A tribute to J B Christopherson </a:t>
            </a:r>
          </a:p>
        </p:txBody>
      </p:sp>
      <p:sp>
        <p:nvSpPr>
          <p:cNvPr id="9219" name="Content Placeholder 5"/>
          <p:cNvSpPr>
            <a:spLocks noGrp="1"/>
          </p:cNvSpPr>
          <p:nvPr>
            <p:ph sz="half" idx="1"/>
          </p:nvPr>
        </p:nvSpPr>
        <p:spPr/>
        <p:txBody>
          <a:bodyPr/>
          <a:lstStyle/>
          <a:p>
            <a:pPr eaLnBrk="1" hangingPunct="1"/>
            <a:endParaRPr lang="ar-SA" smtClean="0"/>
          </a:p>
        </p:txBody>
      </p:sp>
      <p:sp>
        <p:nvSpPr>
          <p:cNvPr id="9220" name="Content Placeholder 6"/>
          <p:cNvSpPr>
            <a:spLocks noGrp="1"/>
          </p:cNvSpPr>
          <p:nvPr>
            <p:ph sz="half" idx="2"/>
          </p:nvPr>
        </p:nvSpPr>
        <p:spPr>
          <a:xfrm>
            <a:off x="4644008" y="2780928"/>
            <a:ext cx="4038600" cy="2055904"/>
          </a:xfrm>
        </p:spPr>
        <p:txBody>
          <a:bodyPr/>
          <a:lstStyle/>
          <a:p>
            <a:pPr algn="l" eaLnBrk="1" hangingPunct="1"/>
            <a:r>
              <a:rPr lang="en-GB" b="1" i="1" dirty="0" smtClean="0"/>
              <a:t>This is how JBC moved around Khartoum and Omdurman: the milkman</a:t>
            </a:r>
            <a:r>
              <a:rPr lang="en-GB" altLang="en-US" b="1" i="1" dirty="0" smtClean="0"/>
              <a:t>’</a:t>
            </a:r>
            <a:r>
              <a:rPr lang="en-GB" b="1" i="1" dirty="0" smtClean="0"/>
              <a:t>s way!</a:t>
            </a:r>
            <a:endParaRPr lang="en-US" b="1" i="1" dirty="0" smtClean="0"/>
          </a:p>
        </p:txBody>
      </p:sp>
      <p:pic>
        <p:nvPicPr>
          <p:cNvPr id="9221" name="Picture 4" descr="IMG_3300"/>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11560" y="1643063"/>
            <a:ext cx="3888431" cy="4378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250926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Earl research in mycetoma</a:t>
            </a:r>
          </a:p>
        </p:txBody>
      </p:sp>
      <p:sp>
        <p:nvSpPr>
          <p:cNvPr id="10243" name="Content Placeholder 2"/>
          <p:cNvSpPr>
            <a:spLocks noGrp="1"/>
          </p:cNvSpPr>
          <p:nvPr>
            <p:ph idx="1"/>
          </p:nvPr>
        </p:nvSpPr>
        <p:spPr/>
        <p:txBody>
          <a:bodyPr/>
          <a:lstStyle/>
          <a:p>
            <a:pPr algn="l" rtl="0" eaLnBrk="1" hangingPunct="1">
              <a:lnSpc>
                <a:spcPct val="80000"/>
              </a:lnSpc>
            </a:pPr>
            <a:r>
              <a:rPr lang="en-GB" sz="2500" b="1" dirty="0" err="1" smtClean="0">
                <a:solidFill>
                  <a:srgbClr val="FF0000"/>
                </a:solidFill>
              </a:rPr>
              <a:t>Dr.</a:t>
            </a:r>
            <a:r>
              <a:rPr lang="en-GB" sz="2500" b="1" dirty="0" smtClean="0">
                <a:solidFill>
                  <a:srgbClr val="FF0000"/>
                </a:solidFill>
              </a:rPr>
              <a:t> Albert Chalmers</a:t>
            </a:r>
            <a:r>
              <a:rPr lang="en-GB" sz="2500" b="1" dirty="0" smtClean="0"/>
              <a:t>,</a:t>
            </a:r>
            <a:r>
              <a:rPr lang="en-GB" sz="2500" dirty="0" smtClean="0"/>
              <a:t> Director of the </a:t>
            </a:r>
            <a:r>
              <a:rPr lang="en-GB" sz="2500" dirty="0" err="1" smtClean="0"/>
              <a:t>Wellcome</a:t>
            </a:r>
            <a:r>
              <a:rPr lang="en-GB" sz="2500" dirty="0" smtClean="0"/>
              <a:t> Tropical Research laboratories (1913-1920), together with </a:t>
            </a:r>
            <a:r>
              <a:rPr lang="en-GB" sz="2500" b="1" dirty="0" smtClean="0"/>
              <a:t>Captain </a:t>
            </a:r>
            <a:r>
              <a:rPr lang="en-GB" sz="2500" b="1" dirty="0" smtClean="0">
                <a:solidFill>
                  <a:srgbClr val="FF0000"/>
                </a:solidFill>
              </a:rPr>
              <a:t>R.G. Archibald, pathologist, and </a:t>
            </a:r>
            <a:r>
              <a:rPr lang="en-GB" sz="2500" b="1" dirty="0" err="1" smtClean="0">
                <a:solidFill>
                  <a:srgbClr val="FF0000"/>
                </a:solidFill>
              </a:rPr>
              <a:t>Dr.</a:t>
            </a:r>
            <a:r>
              <a:rPr lang="en-GB" sz="2500" b="1" dirty="0" smtClean="0">
                <a:solidFill>
                  <a:srgbClr val="FF0000"/>
                </a:solidFill>
              </a:rPr>
              <a:t> J.B. </a:t>
            </a:r>
            <a:r>
              <a:rPr lang="en-GB" sz="2500" b="1" dirty="0" err="1" smtClean="0">
                <a:solidFill>
                  <a:srgbClr val="FF0000"/>
                </a:solidFill>
              </a:rPr>
              <a:t>Christopherson</a:t>
            </a:r>
            <a:r>
              <a:rPr lang="en-GB" sz="2500" dirty="0" smtClean="0"/>
              <a:t>,  carried out valuable systemic mycological and pathological studies of the causal organisms of </a:t>
            </a:r>
            <a:r>
              <a:rPr lang="en-GB" sz="2500" dirty="0" err="1" smtClean="0"/>
              <a:t>mycetoma</a:t>
            </a:r>
            <a:r>
              <a:rPr lang="en-GB" sz="2500" dirty="0" smtClean="0"/>
              <a:t>. </a:t>
            </a:r>
          </a:p>
          <a:p>
            <a:pPr marL="0" indent="0" algn="l" rtl="0" eaLnBrk="1" hangingPunct="1">
              <a:lnSpc>
                <a:spcPct val="80000"/>
              </a:lnSpc>
              <a:buNone/>
            </a:pPr>
            <a:r>
              <a:rPr lang="en-GB" sz="2500" dirty="0" smtClean="0"/>
              <a:t> </a:t>
            </a:r>
            <a:endParaRPr lang="en-US" sz="2500" dirty="0" smtClean="0"/>
          </a:p>
          <a:p>
            <a:pPr algn="l" rtl="0" eaLnBrk="1" hangingPunct="1">
              <a:lnSpc>
                <a:spcPct val="80000"/>
              </a:lnSpc>
            </a:pPr>
            <a:endParaRPr lang="en-US" sz="2500" dirty="0" smtClean="0"/>
          </a:p>
        </p:txBody>
      </p:sp>
    </p:spTree>
    <p:extLst>
      <p:ext uri="{BB962C8B-B14F-4D97-AF65-F5344CB8AC3E}">
        <p14:creationId xmlns="" xmlns:p14="http://schemas.microsoft.com/office/powerpoint/2010/main" val="2222327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Stack labs</a:t>
            </a:r>
          </a:p>
        </p:txBody>
      </p:sp>
      <p:sp>
        <p:nvSpPr>
          <p:cNvPr id="11267" name="Content Placeholder 2"/>
          <p:cNvSpPr>
            <a:spLocks noGrp="1"/>
          </p:cNvSpPr>
          <p:nvPr>
            <p:ph idx="1"/>
          </p:nvPr>
        </p:nvSpPr>
        <p:spPr/>
        <p:txBody>
          <a:bodyPr/>
          <a:lstStyle/>
          <a:p>
            <a:pPr algn="l" rtl="0" eaLnBrk="1" hangingPunct="1">
              <a:lnSpc>
                <a:spcPct val="80000"/>
              </a:lnSpc>
            </a:pPr>
            <a:r>
              <a:rPr lang="en-US" sz="3000" dirty="0" smtClean="0"/>
              <a:t>In 1925 the </a:t>
            </a:r>
            <a:r>
              <a:rPr lang="en-US" sz="3000" dirty="0" err="1" smtClean="0"/>
              <a:t>Wellcome</a:t>
            </a:r>
            <a:r>
              <a:rPr lang="en-US" sz="3000" dirty="0" smtClean="0"/>
              <a:t> Labs were taken over by Sudan under the Department of Education and were moved to the Stack Labs near the Khartoum Civil Hospital and the Kitchener School of Medicine. The lab was named after </a:t>
            </a:r>
            <a:r>
              <a:rPr lang="en-US" sz="3000" b="1" dirty="0" smtClean="0">
                <a:solidFill>
                  <a:srgbClr val="FF0000"/>
                </a:solidFill>
              </a:rPr>
              <a:t>Sir lee Stack </a:t>
            </a:r>
            <a:r>
              <a:rPr lang="en-US" sz="3000" dirty="0" smtClean="0"/>
              <a:t>Governor General of Sudan who was assassinated in Egypt in 1924 </a:t>
            </a:r>
          </a:p>
          <a:p>
            <a:pPr algn="l" rtl="0" eaLnBrk="1" hangingPunct="1">
              <a:lnSpc>
                <a:spcPct val="80000"/>
              </a:lnSpc>
            </a:pPr>
            <a:r>
              <a:rPr lang="en-US" sz="3000" dirty="0" smtClean="0"/>
              <a:t>Malaria entomological surveys were carried out in the Gezira by Louis</a:t>
            </a:r>
          </a:p>
          <a:p>
            <a:pPr algn="l" rtl="0" eaLnBrk="1" hangingPunct="1">
              <a:lnSpc>
                <a:spcPct val="80000"/>
              </a:lnSpc>
            </a:pPr>
            <a:r>
              <a:rPr lang="en-US" sz="3000" dirty="0" smtClean="0"/>
              <a:t>Yellow fever was discovered by Kirk and Louis in Western Sudan in 1934</a:t>
            </a:r>
          </a:p>
        </p:txBody>
      </p:sp>
    </p:spTree>
    <p:extLst>
      <p:ext uri="{BB962C8B-B14F-4D97-AF65-F5344CB8AC3E}">
        <p14:creationId xmlns="" xmlns:p14="http://schemas.microsoft.com/office/powerpoint/2010/main" val="1087626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789</Words>
  <Application>Microsoft Office PowerPoint</Application>
  <PresentationFormat>On-screen Show (4:3)</PresentationFormat>
  <Paragraphs>45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history of Medial laboratory  in Sudan</vt:lpstr>
      <vt:lpstr>Early history of research</vt:lpstr>
      <vt:lpstr>Slide 3</vt:lpstr>
      <vt:lpstr>Early history</vt:lpstr>
      <vt:lpstr>Early history</vt:lpstr>
      <vt:lpstr>Early history</vt:lpstr>
      <vt:lpstr>A tribute to J B Christopherson </vt:lpstr>
      <vt:lpstr>Earl research in mycetoma</vt:lpstr>
      <vt:lpstr>Stack labs</vt:lpstr>
      <vt:lpstr>Mohamed Hamad Sati</vt:lpstr>
      <vt:lpstr>Sudanese Ministry of Health</vt:lpstr>
      <vt:lpstr> </vt:lpstr>
      <vt:lpstr> Collaborations between Sudan and Britain </vt:lpstr>
      <vt:lpstr>Onchocerciasis in Abu Hamad</vt:lpstr>
      <vt:lpstr>Introduction of genetics and molecular biology in Sudan: a great highlight</vt:lpstr>
      <vt:lpstr>Introduction of genetics and molecular biology in Sudan: a great highlight</vt:lpstr>
      <vt:lpstr>Introduction of genetics and molecular biology in Sudan: a great highlight</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Medial laboratory  in Sudan</dc:title>
  <dc:creator>Master</dc:creator>
  <cp:lastModifiedBy>123</cp:lastModifiedBy>
  <cp:revision>11</cp:revision>
  <dcterms:created xsi:type="dcterms:W3CDTF">2017-11-13T09:13:05Z</dcterms:created>
  <dcterms:modified xsi:type="dcterms:W3CDTF">2021-07-25T08:27:42Z</dcterms:modified>
</cp:coreProperties>
</file>