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67" r:id="rId2"/>
    <p:sldId id="368" r:id="rId3"/>
    <p:sldId id="371" r:id="rId4"/>
    <p:sldId id="400" r:id="rId5"/>
    <p:sldId id="401" r:id="rId6"/>
    <p:sldId id="402" r:id="rId7"/>
    <p:sldId id="372" r:id="rId8"/>
    <p:sldId id="373" r:id="rId9"/>
    <p:sldId id="364" r:id="rId10"/>
    <p:sldId id="362" r:id="rId11"/>
    <p:sldId id="370" r:id="rId12"/>
    <p:sldId id="403" r:id="rId13"/>
    <p:sldId id="404" r:id="rId14"/>
    <p:sldId id="405" r:id="rId15"/>
    <p:sldId id="406" r:id="rId16"/>
    <p:sldId id="407" r:id="rId17"/>
    <p:sldId id="283" r:id="rId18"/>
    <p:sldId id="359" r:id="rId19"/>
    <p:sldId id="259" r:id="rId20"/>
    <p:sldId id="287" r:id="rId21"/>
    <p:sldId id="330" r:id="rId22"/>
    <p:sldId id="292" r:id="rId23"/>
    <p:sldId id="399" r:id="rId24"/>
    <p:sldId id="36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/>
  </p:normalViewPr>
  <p:slideViewPr>
    <p:cSldViewPr>
      <p:cViewPr varScale="1">
        <p:scale>
          <a:sx n="68" d="100"/>
          <a:sy n="68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0011F-E99C-44F3-935E-472EB25E8C13}" type="datetimeFigureOut">
              <a:rPr lang="en-GB" smtClean="0"/>
              <a:pPr/>
              <a:t>22/04/2017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3D82E-AD4E-4A00-8877-C8222A9C3A5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3D82E-AD4E-4A00-8877-C8222A9C3A5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3D82E-AD4E-4A00-8877-C8222A9C3A5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FBE0-6E8B-4685-8A8E-4DA28C2F0AE2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79B9-4AB6-49BC-9EEE-00251B0BA86A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B011-800B-44D3-9706-160BB217EEA1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B456-97EA-44A3-B92D-3BBE9188B8EE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A3CD-876C-484D-9313-3FF25826BE86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1FE5-36F5-4CBD-B52E-54A1077CB96B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EF68-6567-4346-9287-38443F7683D5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81E96-8555-4E32-B699-AA478C1E5752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C6A6-3AA1-4338-8B1B-72BB2130B543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68344" y="188640"/>
            <a:ext cx="1269504" cy="1008112"/>
          </a:xfrm>
          <a:gradFill>
            <a:gsLst>
              <a:gs pos="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>
            <a:lvl1pPr algn="ctr">
              <a:defRPr sz="5400">
                <a:solidFill>
                  <a:srgbClr val="FF0000"/>
                </a:solidFill>
              </a:defRPr>
            </a:lvl1pPr>
          </a:lstStyle>
          <a:p>
            <a:fld id="{963026AD-2BC9-4B63-96C9-A94C29A376A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1CA3-0BA8-4C84-B071-66CF0D6B6521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F1F-A26A-48C1-89CC-4045D1ACB953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Tm="120000">
    <p:fade thruBlk="1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54993-426D-4BAC-A5C2-54A07D932947}" type="datetime1">
              <a:rPr lang="en-GB" smtClean="0"/>
              <a:pPr/>
              <a:t>22/04/2017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026AD-2BC9-4B63-96C9-A94C29A376A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20000">
    <p:fade thruBlk="1"/>
    <p:sndAc>
      <p:stSnd>
        <p:snd r:embed="rId13" name="chimes.wav"/>
      </p:stSnd>
    </p:sndAc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1752"/>
            <a:ext cx="82296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باسمك اللهم ابدأ</a:t>
            </a:r>
            <a:endParaRPr lang="ar-SA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0000" endA="300" endPos="50000" dist="60007" dir="5400000" sy="-100000" algn="bl" rotWithShape="0"/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0" name="Picture 2" descr="H:\صور\200707\3ANDNA_HEART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548680"/>
            <a:ext cx="952500" cy="476250"/>
          </a:xfrm>
          <a:prstGeom prst="rect">
            <a:avLst/>
          </a:prstGeom>
          <a:noFill/>
        </p:spPr>
      </p:pic>
      <p:pic>
        <p:nvPicPr>
          <p:cNvPr id="2051" name="Picture 3" descr="H:\صور\200707\3ANDNA_HEART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8012" y="6337126"/>
            <a:ext cx="952500" cy="476250"/>
          </a:xfrm>
          <a:prstGeom prst="rect">
            <a:avLst/>
          </a:prstGeom>
          <a:noFill/>
        </p:spPr>
      </p:pic>
      <p:pic>
        <p:nvPicPr>
          <p:cNvPr id="2052" name="Picture 4" descr="H:\صور\200707\3ANDNA_HEART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6409134"/>
            <a:ext cx="952500" cy="476250"/>
          </a:xfrm>
          <a:prstGeom prst="rect">
            <a:avLst/>
          </a:prstGeom>
          <a:noFill/>
        </p:spPr>
      </p:pic>
      <p:pic>
        <p:nvPicPr>
          <p:cNvPr id="2053" name="Picture 5" descr="H:\صور\200707\3ANDNA_HEART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5750" y="6409134"/>
            <a:ext cx="952500" cy="476250"/>
          </a:xfrm>
          <a:prstGeom prst="rect">
            <a:avLst/>
          </a:prstGeom>
          <a:noFill/>
        </p:spPr>
      </p:pic>
      <p:pic>
        <p:nvPicPr>
          <p:cNvPr id="2054" name="Picture 6" descr="H:\صور\200707\3ANDNA_HEART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6004" y="44624"/>
            <a:ext cx="952500" cy="476250"/>
          </a:xfrm>
          <a:prstGeom prst="rect">
            <a:avLst/>
          </a:prstGeom>
          <a:noFill/>
        </p:spPr>
      </p:pic>
      <p:pic>
        <p:nvPicPr>
          <p:cNvPr id="2055" name="Picture 7" descr="H:\صور\200707\3ANDNA_HEART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680942"/>
            <a:ext cx="952500" cy="476250"/>
          </a:xfrm>
          <a:prstGeom prst="rect">
            <a:avLst/>
          </a:prstGeom>
          <a:noFill/>
        </p:spPr>
      </p:pic>
      <p:pic>
        <p:nvPicPr>
          <p:cNvPr id="2056" name="Picture 8" descr="H:\صور\200707\3ANDNA_HEART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3796" y="4752950"/>
            <a:ext cx="952500" cy="4762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Click="0" advTm="30000">
    <p:fade thruBlk="1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214818"/>
            <a:ext cx="9144000" cy="264318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GB" sz="4000" b="1" dirty="0" smtClean="0">
                <a:latin typeface="Calibri"/>
              </a:rPr>
              <a:t>①</a:t>
            </a:r>
            <a:r>
              <a:rPr lang="en-GB" sz="4000" b="1" dirty="0" smtClean="0"/>
              <a:t>How would </a:t>
            </a:r>
            <a:r>
              <a:rPr lang="en-GB" sz="4000" b="1" dirty="0"/>
              <a:t>you confirm </a:t>
            </a:r>
            <a:r>
              <a:rPr lang="en-GB" sz="4000" b="1" dirty="0" smtClean="0"/>
              <a:t>the False </a:t>
            </a:r>
            <a:r>
              <a:rPr lang="en-GB" sz="4000" b="1" dirty="0"/>
              <a:t>positive faecal </a:t>
            </a:r>
            <a:r>
              <a:rPr lang="en-GB" sz="4000" b="1" dirty="0" smtClean="0"/>
              <a:t>smears for this parasite? </a:t>
            </a:r>
            <a:endParaRPr lang="ar-SA" sz="4000" b="1" dirty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1143000"/>
          </a:xfrm>
        </p:spPr>
        <p:txBody>
          <a:bodyPr vert="horz" lIns="91440" tIns="45720" rIns="91440" bIns="45720" rtlCol="1" anchor="ctr">
            <a:normAutofit fontScale="90000"/>
          </a:bodyPr>
          <a:lstStyle/>
          <a:p>
            <a:pPr algn="l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Q(8)</a:t>
            </a:r>
            <a:endParaRPr lang="ar-SA" sz="8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F:\Sciences\Imad\10-Faciola\fhepaeg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88640"/>
            <a:ext cx="5184576" cy="38884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Click="0" advTm="150000"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"/>
            <a:ext cx="9144000" cy="3724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 Case Study:-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53-year-old female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Presented to the hospital with a enlargement of her eye and bleeding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Surgeon hospital had removed a cyst from her eye.</a:t>
            </a:r>
          </a:p>
          <a:p>
            <a:endParaRPr lang="en-GB" sz="3600" b="1" dirty="0" smtClean="0"/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(1)What caused the cyst that were removed?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(2)How is this parasite transmitted to humans?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(3)How does the lab help in the diagnosis of this parasite?</a:t>
            </a:r>
            <a:endParaRPr lang="en-GB" sz="2400" b="1" dirty="0" smtClean="0"/>
          </a:p>
          <a:p>
            <a:endParaRPr lang="ar-SA" sz="2000" b="1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77000" y="5157192"/>
            <a:ext cx="2100808" cy="1008112"/>
          </a:xfrm>
        </p:spPr>
        <p:txBody>
          <a:bodyPr/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</a:t>
            </a:r>
            <a:r>
              <a:rPr lang="en-GB" sz="7200" b="1" dirty="0" smtClean="0">
                <a:solidFill>
                  <a:schemeClr val="tx1"/>
                </a:solidFill>
              </a:rPr>
              <a:t>9</a:t>
            </a:r>
            <a:endParaRPr lang="en-GB" sz="7200" b="1" dirty="0">
              <a:solidFill>
                <a:schemeClr val="tx1"/>
              </a:solidFill>
            </a:endParaRPr>
          </a:p>
        </p:txBody>
      </p:sp>
      <p:pic>
        <p:nvPicPr>
          <p:cNvPr id="11266" name="Picture 2" descr="F:\Sciences\Imad\hydatid\Cr0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73016"/>
            <a:ext cx="6350000" cy="328498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jsc.tmmu.com.cn/parares/teaching/pic/gjt/hctw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0088" y="2655912"/>
            <a:ext cx="5334000" cy="3581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08304" y="5805264"/>
            <a:ext cx="1269504" cy="1008112"/>
          </a:xfrm>
        </p:spPr>
        <p:txBody>
          <a:bodyPr/>
          <a:lstStyle/>
          <a:p>
            <a:r>
              <a:rPr lang="en-GB" sz="6000" b="1" dirty="0" smtClean="0">
                <a:solidFill>
                  <a:srgbClr val="FF0000"/>
                </a:solidFill>
              </a:rPr>
              <a:t>10</a:t>
            </a:r>
            <a:endParaRPr lang="en-GB" sz="6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4624"/>
            <a:ext cx="9144000" cy="255454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914400" indent="-914400">
              <a:buAutoNum type="arabicParenBoth"/>
            </a:pPr>
            <a:r>
              <a:rPr lang="en-US" sz="4000" b="1" dirty="0" smtClean="0"/>
              <a:t>Identify this structure?</a:t>
            </a:r>
          </a:p>
          <a:p>
            <a:pPr marL="914400" indent="-914400">
              <a:buFontTx/>
              <a:buAutoNum type="arabicParenBoth"/>
            </a:pPr>
            <a:r>
              <a:rPr lang="en-US" sz="4000" b="1" dirty="0" smtClean="0"/>
              <a:t>Please suggest this worm?</a:t>
            </a:r>
            <a:r>
              <a:rPr lang="en-GB" sz="4000" b="1" dirty="0" smtClean="0"/>
              <a:t> </a:t>
            </a:r>
          </a:p>
          <a:p>
            <a:pPr marL="914400" indent="-914400"/>
            <a:r>
              <a:rPr lang="en-GB" sz="4000" b="1" dirty="0" smtClean="0"/>
              <a:t>-(1 minutes and 1\2)</a:t>
            </a:r>
          </a:p>
          <a:p>
            <a:pPr marL="914400" indent="-914400">
              <a:buAutoNum type="arabicParenBoth"/>
            </a:pPr>
            <a:endParaRPr lang="en-US" sz="4000" b="1" dirty="0"/>
          </a:p>
        </p:txBody>
      </p:sp>
      <p:sp>
        <p:nvSpPr>
          <p:cNvPr id="13" name="Up-Down Arrow 12"/>
          <p:cNvSpPr/>
          <p:nvPr/>
        </p:nvSpPr>
        <p:spPr>
          <a:xfrm>
            <a:off x="2699792" y="5877272"/>
            <a:ext cx="484632" cy="1008112"/>
          </a:xfrm>
          <a:prstGeom prst="upDownArrow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90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Sciences\Imad\trichinella spilais\1207Con_PELeis_NailHem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515072"/>
            <a:ext cx="2984500" cy="23622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255454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914400" indent="-914400">
              <a:buAutoNum type="arabicParenBoth"/>
            </a:pPr>
            <a:r>
              <a:rPr lang="en-US" sz="3200" b="1" dirty="0" smtClean="0"/>
              <a:t>Mention the parasite cause this condition?</a:t>
            </a:r>
          </a:p>
          <a:p>
            <a:pPr marL="914400" indent="-914400">
              <a:buFontTx/>
              <a:buAutoNum type="arabicParenBoth"/>
            </a:pPr>
            <a:r>
              <a:rPr lang="en-US" sz="3200" b="1" dirty="0" smtClean="0"/>
              <a:t>Mention the sample that used to diagnose this parasite?</a:t>
            </a:r>
          </a:p>
          <a:p>
            <a:pPr marL="914400" indent="-914400"/>
            <a:r>
              <a:rPr lang="en-US" sz="3200" b="1" dirty="0" smtClean="0"/>
              <a:t>-</a:t>
            </a:r>
            <a:r>
              <a:rPr lang="en-GB" sz="3200" b="1" dirty="0" smtClean="0"/>
              <a:t> (1 minutes &amp; 1\2)</a:t>
            </a:r>
          </a:p>
          <a:p>
            <a:pPr marL="914400" indent="-914400">
              <a:buAutoNum type="arabicParenBoth"/>
            </a:pPr>
            <a:endParaRPr lang="en-US" sz="3200" b="1" dirty="0"/>
          </a:p>
        </p:txBody>
      </p:sp>
      <p:sp>
        <p:nvSpPr>
          <p:cNvPr id="5" name="Title 11"/>
          <p:cNvSpPr txBox="1">
            <a:spLocks/>
          </p:cNvSpPr>
          <p:nvPr/>
        </p:nvSpPr>
        <p:spPr>
          <a:xfrm>
            <a:off x="5491170" y="4038600"/>
            <a:ext cx="304323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Q(11)</a:t>
            </a:r>
            <a:endParaRPr kumimoji="0" lang="ar-SA" sz="8800" b="1" i="0" u="none" strike="noStrike" kern="1200" cap="none" spc="0" normalizeH="0" baseline="0" noProof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90000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Sciences\Imad\13-Ascaris\Asc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1" y="76201"/>
            <a:ext cx="2286000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F:\Sciences\Imad\13-Ascaris\asc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0"/>
            <a:ext cx="22860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F:\Sciences\Imad\14-Entrobious\Evermicularis_egg_HB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0"/>
            <a:ext cx="19812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 descr="F:\Sciences\Imad\15-Trichuris trichuria\Eggs_of_Trichuris_trichiura_and_Trichuris_vulpis_06G0018_jpg_lor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0"/>
            <a:ext cx="221615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Up Arrow 5"/>
          <p:cNvSpPr/>
          <p:nvPr/>
        </p:nvSpPr>
        <p:spPr>
          <a:xfrm>
            <a:off x="990600" y="2590800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2868168" y="2590800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5077968" y="2590800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7592568" y="2590800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62000" y="3581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667000" y="3581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876800" y="3581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7391400" y="3581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04800" y="5269468"/>
            <a:ext cx="86966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AutoNum type="arabicParenBoth"/>
            </a:pPr>
            <a:r>
              <a:rPr lang="en-US" sz="2800" b="1" dirty="0" smtClean="0">
                <a:solidFill>
                  <a:schemeClr val="tx1"/>
                </a:solidFill>
              </a:rPr>
              <a:t>Identify?</a:t>
            </a:r>
          </a:p>
          <a:p>
            <a:pPr marL="514350" indent="-514350"/>
            <a:r>
              <a:rPr lang="en-US" sz="2800" b="1" dirty="0"/>
              <a:t> </a:t>
            </a:r>
            <a:r>
              <a:rPr lang="en-US" sz="2800" b="1" dirty="0" smtClean="0"/>
              <a:t>         1\...........2\...................3\................4\.................</a:t>
            </a:r>
            <a:endParaRPr 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16" name="Title 11"/>
          <p:cNvSpPr txBox="1">
            <a:spLocks/>
          </p:cNvSpPr>
          <p:nvPr/>
        </p:nvSpPr>
        <p:spPr>
          <a:xfrm>
            <a:off x="7239000" y="6019800"/>
            <a:ext cx="1900230" cy="8382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6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Q(12)</a:t>
            </a:r>
            <a:endParaRPr kumimoji="0" lang="ar-SA" sz="8800" b="1" i="0" u="none" strike="noStrike" kern="1200" cap="none" spc="0" normalizeH="0" baseline="0" noProof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Sciences\Imad\14-Entrobious\main-image-shows_~PED18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533400"/>
            <a:ext cx="2733675" cy="2857500"/>
          </a:xfrm>
          <a:prstGeom prst="rect">
            <a:avLst/>
          </a:prstGeom>
          <a:noFill/>
        </p:spPr>
      </p:pic>
      <p:sp>
        <p:nvSpPr>
          <p:cNvPr id="3" name="Title 11"/>
          <p:cNvSpPr txBox="1">
            <a:spLocks/>
          </p:cNvSpPr>
          <p:nvPr/>
        </p:nvSpPr>
        <p:spPr>
          <a:xfrm>
            <a:off x="1066800" y="914400"/>
            <a:ext cx="1900230" cy="8382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6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Q(13)</a:t>
            </a:r>
            <a:endParaRPr kumimoji="0" lang="ar-SA" sz="8800" b="1" i="0" u="none" strike="noStrike" kern="1200" cap="none" spc="0" normalizeH="0" baseline="0" noProof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4221088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2800" dirty="0" smtClean="0"/>
              <a:t> suggest and describe this parasite</a:t>
            </a:r>
          </a:p>
          <a:p>
            <a:endParaRPr lang="en-GB" sz="2800" dirty="0"/>
          </a:p>
        </p:txBody>
      </p:sp>
    </p:spTree>
  </p:cSld>
  <p:clrMapOvr>
    <a:masterClrMapping/>
  </p:clrMapOvr>
  <p:transition advClick="0" advTm="60000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Sciences\Imad\Strongloid sterocalis\1Baermannfunnel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28600"/>
            <a:ext cx="3048000" cy="4267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4221088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3200" b="1" dirty="0" smtClean="0"/>
              <a:t> 1- Identify</a:t>
            </a:r>
          </a:p>
          <a:p>
            <a:pPr>
              <a:buFontTx/>
              <a:buChar char="-"/>
            </a:pPr>
            <a:r>
              <a:rPr lang="en-GB" sz="3200" b="1" dirty="0" smtClean="0"/>
              <a:t>2- Name the parasite that diagnose by this by this technique?</a:t>
            </a:r>
          </a:p>
          <a:p>
            <a:pPr>
              <a:buFontTx/>
              <a:buChar char="-"/>
            </a:pPr>
            <a:r>
              <a:rPr lang="en-GB" sz="3200" b="1" dirty="0" smtClean="0"/>
              <a:t>3- Determine the amount of the stool that used in this technique?</a:t>
            </a:r>
          </a:p>
          <a:p>
            <a:endParaRPr lang="en-GB" sz="3200" b="1" dirty="0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1066800" y="914400"/>
            <a:ext cx="1900230" cy="8382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6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Q(14)</a:t>
            </a:r>
            <a:endParaRPr kumimoji="0" lang="ar-SA" sz="8800" b="1" i="0" u="none" strike="noStrike" kern="1200" cap="none" spc="0" normalizeH="0" baseline="0" noProof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150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96336" y="3212976"/>
            <a:ext cx="1269504" cy="1008112"/>
          </a:xfrm>
        </p:spPr>
        <p:txBody>
          <a:bodyPr/>
          <a:lstStyle/>
          <a:p>
            <a:r>
              <a:rPr lang="en-GB" dirty="0" smtClean="0"/>
              <a:t>15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332656"/>
            <a:ext cx="8064896" cy="169277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b="1" dirty="0" smtClean="0"/>
              <a:t>15-16: </a:t>
            </a:r>
            <a:endParaRPr lang="en-GB" sz="3200" b="1" dirty="0" smtClean="0"/>
          </a:p>
          <a:p>
            <a:r>
              <a:rPr lang="en-GB" sz="2400" b="1" dirty="0" smtClean="0"/>
              <a:t>Mention the parasite and its stage (one in time) that can be transmitted in these environment and behaviour,</a:t>
            </a:r>
          </a:p>
          <a:p>
            <a:r>
              <a:rPr lang="en-GB" sz="2400" b="1" dirty="0" smtClean="0"/>
              <a:t>(1 minute) </a:t>
            </a:r>
            <a:endParaRPr lang="en-GB" sz="2400" b="1" dirty="0"/>
          </a:p>
        </p:txBody>
      </p:sp>
      <p:pic>
        <p:nvPicPr>
          <p:cNvPr id="7" name="Picture 2" descr="http://www.meshkat.net/sites/default/files/styles/450x338/public/media/%D8%A7%D9%84%D8%AC%D9%88%D8%B9.jpg?itok=ywO6F2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76872"/>
            <a:ext cx="4214242" cy="42484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Click="0" advTm="60000">
    <p:fade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3068960"/>
            <a:ext cx="1269504" cy="1008112"/>
          </a:xfrm>
        </p:spPr>
        <p:txBody>
          <a:bodyPr/>
          <a:lstStyle/>
          <a:p>
            <a:r>
              <a:rPr lang="en-GB" dirty="0" smtClean="0"/>
              <a:t>16</a:t>
            </a:r>
            <a:endParaRPr lang="en-GB" dirty="0"/>
          </a:p>
        </p:txBody>
      </p:sp>
      <p:pic>
        <p:nvPicPr>
          <p:cNvPr id="5" name="Picture 2" descr="C:\Users\imad\Pictures\imagesW8U02S3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836712"/>
            <a:ext cx="3960440" cy="48691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60000">
    <p:fade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14864" y="3933056"/>
            <a:ext cx="1269504" cy="1008112"/>
          </a:xfrm>
        </p:spPr>
        <p:txBody>
          <a:bodyPr/>
          <a:lstStyle/>
          <a:p>
            <a:r>
              <a:rPr lang="en-GB" dirty="0" smtClean="0"/>
              <a:t>17</a:t>
            </a:r>
            <a:endParaRPr lang="en-GB" dirty="0"/>
          </a:p>
        </p:txBody>
      </p:sp>
      <p:pic>
        <p:nvPicPr>
          <p:cNvPr id="89090" name="Picture 2" descr="http://www.jochemnet.de/fiu/bot4404/cycl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836639" y="3428057"/>
            <a:ext cx="3810000" cy="23717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8784976" cy="23083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17-20</a:t>
            </a:r>
            <a:r>
              <a:rPr lang="en-GB" sz="2400" b="1" dirty="0" smtClean="0"/>
              <a:t>: these subjects serve as biological intermediate hosts for many parasites.</a:t>
            </a:r>
          </a:p>
          <a:p>
            <a:r>
              <a:rPr lang="en-GB" sz="2400" b="1" dirty="0" smtClean="0">
                <a:latin typeface="Calibri"/>
              </a:rPr>
              <a:t>① </a:t>
            </a:r>
            <a:r>
              <a:rPr lang="en-GB" sz="2400" b="1" dirty="0" smtClean="0"/>
              <a:t>Identify </a:t>
            </a:r>
          </a:p>
          <a:p>
            <a:r>
              <a:rPr lang="en-GB" sz="2400" b="1" dirty="0" smtClean="0">
                <a:latin typeface="Calibri"/>
              </a:rPr>
              <a:t>② </a:t>
            </a:r>
            <a:r>
              <a:rPr lang="en-GB" sz="2400" b="1" dirty="0" smtClean="0"/>
              <a:t>Name the parasite </a:t>
            </a:r>
          </a:p>
          <a:p>
            <a:r>
              <a:rPr lang="en-GB" sz="2400" b="1" dirty="0" smtClean="0">
                <a:latin typeface="Calibri"/>
              </a:rPr>
              <a:t>③</a:t>
            </a:r>
            <a:r>
              <a:rPr lang="en-GB" sz="2400" b="1" dirty="0" smtClean="0"/>
              <a:t> Name the stage inside the intermediate host</a:t>
            </a:r>
          </a:p>
          <a:p>
            <a:pPr>
              <a:buFontTx/>
              <a:buChar char="-"/>
            </a:pPr>
            <a:r>
              <a:rPr lang="en-GB" sz="2400" b="1" dirty="0" smtClean="0"/>
              <a:t>(2 minutes each)</a:t>
            </a:r>
            <a:endParaRPr lang="en-GB" sz="2400" b="1" dirty="0"/>
          </a:p>
        </p:txBody>
      </p:sp>
    </p:spTree>
  </p:cSld>
  <p:clrMapOvr>
    <a:masterClrMapping/>
  </p:clrMapOvr>
  <p:transition advClick="0" advTm="120000">
    <p:fade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perspectiveHeroicExtremeRightFacing"/>
              <a:lightRig rig="threePt" dir="t"/>
            </a:scene3d>
          </a:bodyPr>
          <a:lstStyle/>
          <a:p>
            <a:pPr rtl="0"/>
            <a:r>
              <a:rPr lang="en-US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College Of Medical Lab. Science</a:t>
            </a:r>
            <a:br>
              <a:rPr lang="en-US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b="1" dirty="0" err="1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Parasitology</a:t>
            </a:r>
            <a:r>
              <a:rPr lang="en-US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Practical</a:t>
            </a:r>
            <a:br>
              <a:rPr lang="en-US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b="1" dirty="0" err="1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sem</a:t>
            </a:r>
            <a:r>
              <a:rPr lang="en-US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(1) exam</a:t>
            </a:r>
            <a:br>
              <a:rPr lang="en-US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en-US" b="1" dirty="0" smtClean="0">
              <a:ln w="24500" cmpd="dbl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 descr="H:\صور\200707\33352138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3336" y="5695528"/>
            <a:ext cx="2743200" cy="685800"/>
          </a:xfrm>
          <a:prstGeom prst="rect">
            <a:avLst/>
          </a:prstGeom>
          <a:noFill/>
        </p:spPr>
      </p:pic>
      <p:pic>
        <p:nvPicPr>
          <p:cNvPr id="3075" name="Picture 3" descr="H:\صور\200707\33352138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911552"/>
            <a:ext cx="2743200" cy="685800"/>
          </a:xfrm>
          <a:prstGeom prst="rect">
            <a:avLst/>
          </a:prstGeom>
          <a:noFill/>
        </p:spPr>
      </p:pic>
      <p:pic>
        <p:nvPicPr>
          <p:cNvPr id="3076" name="Picture 4" descr="H:\صور\200707\33352138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5304" y="764704"/>
            <a:ext cx="2743200" cy="685800"/>
          </a:xfrm>
          <a:prstGeom prst="rect">
            <a:avLst/>
          </a:prstGeom>
          <a:noFill/>
        </p:spPr>
      </p:pic>
      <p:pic>
        <p:nvPicPr>
          <p:cNvPr id="3077" name="Picture 5" descr="H:\صور\200707\33352138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76672"/>
            <a:ext cx="2743200" cy="685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0"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0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98840" y="2708920"/>
            <a:ext cx="1269504" cy="1008112"/>
          </a:xfrm>
        </p:spPr>
        <p:txBody>
          <a:bodyPr/>
          <a:lstStyle/>
          <a:p>
            <a:r>
              <a:rPr lang="en-GB" dirty="0" smtClean="0"/>
              <a:t>18</a:t>
            </a:r>
            <a:endParaRPr lang="en-GB" dirty="0"/>
          </a:p>
        </p:txBody>
      </p:sp>
      <p:pic>
        <p:nvPicPr>
          <p:cNvPr id="87042" name="Picture 2" descr="http://www.dpi.qld.gov.au/images/Biosecurity_GeneralPlantHealthPestsDiseaseAndWeeds/RustRedFlourBeetle-Adult-gphic-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340768"/>
            <a:ext cx="2381250" cy="3771901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advClick="0" advTm="120000"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30888" y="2996952"/>
            <a:ext cx="1269504" cy="1008112"/>
          </a:xfrm>
        </p:spPr>
        <p:txBody>
          <a:bodyPr/>
          <a:lstStyle/>
          <a:p>
            <a:r>
              <a:rPr lang="en-GB" dirty="0" smtClean="0"/>
              <a:t>19</a:t>
            </a:r>
            <a:endParaRPr lang="en-GB" dirty="0"/>
          </a:p>
        </p:txBody>
      </p:sp>
      <p:pic>
        <p:nvPicPr>
          <p:cNvPr id="84994" name="Picture 2" descr="http://flyingfishshop.com/GMPicts/Crab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88840"/>
            <a:ext cx="4114800" cy="306705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advClick="0" advTm="120000"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08304" y="2924944"/>
            <a:ext cx="1269504" cy="1008112"/>
          </a:xfrm>
        </p:spPr>
        <p:txBody>
          <a:bodyPr/>
          <a:lstStyle/>
          <a:p>
            <a:r>
              <a:rPr lang="en-GB" dirty="0" smtClean="0"/>
              <a:t>20</a:t>
            </a:r>
            <a:endParaRPr lang="en-GB" dirty="0"/>
          </a:p>
        </p:txBody>
      </p:sp>
      <p:pic>
        <p:nvPicPr>
          <p:cNvPr id="81922" name="Picture 2" descr="http://cdn2-b.examiner.com/sites/default/files/styles/image_full_width/hash/37/0e/370e9d558dc1ee3408afec625b50130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052737"/>
            <a:ext cx="6120680" cy="31683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Click="0" advTm="120000"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85852" y="533400"/>
            <a:ext cx="7000924" cy="156966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kern="1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omic Sans MS"/>
                <a:cs typeface="+mn-cs"/>
              </a:rPr>
              <a:t>Good Luck</a:t>
            </a:r>
            <a:endParaRPr lang="en-US" sz="9600" b="1" kern="10" dirty="0">
              <a:ln w="11430"/>
              <a:solidFill>
                <a:schemeClr val="accent2">
                  <a:lumMod val="5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Comic Sans MS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028384" y="6425952"/>
            <a:ext cx="936104" cy="432048"/>
          </a:xfrm>
          <a:scene3d>
            <a:camera prst="isometricTopUp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240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imad</a:t>
            </a:r>
            <a:endParaRPr lang="en-US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" name="Picture 10" descr="pcs_CARTOONS_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676400"/>
            <a:ext cx="236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imad\Pictures\adler01wg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-27384"/>
            <a:ext cx="2381250" cy="21145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0"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8" descr="CHICK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" y="357188"/>
            <a:ext cx="9144000" cy="5857875"/>
          </a:xfrm>
        </p:spPr>
      </p:pic>
      <p:sp>
        <p:nvSpPr>
          <p:cNvPr id="5" name="Rectangle 4"/>
          <p:cNvSpPr/>
          <p:nvPr/>
        </p:nvSpPr>
        <p:spPr>
          <a:xfrm>
            <a:off x="1285852" y="533400"/>
            <a:ext cx="7000924" cy="156966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kern="1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omic Sans MS"/>
                <a:cs typeface="+mn-cs"/>
              </a:rPr>
              <a:t>Good Luck</a:t>
            </a:r>
            <a:endParaRPr lang="en-US" sz="9600" b="1" kern="1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Comic Sans MS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028384" y="6425952"/>
            <a:ext cx="936104" cy="432048"/>
          </a:xfrm>
          <a:scene3d>
            <a:camera prst="isometricTopUp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2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imad</a:t>
            </a:r>
            <a:endParaRPr lang="en-US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150000"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988840"/>
            <a:ext cx="53640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Calibri"/>
              </a:rPr>
              <a:t>①</a:t>
            </a:r>
            <a:r>
              <a:rPr lang="en-GB" sz="2800" b="1" dirty="0" smtClean="0"/>
              <a:t>- what is the possible parasitic cause of such condition</a:t>
            </a:r>
          </a:p>
          <a:p>
            <a:r>
              <a:rPr lang="en-GB" sz="2800" b="1" dirty="0" smtClean="0">
                <a:latin typeface="Calibri"/>
              </a:rPr>
              <a:t>②</a:t>
            </a:r>
            <a:r>
              <a:rPr lang="en-GB" sz="2800" b="1" dirty="0" smtClean="0"/>
              <a:t>- What is the infective stage</a:t>
            </a:r>
          </a:p>
          <a:p>
            <a:r>
              <a:rPr lang="en-GB" sz="2800" b="1" dirty="0" smtClean="0">
                <a:latin typeface="Calibri"/>
              </a:rPr>
              <a:t>③</a:t>
            </a:r>
            <a:r>
              <a:rPr lang="en-GB" sz="2800" b="1" dirty="0" smtClean="0"/>
              <a:t>- What is the intermediate host </a:t>
            </a:r>
          </a:p>
          <a:p>
            <a:r>
              <a:rPr lang="en-GB" sz="2800" b="1" dirty="0" smtClean="0"/>
              <a:t>④- name other clinical conditions associated with this infection</a:t>
            </a:r>
          </a:p>
          <a:p>
            <a:r>
              <a:rPr lang="en-GB" sz="2800" b="1" dirty="0" smtClean="0"/>
              <a:t>⑤- How can you diagnose such case</a:t>
            </a:r>
          </a:p>
          <a:p>
            <a:endParaRPr lang="en-GB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60648"/>
            <a:ext cx="7524328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1:14 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Answer the provided questions</a:t>
            </a:r>
          </a:p>
        </p:txBody>
      </p:sp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268760"/>
            <a:ext cx="377991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Up Arrow 11"/>
          <p:cNvSpPr/>
          <p:nvPr/>
        </p:nvSpPr>
        <p:spPr>
          <a:xfrm>
            <a:off x="6804248" y="4437112"/>
            <a:ext cx="288032" cy="2160240"/>
          </a:xfrm>
          <a:prstGeom prst="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300000">
    <p:fade thruBlk="1"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b="1" dirty="0" smtClean="0"/>
              <a:t>2</a:t>
            </a:r>
            <a:endParaRPr lang="en-GB" b="1" dirty="0"/>
          </a:p>
        </p:txBody>
      </p:sp>
      <p:pic>
        <p:nvPicPr>
          <p:cNvPr id="5" name="Picture 2" descr="http://www.who.int/entity/apoc/media/ski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1057" y="1916832"/>
            <a:ext cx="3369415" cy="41495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1988840"/>
            <a:ext cx="53640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Calibri"/>
              </a:rPr>
              <a:t>①</a:t>
            </a:r>
            <a:r>
              <a:rPr lang="en-GB" sz="2800" b="1" dirty="0" smtClean="0"/>
              <a:t>- what is the possible parasitic cause of such condition</a:t>
            </a:r>
          </a:p>
          <a:p>
            <a:r>
              <a:rPr lang="en-GB" sz="2800" b="1" dirty="0" smtClean="0">
                <a:latin typeface="Calibri"/>
              </a:rPr>
              <a:t>②</a:t>
            </a:r>
            <a:r>
              <a:rPr lang="en-GB" sz="2800" b="1" dirty="0" smtClean="0"/>
              <a:t>- What is the infective stage</a:t>
            </a:r>
          </a:p>
          <a:p>
            <a:r>
              <a:rPr lang="en-GB" sz="2800" b="1" dirty="0" smtClean="0">
                <a:latin typeface="Calibri"/>
              </a:rPr>
              <a:t>③</a:t>
            </a:r>
            <a:r>
              <a:rPr lang="en-GB" sz="2800" b="1" dirty="0" smtClean="0"/>
              <a:t>- What is the intermediate host </a:t>
            </a:r>
          </a:p>
          <a:p>
            <a:r>
              <a:rPr lang="en-GB" sz="2800" b="1" dirty="0" smtClean="0"/>
              <a:t>④- Name other clinical conditions associated with this infection</a:t>
            </a:r>
          </a:p>
          <a:p>
            <a:r>
              <a:rPr lang="en-GB" sz="2800" b="1" dirty="0" smtClean="0"/>
              <a:t>⑤- How can you diagnose such case</a:t>
            </a:r>
          </a:p>
          <a:p>
            <a:endParaRPr lang="en-GB" sz="2800" b="1" dirty="0"/>
          </a:p>
        </p:txBody>
      </p:sp>
    </p:spTree>
  </p:cSld>
  <p:clrMapOvr>
    <a:masterClrMapping/>
  </p:clrMapOvr>
  <p:transition advClick="0" advTm="300000">
    <p:fade thruBlk="1"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b="1" dirty="0" smtClean="0"/>
              <a:t>3</a:t>
            </a:r>
            <a:endParaRPr lang="en-GB" b="1" dirty="0"/>
          </a:p>
        </p:txBody>
      </p:sp>
      <p:pic>
        <p:nvPicPr>
          <p:cNvPr id="6" name="Picture 2" descr="http://25.media.tumblr.com/tumblr_lm3r28ZMKs1qctn6so1_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60648"/>
            <a:ext cx="4762500" cy="33813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3861048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①-Identify this worm</a:t>
            </a:r>
          </a:p>
          <a:p>
            <a:pPr>
              <a:buFontTx/>
              <a:buChar char="-"/>
            </a:pPr>
            <a:endParaRPr lang="en-GB" sz="2800" b="1" dirty="0" smtClean="0"/>
          </a:p>
          <a:p>
            <a:r>
              <a:rPr lang="en-GB" sz="2800" b="1" dirty="0" smtClean="0"/>
              <a:t>②-What is the intermediate host</a:t>
            </a:r>
          </a:p>
          <a:p>
            <a:pPr>
              <a:buFontTx/>
              <a:buChar char="-"/>
            </a:pPr>
            <a:endParaRPr lang="en-GB" sz="2800" b="1" dirty="0" smtClean="0"/>
          </a:p>
          <a:p>
            <a:r>
              <a:rPr lang="en-GB" sz="2800" b="1" dirty="0" smtClean="0"/>
              <a:t>③Name other clinical condition associated with the infection by this worm</a:t>
            </a:r>
            <a:endParaRPr lang="en-GB" sz="2800" b="1" dirty="0"/>
          </a:p>
        </p:txBody>
      </p:sp>
    </p:spTree>
  </p:cSld>
  <p:clrMapOvr>
    <a:masterClrMapping/>
  </p:clrMapOvr>
  <p:transition advClick="0" advTm="180000">
    <p:fade thruBlk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778292718_1bfc1c1f1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188640"/>
            <a:ext cx="3460704" cy="48742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509120"/>
            <a:ext cx="88924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①-Identify this object</a:t>
            </a:r>
          </a:p>
          <a:p>
            <a:pPr>
              <a:buFontTx/>
              <a:buChar char="-"/>
            </a:pPr>
            <a:endParaRPr lang="en-GB" sz="2800" b="1" dirty="0" smtClean="0"/>
          </a:p>
          <a:p>
            <a:r>
              <a:rPr lang="en-GB" sz="2800" b="1" dirty="0" smtClean="0"/>
              <a:t>②-What is the clinical presentation of this infection</a:t>
            </a:r>
          </a:p>
          <a:p>
            <a:pPr>
              <a:buFontTx/>
              <a:buChar char="-"/>
            </a:pPr>
            <a:endParaRPr lang="en-GB" sz="2800" b="1" dirty="0" smtClean="0"/>
          </a:p>
          <a:p>
            <a:r>
              <a:rPr lang="en-GB" sz="2800" b="1" dirty="0" smtClean="0"/>
              <a:t>③-What is the route of transmission</a:t>
            </a:r>
            <a:endParaRPr lang="en-GB" sz="2800" b="1" dirty="0"/>
          </a:p>
        </p:txBody>
      </p:sp>
      <p:sp>
        <p:nvSpPr>
          <p:cNvPr id="5" name="Title 11"/>
          <p:cNvSpPr txBox="1">
            <a:spLocks/>
          </p:cNvSpPr>
          <p:nvPr/>
        </p:nvSpPr>
        <p:spPr>
          <a:xfrm>
            <a:off x="457200" y="274638"/>
            <a:ext cx="304323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Q(4)</a:t>
            </a:r>
            <a:endParaRPr kumimoji="0" lang="ar-SA" sz="8800" b="1" i="0" u="none" strike="noStrike" kern="1200" cap="none" spc="0" normalizeH="0" baseline="0" noProof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180000">
    <p:fade thruBlk="1"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b="1" dirty="0" smtClean="0"/>
              <a:t>5</a:t>
            </a:r>
            <a:endParaRPr lang="en-GB" b="1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851920" y="1600200"/>
            <a:ext cx="529208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  <a:t>①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What is the possible parasitic cause of such condition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  <a:t>②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What is the infective stage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800" b="1" dirty="0" smtClean="0">
                <a:latin typeface="Calibri"/>
              </a:rPr>
              <a:t>③</a:t>
            </a:r>
            <a:r>
              <a:rPr lang="en-GB" sz="2800" b="1" dirty="0" smtClean="0"/>
              <a:t>-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diagnostic stage</a:t>
            </a:r>
          </a:p>
        </p:txBody>
      </p:sp>
      <p:pic>
        <p:nvPicPr>
          <p:cNvPr id="4098" name="Picture 2" descr="F:\Sciences\Imad\5-Leishmania\leishmania\leishmania\images\images\w156\W015644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6672"/>
            <a:ext cx="3471987" cy="56886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Click="0" advTm="180000">
    <p:fade thruBlk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b="1" dirty="0" smtClean="0"/>
              <a:t>6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861048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①-Identify this worm</a:t>
            </a:r>
          </a:p>
          <a:p>
            <a:pPr>
              <a:buFontTx/>
              <a:buChar char="-"/>
            </a:pPr>
            <a:endParaRPr lang="en-GB" sz="2800" b="1" dirty="0" smtClean="0"/>
          </a:p>
          <a:p>
            <a:r>
              <a:rPr lang="en-GB" sz="2800" b="1" dirty="0" smtClean="0"/>
              <a:t>②-What is the intermediate host</a:t>
            </a:r>
          </a:p>
          <a:p>
            <a:pPr>
              <a:buFontTx/>
              <a:buChar char="-"/>
            </a:pPr>
            <a:endParaRPr lang="en-GB" sz="2800" b="1" dirty="0" smtClean="0"/>
          </a:p>
          <a:p>
            <a:r>
              <a:rPr lang="en-GB" sz="2800" b="1" dirty="0" smtClean="0"/>
              <a:t>③Name clinical condition associated with the infection by this worm</a:t>
            </a:r>
            <a:endParaRPr lang="en-GB" sz="2800" b="1" dirty="0"/>
          </a:p>
        </p:txBody>
      </p:sp>
      <p:pic>
        <p:nvPicPr>
          <p:cNvPr id="2" name="Picture 2" descr="F:\Sciences\Imad\10-Faciola\flukessm[1]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60648"/>
            <a:ext cx="4392488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 advTm="180000">
    <p:fade thruBlk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0"/>
            <a:ext cx="5292080" cy="46531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1900222" cy="1417638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Q(7)</a:t>
            </a:r>
            <a:endParaRPr kumimoji="0" lang="ar-SA" sz="54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4267200"/>
            <a:ext cx="9144000" cy="2590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  <a:t>①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Identify?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  <a:t>②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 the disease cased by this parasite?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b="1" dirty="0" smtClean="0">
                <a:latin typeface="Calibri"/>
              </a:rPr>
              <a:t>③</a:t>
            </a:r>
            <a:r>
              <a:rPr lang="en-US" sz="3600" b="1" dirty="0" smtClean="0"/>
              <a:t>Name the intermediate host and infective stage?</a:t>
            </a:r>
            <a:endParaRPr kumimoji="0" lang="ar-SA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150000"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467</Words>
  <Application>Microsoft Office PowerPoint</Application>
  <PresentationFormat>On-screen Show (4:3)</PresentationFormat>
  <Paragraphs>92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باسمك اللهم ابدأ</vt:lpstr>
      <vt:lpstr> College Of Medical Lab. Science Parasitology Practical  sem (1) exam </vt:lpstr>
      <vt:lpstr>Slide 3</vt:lpstr>
      <vt:lpstr>Slide 4</vt:lpstr>
      <vt:lpstr>Slide 5</vt:lpstr>
      <vt:lpstr>Slide 6</vt:lpstr>
      <vt:lpstr>Slide 7</vt:lpstr>
      <vt:lpstr>Slide 8</vt:lpstr>
      <vt:lpstr>Slide 9</vt:lpstr>
      <vt:lpstr>Q(8)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imad</vt:lpstr>
      <vt:lpstr>imad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khalid moneim</dc:creator>
  <cp:lastModifiedBy>Imad Ab.</cp:lastModifiedBy>
  <cp:revision>52</cp:revision>
  <dcterms:created xsi:type="dcterms:W3CDTF">2011-07-01T17:04:12Z</dcterms:created>
  <dcterms:modified xsi:type="dcterms:W3CDTF">2017-04-22T06:51:11Z</dcterms:modified>
</cp:coreProperties>
</file>