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30E51-C528-4C5B-AA2B-FB467998CD3C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58848-3302-4D11-8A1E-9183C545766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30E51-C528-4C5B-AA2B-FB467998CD3C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58848-3302-4D11-8A1E-9183C545766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30E51-C528-4C5B-AA2B-FB467998CD3C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58848-3302-4D11-8A1E-9183C545766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30E51-C528-4C5B-AA2B-FB467998CD3C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58848-3302-4D11-8A1E-9183C545766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30E51-C528-4C5B-AA2B-FB467998CD3C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58848-3302-4D11-8A1E-9183C545766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30E51-C528-4C5B-AA2B-FB467998CD3C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58848-3302-4D11-8A1E-9183C545766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30E51-C528-4C5B-AA2B-FB467998CD3C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58848-3302-4D11-8A1E-9183C545766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30E51-C528-4C5B-AA2B-FB467998CD3C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58848-3302-4D11-8A1E-9183C545766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30E51-C528-4C5B-AA2B-FB467998CD3C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58848-3302-4D11-8A1E-9183C545766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30E51-C528-4C5B-AA2B-FB467998CD3C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58848-3302-4D11-8A1E-9183C545766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30E51-C528-4C5B-AA2B-FB467998CD3C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58848-3302-4D11-8A1E-9183C545766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230E51-C528-4C5B-AA2B-FB467998CD3C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858848-3302-4D11-8A1E-9183C5457665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AU" b="1" i="1" dirty="0">
                <a:solidFill>
                  <a:srgbClr val="FFFF00"/>
                </a:solidFill>
                <a:latin typeface="Bell MT" pitchFamily="18" charset="0"/>
              </a:rPr>
              <a:t>NOCARDIA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4"/>
          </a:solidFill>
        </p:spPr>
        <p:txBody>
          <a:bodyPr>
            <a:noAutofit/>
          </a:bodyPr>
          <a:lstStyle/>
          <a:p>
            <a:r>
              <a:rPr lang="pt-BR" sz="3600" b="1" dirty="0">
                <a:solidFill>
                  <a:srgbClr val="FFFF00"/>
                </a:solidFill>
                <a:latin typeface="Bell MT" pitchFamily="18" charset="0"/>
              </a:rPr>
              <a:t>Nocardia asteroides and Nocardia brasiliensis</a:t>
            </a:r>
            <a:endParaRPr lang="en-AU" sz="3600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b="1" dirty="0"/>
              <a:t>Distinguishing </a:t>
            </a:r>
            <a:r>
              <a:rPr lang="en-AU" b="1" dirty="0" smtClean="0"/>
              <a:t>Features: </a:t>
            </a:r>
          </a:p>
          <a:p>
            <a:r>
              <a:rPr lang="en-AU" dirty="0">
                <a:latin typeface="Bell MT" pitchFamily="18" charset="0"/>
              </a:rPr>
              <a:t>aerobic; Gram-positive branching rods (some </a:t>
            </a:r>
            <a:r>
              <a:rPr lang="en-AU" dirty="0" smtClean="0">
                <a:latin typeface="Bell MT" pitchFamily="18" charset="0"/>
              </a:rPr>
              <a:t>areas of </a:t>
            </a:r>
            <a:r>
              <a:rPr lang="en-AU" dirty="0">
                <a:latin typeface="Bell MT" pitchFamily="18" charset="0"/>
              </a:rPr>
              <a:t>smear will be blue and some red; partially acid fast</a:t>
            </a:r>
            <a:r>
              <a:rPr lang="en-AU" dirty="0" smtClean="0">
                <a:latin typeface="Bell MT" pitchFamily="18" charset="0"/>
              </a:rPr>
              <a:t>).</a:t>
            </a:r>
          </a:p>
          <a:p>
            <a:r>
              <a:rPr lang="en-AU" b="1" dirty="0">
                <a:latin typeface="Bell MT" pitchFamily="18" charset="0"/>
              </a:rPr>
              <a:t>Reservoir: </a:t>
            </a:r>
            <a:r>
              <a:rPr lang="en-AU" dirty="0">
                <a:latin typeface="Bell MT" pitchFamily="18" charset="0"/>
              </a:rPr>
              <a:t>soil and </a:t>
            </a:r>
            <a:r>
              <a:rPr lang="en-AU" dirty="0" smtClean="0">
                <a:latin typeface="Bell MT" pitchFamily="18" charset="0"/>
              </a:rPr>
              <a:t>dust.</a:t>
            </a:r>
          </a:p>
          <a:p>
            <a:r>
              <a:rPr lang="en-AU" b="1" dirty="0">
                <a:latin typeface="Bell MT" pitchFamily="18" charset="0"/>
              </a:rPr>
              <a:t>Transmission: </a:t>
            </a:r>
            <a:r>
              <a:rPr lang="en-AU" dirty="0">
                <a:latin typeface="Bell MT" pitchFamily="18" charset="0"/>
              </a:rPr>
              <a:t>airborne or traumatic </a:t>
            </a:r>
            <a:r>
              <a:rPr lang="en-AU" dirty="0" smtClean="0">
                <a:latin typeface="Bell MT" pitchFamily="18" charset="0"/>
              </a:rPr>
              <a:t>transplantation.</a:t>
            </a:r>
          </a:p>
          <a:p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>
                <a:latin typeface="Bell MT" pitchFamily="18" charset="0"/>
              </a:rPr>
              <a:t>Pathogenesis: </a:t>
            </a:r>
            <a:r>
              <a:rPr lang="en-AU" dirty="0">
                <a:latin typeface="Bell MT" pitchFamily="18" charset="0"/>
              </a:rPr>
              <a:t>N</a:t>
            </a:r>
            <a:r>
              <a:rPr lang="en-AU" dirty="0" smtClean="0">
                <a:latin typeface="Bell MT" pitchFamily="18" charset="0"/>
              </a:rPr>
              <a:t>o </a:t>
            </a:r>
            <a:r>
              <a:rPr lang="en-AU" dirty="0">
                <a:latin typeface="Bell MT" pitchFamily="18" charset="0"/>
              </a:rPr>
              <a:t>known toxins or virulence factors; </a:t>
            </a:r>
            <a:r>
              <a:rPr lang="en-AU" dirty="0" err="1">
                <a:latin typeface="Bell MT" pitchFamily="18" charset="0"/>
              </a:rPr>
              <a:t>immunosuppression</a:t>
            </a:r>
            <a:r>
              <a:rPr lang="en-AU" dirty="0">
                <a:latin typeface="Bell MT" pitchFamily="18" charset="0"/>
              </a:rPr>
              <a:t> and</a:t>
            </a:r>
          </a:p>
          <a:p>
            <a:r>
              <a:rPr lang="en-AU" dirty="0">
                <a:latin typeface="Bell MT" pitchFamily="18" charset="0"/>
              </a:rPr>
              <a:t>cancer predispose to pulmonary </a:t>
            </a:r>
            <a:r>
              <a:rPr lang="en-AU" dirty="0" smtClean="0">
                <a:latin typeface="Bell MT" pitchFamily="18" charset="0"/>
              </a:rPr>
              <a:t>infection.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AU" b="1" dirty="0" smtClean="0">
                <a:solidFill>
                  <a:srgbClr val="FFFF00"/>
                </a:solidFill>
                <a:latin typeface="Bell MT" pitchFamily="18" charset="0"/>
              </a:rPr>
              <a:t>Disease: </a:t>
            </a:r>
            <a:r>
              <a:rPr lang="en-AU" dirty="0" err="1" smtClean="0">
                <a:solidFill>
                  <a:srgbClr val="FFFF00"/>
                </a:solidFill>
                <a:latin typeface="Bell MT" pitchFamily="18" charset="0"/>
              </a:rPr>
              <a:t>Nocardiosis</a:t>
            </a:r>
            <a:r>
              <a:rPr lang="en-AU" b="1" dirty="0" smtClean="0">
                <a:solidFill>
                  <a:srgbClr val="FFFF00"/>
                </a:solidFill>
                <a:latin typeface="Bell MT" pitchFamily="18" charset="0"/>
              </a:rPr>
              <a:t> 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b="1" u="sng" dirty="0" smtClean="0">
                <a:latin typeface="Bell MT" pitchFamily="18" charset="0"/>
              </a:rPr>
              <a:t>-</a:t>
            </a:r>
            <a:r>
              <a:rPr lang="en-AU" b="1" u="sng" dirty="0" err="1" smtClean="0">
                <a:latin typeface="Bell MT" pitchFamily="18" charset="0"/>
              </a:rPr>
              <a:t>Cavitary</a:t>
            </a:r>
            <a:r>
              <a:rPr lang="en-AU" b="1" u="sng" dirty="0" smtClean="0">
                <a:latin typeface="Bell MT" pitchFamily="18" charset="0"/>
              </a:rPr>
              <a:t> </a:t>
            </a:r>
            <a:r>
              <a:rPr lang="en-AU" b="1" u="sng" dirty="0" err="1">
                <a:latin typeface="Bell MT" pitchFamily="18" charset="0"/>
              </a:rPr>
              <a:t>bronchopulmonary</a:t>
            </a:r>
            <a:r>
              <a:rPr lang="en-AU" b="1" u="sng" dirty="0">
                <a:latin typeface="Bell MT" pitchFamily="18" charset="0"/>
              </a:rPr>
              <a:t> </a:t>
            </a:r>
            <a:r>
              <a:rPr lang="en-AU" b="1" u="sng" dirty="0" err="1" smtClean="0">
                <a:latin typeface="Bell MT" pitchFamily="18" charset="0"/>
              </a:rPr>
              <a:t>nocardiosis</a:t>
            </a:r>
            <a:r>
              <a:rPr lang="en-AU" b="1" u="sng" dirty="0" smtClean="0">
                <a:latin typeface="Bell MT" pitchFamily="18" charset="0"/>
              </a:rPr>
              <a:t>: </a:t>
            </a:r>
            <a:endParaRPr lang="en-AU" b="1" u="sng" dirty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Mostly </a:t>
            </a:r>
            <a:r>
              <a:rPr lang="en-AU" dirty="0">
                <a:latin typeface="Bell MT" pitchFamily="18" charset="0"/>
              </a:rPr>
              <a:t>N. </a:t>
            </a:r>
            <a:r>
              <a:rPr lang="en-AU" dirty="0" err="1" smtClean="0">
                <a:latin typeface="Bell MT" pitchFamily="18" charset="0"/>
              </a:rPr>
              <a:t>Asteroides</a:t>
            </a:r>
            <a:r>
              <a:rPr lang="en-AU" dirty="0" smtClean="0">
                <a:latin typeface="Bell MT" pitchFamily="18" charset="0"/>
              </a:rPr>
              <a:t>.</a:t>
            </a:r>
            <a:endParaRPr lang="en-AU" dirty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Can be acute, subacute, </a:t>
            </a:r>
            <a:r>
              <a:rPr lang="en-AU" dirty="0" smtClean="0">
                <a:latin typeface="Bell MT" pitchFamily="18" charset="0"/>
              </a:rPr>
              <a:t>chronic.</a:t>
            </a:r>
            <a:endParaRPr lang="en-AU" dirty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Symptoms</a:t>
            </a:r>
            <a:r>
              <a:rPr lang="en-AU" dirty="0">
                <a:latin typeface="Bell MT" pitchFamily="18" charset="0"/>
              </a:rPr>
              <a:t>: cough, fever, </a:t>
            </a:r>
            <a:r>
              <a:rPr lang="en-AU" dirty="0" err="1">
                <a:latin typeface="Bell MT" pitchFamily="18" charset="0"/>
              </a:rPr>
              <a:t>dyspnea</a:t>
            </a:r>
            <a:r>
              <a:rPr lang="en-AU" dirty="0">
                <a:latin typeface="Bell MT" pitchFamily="18" charset="0"/>
              </a:rPr>
              <a:t>, localized or diffuse </a:t>
            </a:r>
            <a:r>
              <a:rPr lang="en-AU" dirty="0" smtClean="0">
                <a:latin typeface="Bell MT" pitchFamily="18" charset="0"/>
              </a:rPr>
              <a:t>pneumonia.</a:t>
            </a:r>
            <a:endParaRPr lang="en-AU" dirty="0">
              <a:latin typeface="Bell MT" pitchFamily="18" charset="0"/>
            </a:endParaRPr>
          </a:p>
          <a:p>
            <a:r>
              <a:rPr lang="en-AU" dirty="0">
                <a:latin typeface="Bell MT" pitchFamily="18" charset="0"/>
              </a:rPr>
              <a:t>with </a:t>
            </a:r>
            <a:r>
              <a:rPr lang="en-AU" dirty="0" err="1" smtClean="0">
                <a:latin typeface="Bell MT" pitchFamily="18" charset="0"/>
              </a:rPr>
              <a:t>cavitation</a:t>
            </a:r>
            <a:r>
              <a:rPr lang="en-AU" dirty="0" smtClean="0">
                <a:latin typeface="Bell MT" pitchFamily="18" charset="0"/>
              </a:rPr>
              <a:t>.</a:t>
            </a:r>
            <a:endParaRPr lang="en-AU" dirty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May spread </a:t>
            </a:r>
            <a:r>
              <a:rPr lang="en-AU" dirty="0" err="1">
                <a:latin typeface="Bell MT" pitchFamily="18" charset="0"/>
              </a:rPr>
              <a:t>hematogenously</a:t>
            </a:r>
            <a:r>
              <a:rPr lang="en-AU" dirty="0">
                <a:latin typeface="Bell MT" pitchFamily="18" charset="0"/>
              </a:rPr>
              <a:t> to brain (brain </a:t>
            </a:r>
            <a:r>
              <a:rPr lang="en-AU" dirty="0" smtClean="0">
                <a:latin typeface="Bell MT" pitchFamily="18" charset="0"/>
              </a:rPr>
              <a:t>abscesses.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b="1" u="sng" dirty="0" smtClean="0">
                <a:latin typeface="Bell MT" pitchFamily="18" charset="0"/>
              </a:rPr>
              <a:t>-Cutaneous/subcutaneous </a:t>
            </a:r>
            <a:r>
              <a:rPr lang="en-AU" b="1" u="sng" dirty="0" err="1" smtClean="0">
                <a:latin typeface="Bell MT" pitchFamily="18" charset="0"/>
              </a:rPr>
              <a:t>nocardiosis</a:t>
            </a:r>
            <a:r>
              <a:rPr lang="en-AU" b="1" u="sng" dirty="0" smtClean="0">
                <a:latin typeface="Bell MT" pitchFamily="18" charset="0"/>
              </a:rPr>
              <a:t>:</a:t>
            </a:r>
          </a:p>
          <a:p>
            <a:r>
              <a:rPr lang="en-AU" dirty="0">
                <a:latin typeface="Bell MT" pitchFamily="18" charset="0"/>
              </a:rPr>
              <a:t>Mostly N. </a:t>
            </a:r>
            <a:r>
              <a:rPr lang="en-AU" dirty="0" err="1">
                <a:latin typeface="Bell MT" pitchFamily="18" charset="0"/>
              </a:rPr>
              <a:t>brasiliensis</a:t>
            </a:r>
            <a:endParaRPr lang="en-AU" dirty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Starts with traumatic </a:t>
            </a:r>
            <a:r>
              <a:rPr lang="en-AU" dirty="0" smtClean="0">
                <a:latin typeface="Bell MT" pitchFamily="18" charset="0"/>
              </a:rPr>
              <a:t>implantation.</a:t>
            </a:r>
            <a:endParaRPr lang="en-AU" dirty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Symptoms</a:t>
            </a:r>
            <a:r>
              <a:rPr lang="en-AU" dirty="0">
                <a:latin typeface="Bell MT" pitchFamily="18" charset="0"/>
              </a:rPr>
              <a:t>: </a:t>
            </a:r>
            <a:r>
              <a:rPr lang="en-AU" dirty="0" err="1">
                <a:latin typeface="Bell MT" pitchFamily="18" charset="0"/>
              </a:rPr>
              <a:t>cellulitis</a:t>
            </a:r>
            <a:r>
              <a:rPr lang="en-AU" dirty="0">
                <a:latin typeface="Bell MT" pitchFamily="18" charset="0"/>
              </a:rPr>
              <a:t> with swelling can lead to draining </a:t>
            </a:r>
            <a:r>
              <a:rPr lang="en-AU" dirty="0" smtClean="0">
                <a:latin typeface="Bell MT" pitchFamily="18" charset="0"/>
              </a:rPr>
              <a:t>subcutaneous.</a:t>
            </a:r>
            <a:endParaRPr lang="en-AU" dirty="0">
              <a:latin typeface="Bell MT" pitchFamily="18" charset="0"/>
            </a:endParaRPr>
          </a:p>
          <a:p>
            <a:r>
              <a:rPr lang="en-AU" dirty="0">
                <a:latin typeface="Bell MT" pitchFamily="18" charset="0"/>
              </a:rPr>
              <a:t>abscesses with granules (</a:t>
            </a:r>
            <a:r>
              <a:rPr lang="en-AU" dirty="0" err="1">
                <a:latin typeface="Bell MT" pitchFamily="18" charset="0"/>
              </a:rPr>
              <a:t>mycetoma</a:t>
            </a:r>
            <a:r>
              <a:rPr lang="en-AU" dirty="0" smtClean="0">
                <a:latin typeface="Bell MT" pitchFamily="18" charset="0"/>
              </a:rPr>
              <a:t>).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>
                <a:latin typeface="Bell MT" pitchFamily="18" charset="0"/>
              </a:rPr>
              <a:t>Diagnosis: </a:t>
            </a:r>
            <a:r>
              <a:rPr lang="en-AU" dirty="0">
                <a:latin typeface="Bell MT" pitchFamily="18" charset="0"/>
              </a:rPr>
              <a:t>culture of sputum or pus from cutaneous </a:t>
            </a:r>
            <a:r>
              <a:rPr lang="en-AU" dirty="0" smtClean="0">
                <a:latin typeface="Bell MT" pitchFamily="18" charset="0"/>
              </a:rPr>
              <a:t>lesion.</a:t>
            </a:r>
          </a:p>
          <a:p>
            <a:r>
              <a:rPr lang="en-AU" b="1" dirty="0">
                <a:latin typeface="Bell MT" pitchFamily="18" charset="0"/>
              </a:rPr>
              <a:t>Treatment:</a:t>
            </a:r>
            <a:r>
              <a:rPr lang="en-AU" dirty="0">
                <a:latin typeface="Bell MT" pitchFamily="18" charset="0"/>
              </a:rPr>
              <a:t> </a:t>
            </a:r>
            <a:r>
              <a:rPr lang="en-AU" dirty="0" err="1">
                <a:latin typeface="Bell MT" pitchFamily="18" charset="0"/>
              </a:rPr>
              <a:t>sulfonamides</a:t>
            </a:r>
            <a:r>
              <a:rPr lang="en-AU" dirty="0">
                <a:latin typeface="Bell MT" pitchFamily="18" charset="0"/>
              </a:rPr>
              <a:t> (high dose) or </a:t>
            </a:r>
            <a:r>
              <a:rPr lang="en-AU" dirty="0" err="1" smtClean="0">
                <a:latin typeface="Bell MT" pitchFamily="18" charset="0"/>
              </a:rPr>
              <a:t>trimethoprim</a:t>
            </a:r>
            <a:r>
              <a:rPr lang="en-AU" dirty="0" smtClean="0">
                <a:latin typeface="Bell MT" pitchFamily="18" charset="0"/>
              </a:rPr>
              <a:t>/</a:t>
            </a:r>
            <a:r>
              <a:rPr lang="en-AU" dirty="0" err="1" smtClean="0">
                <a:latin typeface="Bell MT" pitchFamily="18" charset="0"/>
              </a:rPr>
              <a:t>sulfamethoxazole</a:t>
            </a:r>
            <a:r>
              <a:rPr lang="en-AU" dirty="0" smtClean="0">
                <a:latin typeface="Bell MT" pitchFamily="18" charset="0"/>
              </a:rPr>
              <a:t> (TMP-SMX).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162</Words>
  <Application>Microsoft Office PowerPoint</Application>
  <PresentationFormat>عرض على الشاشة (3:4)‏</PresentationFormat>
  <Paragraphs>22</Paragraphs>
  <Slides>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سمة Office</vt:lpstr>
      <vt:lpstr>NOCARDIA</vt:lpstr>
      <vt:lpstr>Nocardia asteroides and Nocardia brasiliensis</vt:lpstr>
      <vt:lpstr>الشريحة 3</vt:lpstr>
      <vt:lpstr>Disease: Nocardiosis </vt:lpstr>
      <vt:lpstr>الشريحة 5</vt:lpstr>
      <vt:lpstr>الشريحة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NOCARDIA</dc:title>
  <dc:creator>Mosab Nouraldein</dc:creator>
  <cp:lastModifiedBy>Mosab Nouraldein</cp:lastModifiedBy>
  <cp:revision>1</cp:revision>
  <dcterms:created xsi:type="dcterms:W3CDTF">2023-02-25T07:58:16Z</dcterms:created>
  <dcterms:modified xsi:type="dcterms:W3CDTF">2023-02-25T07:58:50Z</dcterms:modified>
</cp:coreProperties>
</file>