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6" r:id="rId3"/>
    <p:sldId id="257" r:id="rId4"/>
    <p:sldId id="258" r:id="rId5"/>
    <p:sldId id="259" r:id="rId6"/>
    <p:sldId id="260" r:id="rId7"/>
    <p:sldId id="263" r:id="rId8"/>
    <p:sldId id="261" r:id="rId9"/>
    <p:sldId id="262" r:id="rId10"/>
    <p:sldId id="264" r:id="rId11"/>
    <p:sldId id="265"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1" d="100"/>
          <a:sy n="81" d="100"/>
        </p:scale>
        <p:origin x="-1020"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C0779CEE-423D-44EA-ADE8-FA3E901BD84F}" type="datetimeFigureOut">
              <a:rPr lang="en-US" smtClean="0"/>
              <a:t>5/16/2019</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FC00A5AA-0E46-404C-AA37-6E18F58C25FA}" type="slidenum">
              <a:rPr lang="en-US" smtClean="0"/>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transition spd="slow">
    <p:cut thruBlk="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0779CEE-423D-44EA-ADE8-FA3E901BD84F}" type="datetimeFigureOut">
              <a:rPr lang="en-US" smtClean="0"/>
              <a:t>5/16/2019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00A5AA-0E46-404C-AA37-6E18F58C25FA}" type="slidenum">
              <a:rPr lang="en-US" smtClean="0"/>
              <a:t>‹#›</a:t>
            </a:fld>
            <a:endParaRPr lang="en-US"/>
          </a:p>
        </p:txBody>
      </p:sp>
    </p:spTree>
  </p:cSld>
  <p:clrMapOvr>
    <a:masterClrMapping/>
  </p:clrMapOvr>
  <p:transition spd="slow">
    <p:cut thruBlk="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0779CEE-423D-44EA-ADE8-FA3E901BD84F}" type="datetimeFigureOut">
              <a:rPr lang="en-US" smtClean="0"/>
              <a:t>5/16/2019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00A5AA-0E46-404C-AA37-6E18F58C25FA}" type="slidenum">
              <a:rPr lang="en-US" smtClean="0"/>
              <a:t>‹#›</a:t>
            </a:fld>
            <a:endParaRPr lang="en-US"/>
          </a:p>
        </p:txBody>
      </p:sp>
    </p:spTree>
  </p:cSld>
  <p:clrMapOvr>
    <a:masterClrMapping/>
  </p:clrMapOvr>
  <p:transition spd="slow">
    <p:cut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C0779CEE-423D-44EA-ADE8-FA3E901BD84F}" type="datetimeFigureOut">
              <a:rPr lang="en-US" smtClean="0"/>
              <a:t>5/16/2019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00A5AA-0E46-404C-AA37-6E18F58C25FA}" type="slidenum">
              <a:rPr lang="en-US" smtClean="0"/>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ransition spd="slow">
    <p:cut thruBlk="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C0779CEE-423D-44EA-ADE8-FA3E901BD84F}" type="datetimeFigureOut">
              <a:rPr lang="en-US" smtClean="0"/>
              <a:t>5/16/2019</a:t>
            </a:fld>
            <a:endParaRPr lang="en-US"/>
          </a:p>
        </p:txBody>
      </p:sp>
      <p:sp>
        <p:nvSpPr>
          <p:cNvPr id="5" name="Footer Placeholder 4"/>
          <p:cNvSpPr>
            <a:spLocks noGrp="1"/>
          </p:cNvSpPr>
          <p:nvPr>
            <p:ph type="ftr" sz="quarter" idx="11"/>
          </p:nvPr>
        </p:nvSpPr>
        <p:spPr>
          <a:xfrm>
            <a:off x="800100" y="6172200"/>
            <a:ext cx="4000500" cy="457200"/>
          </a:xfrm>
        </p:spPr>
        <p:txBody>
          <a:bodyPr/>
          <a:lstStyle/>
          <a:p>
            <a:endParaRPr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FC00A5AA-0E46-404C-AA37-6E18F58C25FA}"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transition spd="slow">
    <p:cut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C0779CEE-423D-44EA-ADE8-FA3E901BD84F}" type="datetimeFigureOut">
              <a:rPr lang="en-US" smtClean="0"/>
              <a:t>5/16/2019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00A5AA-0E46-404C-AA37-6E18F58C25FA}" type="slidenum">
              <a:rPr lang="en-US" smtClean="0"/>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ransition spd="slow">
    <p:cut thruBlk="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C0779CEE-423D-44EA-ADE8-FA3E901BD84F}" type="datetimeFigureOut">
              <a:rPr lang="en-US" smtClean="0"/>
              <a:t>5/16/2019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C00A5AA-0E46-404C-AA37-6E18F58C25FA}" type="slidenum">
              <a:rPr lang="en-US" smtClean="0"/>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ransition spd="slow">
    <p:cut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C0779CEE-423D-44EA-ADE8-FA3E901BD84F}" type="datetimeFigureOut">
              <a:rPr lang="en-US" smtClean="0"/>
              <a:t>5/16/2019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C00A5AA-0E46-404C-AA37-6E18F58C25FA}" type="slidenum">
              <a:rPr lang="en-US" smtClean="0"/>
              <a:t>‹#›</a:t>
            </a:fld>
            <a:endParaRPr lang="en-US"/>
          </a:p>
        </p:txBody>
      </p:sp>
    </p:spTree>
  </p:cSld>
  <p:clrMapOvr>
    <a:masterClrMapping/>
  </p:clrMapOvr>
  <p:transition spd="slow">
    <p:cut thruBlk="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0779CEE-423D-44EA-ADE8-FA3E901BD84F}" type="datetimeFigureOut">
              <a:rPr lang="en-US" smtClean="0"/>
              <a:t>5/16/2019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C00A5AA-0E46-404C-AA37-6E18F58C25FA}" type="slidenum">
              <a:rPr lang="en-US" smtClean="0"/>
              <a:t>‹#›</a:t>
            </a:fld>
            <a:endParaRPr lang="en-US"/>
          </a:p>
        </p:txBody>
      </p:sp>
    </p:spTree>
  </p:cSld>
  <p:clrMapOvr>
    <a:masterClrMapping/>
  </p:clrMapOvr>
  <p:transition spd="slow">
    <p:cut thruBlk="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C0779CEE-423D-44EA-ADE8-FA3E901BD84F}" type="datetimeFigureOut">
              <a:rPr lang="en-US" smtClean="0"/>
              <a:t>5/16/2019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00A5AA-0E46-404C-AA37-6E18F58C25FA}" type="slidenum">
              <a:rPr lang="en-US" smtClean="0"/>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ransition spd="slow">
    <p:cut thruBlk="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C0779CEE-423D-44EA-ADE8-FA3E901BD84F}" type="datetimeFigureOut">
              <a:rPr lang="en-US" smtClean="0"/>
              <a:t>5/16/2019</a:t>
            </a:fld>
            <a:endParaRPr lang="en-US"/>
          </a:p>
        </p:txBody>
      </p:sp>
      <p:sp>
        <p:nvSpPr>
          <p:cNvPr id="6" name="Footer Placeholder 5"/>
          <p:cNvSpPr>
            <a:spLocks noGrp="1"/>
          </p:cNvSpPr>
          <p:nvPr>
            <p:ph type="ftr" sz="quarter" idx="11"/>
          </p:nvPr>
        </p:nvSpPr>
        <p:spPr>
          <a:xfrm>
            <a:off x="914400" y="6172200"/>
            <a:ext cx="3886200" cy="457200"/>
          </a:xfrm>
        </p:spPr>
        <p:txBody>
          <a:bodyPr/>
          <a:lstStyle/>
          <a:p>
            <a:endParaRPr lang="en-US"/>
          </a:p>
        </p:txBody>
      </p:sp>
      <p:sp>
        <p:nvSpPr>
          <p:cNvPr id="7" name="Slide Number Placeholder 6"/>
          <p:cNvSpPr>
            <a:spLocks noGrp="1"/>
          </p:cNvSpPr>
          <p:nvPr>
            <p:ph type="sldNum" sz="quarter" idx="12"/>
          </p:nvPr>
        </p:nvSpPr>
        <p:spPr>
          <a:xfrm>
            <a:off x="146304" y="6208776"/>
            <a:ext cx="457200" cy="457200"/>
          </a:xfrm>
        </p:spPr>
        <p:txBody>
          <a:bodyPr/>
          <a:lstStyle/>
          <a:p>
            <a:fld id="{FC00A5AA-0E46-404C-AA37-6E18F58C25FA}" type="slidenum">
              <a:rPr lang="en-US" smtClean="0"/>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transition spd="slow">
    <p:cut thruBlk="1"/>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C0779CEE-423D-44EA-ADE8-FA3E901BD84F}" type="datetimeFigureOut">
              <a:rPr lang="en-US" smtClean="0"/>
              <a:t>5/16/2019</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FC00A5AA-0E46-404C-AA37-6E18F58C25FA}"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spd="slow">
    <p:cut thruBlk="1"/>
  </p:transition>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Reference range </a:t>
            </a:r>
          </a:p>
          <a:p>
            <a:r>
              <a:rPr lang="en-US" dirty="0" smtClean="0">
                <a:solidFill>
                  <a:srgbClr val="00B050"/>
                </a:solidFill>
              </a:rPr>
              <a:t>Mosab </a:t>
            </a:r>
            <a:r>
              <a:rPr lang="en-US" dirty="0" smtClean="0">
                <a:solidFill>
                  <a:srgbClr val="00B050"/>
                </a:solidFill>
              </a:rPr>
              <a:t>N</a:t>
            </a:r>
            <a:r>
              <a:rPr lang="en-US" dirty="0" smtClean="0">
                <a:solidFill>
                  <a:srgbClr val="00B050"/>
                </a:solidFill>
              </a:rPr>
              <a:t>ouraldein  </a:t>
            </a:r>
            <a:endParaRPr lang="en-US" dirty="0">
              <a:solidFill>
                <a:srgbClr val="00B050"/>
              </a:solidFill>
            </a:endParaRPr>
          </a:p>
        </p:txBody>
      </p:sp>
      <p:sp>
        <p:nvSpPr>
          <p:cNvPr id="2" name="Title 1"/>
          <p:cNvSpPr>
            <a:spLocks noGrp="1"/>
          </p:cNvSpPr>
          <p:nvPr>
            <p:ph type="ctrTitle"/>
          </p:nvPr>
        </p:nvSpPr>
        <p:spPr/>
        <p:txBody>
          <a:bodyPr/>
          <a:lstStyle/>
          <a:p>
            <a:r>
              <a:rPr lang="en-US" dirty="0" smtClean="0"/>
              <a:t>MLS –Academy (D1)</a:t>
            </a:r>
            <a:endParaRPr lang="en-US" dirty="0"/>
          </a:p>
        </p:txBody>
      </p:sp>
    </p:spTree>
  </p:cSld>
  <p:clrMapOvr>
    <a:masterClrMapping/>
  </p:clrMapOvr>
  <p:transition spd="slow">
    <p:cut thruBlk="1"/>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 </a:t>
            </a:r>
            <a:endParaRPr lang="en-US" dirty="0"/>
          </a:p>
        </p:txBody>
      </p:sp>
      <p:sp>
        <p:nvSpPr>
          <p:cNvPr id="3" name="Content Placeholder 2"/>
          <p:cNvSpPr>
            <a:spLocks noGrp="1"/>
          </p:cNvSpPr>
          <p:nvPr>
            <p:ph sz="quarter" idx="1"/>
          </p:nvPr>
        </p:nvSpPr>
        <p:spPr/>
        <p:txBody>
          <a:bodyPr>
            <a:normAutofit/>
          </a:bodyPr>
          <a:lstStyle/>
          <a:p>
            <a:r>
              <a:rPr lang="en-US" dirty="0" smtClean="0"/>
              <a:t>Health care professional in  certain areas such as Dubai faced big problem in selection of suitable reference range due to different ethnic groups whom work in Dubai.</a:t>
            </a:r>
          </a:p>
          <a:p>
            <a:pPr>
              <a:buNone/>
            </a:pPr>
            <a:r>
              <a:rPr lang="en-US" dirty="0" smtClean="0"/>
              <a:t>How to resolve this problem???</a:t>
            </a:r>
          </a:p>
          <a:p>
            <a:pPr>
              <a:buNone/>
            </a:pPr>
            <a:endParaRPr lang="en-US" dirty="0" smtClean="0"/>
          </a:p>
        </p:txBody>
      </p:sp>
    </p:spTree>
  </p:cSld>
  <p:clrMapOvr>
    <a:masterClrMapping/>
  </p:clrMapOvr>
  <p:transition spd="slow">
    <p:cut thruBlk="1"/>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70C0"/>
                </a:solidFill>
              </a:rPr>
              <a:t>Suggestions </a:t>
            </a:r>
            <a:endParaRPr lang="en-US" dirty="0">
              <a:solidFill>
                <a:srgbClr val="0070C0"/>
              </a:solidFill>
            </a:endParaRPr>
          </a:p>
        </p:txBody>
      </p:sp>
      <p:sp>
        <p:nvSpPr>
          <p:cNvPr id="3" name="Content Placeholder 2"/>
          <p:cNvSpPr>
            <a:spLocks noGrp="1"/>
          </p:cNvSpPr>
          <p:nvPr>
            <p:ph sz="quarter" idx="1"/>
          </p:nvPr>
        </p:nvSpPr>
        <p:spPr/>
        <p:txBody>
          <a:bodyPr/>
          <a:lstStyle/>
          <a:p>
            <a:pPr>
              <a:buNone/>
            </a:pPr>
            <a:r>
              <a:rPr lang="en-US" dirty="0" smtClean="0"/>
              <a:t>Establish career based reference range?</a:t>
            </a:r>
          </a:p>
          <a:p>
            <a:pPr>
              <a:buNone/>
            </a:pPr>
            <a:r>
              <a:rPr lang="en-US" dirty="0" smtClean="0"/>
              <a:t>Retain to the ethnic origin of each person?</a:t>
            </a:r>
          </a:p>
          <a:p>
            <a:pPr>
              <a:buNone/>
            </a:pPr>
            <a:r>
              <a:rPr lang="en-US" dirty="0" smtClean="0"/>
              <a:t>Create new reference range consider both race&amp; job.</a:t>
            </a:r>
          </a:p>
          <a:p>
            <a:r>
              <a:rPr lang="en-US" dirty="0" smtClean="0"/>
              <a:t>Job is not necessary for reference range.</a:t>
            </a:r>
            <a:endParaRPr lang="en-US" dirty="0"/>
          </a:p>
        </p:txBody>
      </p:sp>
    </p:spTree>
  </p:cSld>
  <p:clrMapOvr>
    <a:masterClrMapping/>
  </p:clrMapOvr>
  <p:transition spd="slow">
    <p:cut thruBlk="1"/>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7030A0"/>
                </a:solidFill>
              </a:rPr>
              <a:t>Please read all 10 slides </a:t>
            </a:r>
            <a:endParaRPr lang="en-US" b="1" dirty="0">
              <a:solidFill>
                <a:srgbClr val="7030A0"/>
              </a:solidFill>
            </a:endParaRPr>
          </a:p>
        </p:txBody>
      </p:sp>
      <p:sp>
        <p:nvSpPr>
          <p:cNvPr id="3" name="Content Placeholder 2"/>
          <p:cNvSpPr>
            <a:spLocks noGrp="1"/>
          </p:cNvSpPr>
          <p:nvPr>
            <p:ph sz="quarter" idx="1"/>
          </p:nvPr>
        </p:nvSpPr>
        <p:spPr/>
        <p:txBody>
          <a:bodyPr/>
          <a:lstStyle/>
          <a:p>
            <a:endParaRPr lang="en-US" dirty="0"/>
          </a:p>
        </p:txBody>
      </p:sp>
    </p:spTree>
  </p:cSld>
  <p:clrMapOvr>
    <a:masterClrMapping/>
  </p:clrMapOvr>
  <p:transition spd="slow">
    <p:cut thruBlk="1"/>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C000"/>
                </a:solidFill>
              </a:rPr>
              <a:t>Other names </a:t>
            </a:r>
            <a:endParaRPr lang="en-US" b="1" dirty="0">
              <a:solidFill>
                <a:srgbClr val="FFC000"/>
              </a:solidFill>
            </a:endParaRPr>
          </a:p>
        </p:txBody>
      </p:sp>
      <p:sp>
        <p:nvSpPr>
          <p:cNvPr id="3" name="Content Placeholder 2"/>
          <p:cNvSpPr>
            <a:spLocks noGrp="1"/>
          </p:cNvSpPr>
          <p:nvPr>
            <p:ph sz="quarter" idx="1"/>
          </p:nvPr>
        </p:nvSpPr>
        <p:spPr/>
        <p:txBody>
          <a:bodyPr/>
          <a:lstStyle/>
          <a:p>
            <a:r>
              <a:rPr lang="en-US" dirty="0" smtClean="0"/>
              <a:t>Reference interval.</a:t>
            </a:r>
          </a:p>
          <a:p>
            <a:r>
              <a:rPr lang="en-US" dirty="0" smtClean="0"/>
              <a:t>Normal range ( not preferable)</a:t>
            </a:r>
            <a:endParaRPr lang="en-US" dirty="0"/>
          </a:p>
        </p:txBody>
      </p:sp>
    </p:spTree>
  </p:cSld>
  <p:clrMapOvr>
    <a:masterClrMapping/>
  </p:clrMapOvr>
  <p:transition spd="slow">
    <p:cut thruBlk="1"/>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C000"/>
                </a:solidFill>
              </a:rPr>
              <a:t>Definition</a:t>
            </a:r>
            <a:endParaRPr lang="en-US" dirty="0">
              <a:solidFill>
                <a:srgbClr val="FFC000"/>
              </a:solidFill>
            </a:endParaRPr>
          </a:p>
        </p:txBody>
      </p:sp>
      <p:sp>
        <p:nvSpPr>
          <p:cNvPr id="3" name="Content Placeholder 2"/>
          <p:cNvSpPr>
            <a:spLocks noGrp="1"/>
          </p:cNvSpPr>
          <p:nvPr>
            <p:ph sz="quarter" idx="1"/>
          </p:nvPr>
        </p:nvSpPr>
        <p:spPr>
          <a:solidFill>
            <a:srgbClr val="92D050"/>
          </a:solidFill>
        </p:spPr>
        <p:txBody>
          <a:bodyPr/>
          <a:lstStyle/>
          <a:p>
            <a:r>
              <a:rPr lang="en-US" b="1" dirty="0" smtClean="0"/>
              <a:t>A reference range is a set of values that includes upper and lower limits of a lab test based on a group of otherwise healthy people. The values in between those limits may depend on such factors as age, sex, and specimen type and can also be influenced by circumstantial situations such as fasting and exercise.</a:t>
            </a:r>
            <a:endParaRPr lang="en-US" b="1" dirty="0"/>
          </a:p>
        </p:txBody>
      </p:sp>
    </p:spTree>
  </p:cSld>
  <p:clrMapOvr>
    <a:masterClrMapping/>
  </p:clrMapOvr>
  <p:transition spd="slow">
    <p:cut thruBlk="1"/>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0B0F0"/>
                </a:solidFill>
              </a:rPr>
              <a:t>Cutoff </a:t>
            </a:r>
            <a:endParaRPr lang="en-US" b="1" dirty="0">
              <a:solidFill>
                <a:srgbClr val="00B0F0"/>
              </a:solidFill>
            </a:endParaRPr>
          </a:p>
        </p:txBody>
      </p:sp>
      <p:sp>
        <p:nvSpPr>
          <p:cNvPr id="3" name="Content Placeholder 2"/>
          <p:cNvSpPr>
            <a:spLocks noGrp="1"/>
          </p:cNvSpPr>
          <p:nvPr>
            <p:ph sz="quarter" idx="1"/>
          </p:nvPr>
        </p:nvSpPr>
        <p:spPr/>
        <p:txBody>
          <a:bodyPr/>
          <a:lstStyle/>
          <a:p>
            <a:r>
              <a:rPr lang="en-US" dirty="0" smtClean="0"/>
              <a:t>Is a value between normal versus pathological or probably  pathological.</a:t>
            </a:r>
          </a:p>
          <a:p>
            <a:r>
              <a:rPr lang="en-US" dirty="0" smtClean="0"/>
              <a:t>Cutoff also named threshold. </a:t>
            </a:r>
            <a:endParaRPr lang="en-US" dirty="0"/>
          </a:p>
        </p:txBody>
      </p:sp>
    </p:spTree>
  </p:cSld>
  <p:clrMapOvr>
    <a:masterClrMapping/>
  </p:clrMapOvr>
  <p:transition spd="slow">
    <p:cut thruBlk="1"/>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070C0"/>
                </a:solidFill>
              </a:rPr>
              <a:t>Importance</a:t>
            </a:r>
            <a:endParaRPr lang="en-US" b="1" dirty="0">
              <a:solidFill>
                <a:srgbClr val="0070C0"/>
              </a:solidFill>
            </a:endParaRPr>
          </a:p>
        </p:txBody>
      </p:sp>
      <p:sp>
        <p:nvSpPr>
          <p:cNvPr id="3" name="Content Placeholder 2"/>
          <p:cNvSpPr>
            <a:spLocks noGrp="1"/>
          </p:cNvSpPr>
          <p:nvPr>
            <p:ph sz="quarter" idx="1"/>
          </p:nvPr>
        </p:nvSpPr>
        <p:spPr/>
        <p:txBody>
          <a:bodyPr/>
          <a:lstStyle/>
          <a:p>
            <a:r>
              <a:rPr lang="en-US" dirty="0" smtClean="0"/>
              <a:t>To discriminate between normal and abnormal result ( healthy/ patient).</a:t>
            </a:r>
          </a:p>
          <a:p>
            <a:pPr>
              <a:buNone/>
            </a:pPr>
            <a:r>
              <a:rPr lang="en-US" dirty="0" smtClean="0"/>
              <a:t>i.e. to differentiate between physiological and pathological results.</a:t>
            </a:r>
          </a:p>
          <a:p>
            <a:r>
              <a:rPr lang="en-US" dirty="0" smtClean="0"/>
              <a:t>Important to transform numerical value into clinically meaningful information.</a:t>
            </a:r>
          </a:p>
          <a:p>
            <a:pPr>
              <a:buNone/>
            </a:pPr>
            <a:r>
              <a:rPr lang="en-US" dirty="0" smtClean="0"/>
              <a:t>i.e. Interpretation of result.</a:t>
            </a:r>
          </a:p>
          <a:p>
            <a:pPr>
              <a:buNone/>
            </a:pPr>
            <a:endParaRPr lang="en-US" dirty="0" smtClean="0"/>
          </a:p>
        </p:txBody>
      </p:sp>
    </p:spTree>
  </p:cSld>
  <p:clrMapOvr>
    <a:masterClrMapping/>
  </p:clrMapOvr>
  <p:transition spd="slow">
    <p:cut thruBlk="1"/>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r>
              <a:rPr lang="en-US" dirty="0" smtClean="0"/>
              <a:t>Management of health.</a:t>
            </a:r>
          </a:p>
          <a:p>
            <a:r>
              <a:rPr lang="en-US" dirty="0" smtClean="0"/>
              <a:t>Importance for quality control </a:t>
            </a:r>
          </a:p>
          <a:p>
            <a:r>
              <a:rPr lang="en-US" dirty="0" smtClean="0"/>
              <a:t>Importance for epidemiological studies.</a:t>
            </a:r>
          </a:p>
          <a:p>
            <a:pPr>
              <a:buNone/>
            </a:pPr>
            <a:endParaRPr lang="en-US" dirty="0"/>
          </a:p>
        </p:txBody>
      </p:sp>
    </p:spTree>
  </p:cSld>
  <p:clrMapOvr>
    <a:masterClrMapping/>
  </p:clrMapOvr>
  <p:transition spd="slow">
    <p:cut thruBlk="1"/>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070C0"/>
                </a:solidFill>
              </a:rPr>
              <a:t>Flexibility </a:t>
            </a:r>
            <a:endParaRPr lang="en-US" b="1" dirty="0">
              <a:solidFill>
                <a:srgbClr val="0070C0"/>
              </a:solidFill>
            </a:endParaRPr>
          </a:p>
        </p:txBody>
      </p:sp>
      <p:sp>
        <p:nvSpPr>
          <p:cNvPr id="3" name="Content Placeholder 2"/>
          <p:cNvSpPr>
            <a:spLocks noGrp="1"/>
          </p:cNvSpPr>
          <p:nvPr>
            <p:ph sz="quarter" idx="1"/>
          </p:nvPr>
        </p:nvSpPr>
        <p:spPr/>
        <p:txBody>
          <a:bodyPr/>
          <a:lstStyle/>
          <a:p>
            <a:r>
              <a:rPr lang="en-US" dirty="0" smtClean="0"/>
              <a:t>Reference range is changeable according to : age/ gender/Race &amp; in case of pregnancy.</a:t>
            </a:r>
            <a:endParaRPr lang="en-US" dirty="0"/>
          </a:p>
        </p:txBody>
      </p:sp>
    </p:spTree>
  </p:cSld>
  <p:clrMapOvr>
    <a:masterClrMapping/>
  </p:clrMapOvr>
  <p:transition spd="slow">
    <p:cut thruBlk="1"/>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sz="quarter" idx="1"/>
          </p:nvPr>
        </p:nvSpPr>
        <p:spPr/>
        <p:txBody>
          <a:bodyPr/>
          <a:lstStyle/>
          <a:p>
            <a:r>
              <a:rPr lang="en-US" dirty="0" smtClean="0"/>
              <a:t>reference range is restricted for quantitative methods.</a:t>
            </a:r>
          </a:p>
          <a:p>
            <a:pPr>
              <a:buNone/>
            </a:pPr>
            <a:endParaRPr lang="en-US" dirty="0"/>
          </a:p>
        </p:txBody>
      </p:sp>
    </p:spTree>
  </p:cSld>
  <p:clrMapOvr>
    <a:masterClrMapping/>
  </p:clrMapOvr>
  <p:transition spd="slow">
    <p:cut thruBlk="1"/>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76</TotalTime>
  <Words>250</Words>
  <Application>Microsoft Office PowerPoint</Application>
  <PresentationFormat>On-screen Show (4:3)</PresentationFormat>
  <Paragraphs>31</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Equity</vt:lpstr>
      <vt:lpstr>MLS –Academy (D1)</vt:lpstr>
      <vt:lpstr>Please read all 10 slides </vt:lpstr>
      <vt:lpstr>Other names </vt:lpstr>
      <vt:lpstr>Definition</vt:lpstr>
      <vt:lpstr>Cutoff </vt:lpstr>
      <vt:lpstr>Importance</vt:lpstr>
      <vt:lpstr>Slide 7</vt:lpstr>
      <vt:lpstr>Flexibility </vt:lpstr>
      <vt:lpstr>Slide 9</vt:lpstr>
      <vt:lpstr>Problem </vt:lpstr>
      <vt:lpstr>Suggestions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MLS –Academy (D1)</dc:title>
  <dc:creator>Windows User</dc:creator>
  <cp:lastModifiedBy>Windows User</cp:lastModifiedBy>
  <cp:revision>9</cp:revision>
  <dcterms:created xsi:type="dcterms:W3CDTF">2019-05-16T19:43:56Z</dcterms:created>
  <dcterms:modified xsi:type="dcterms:W3CDTF">2019-05-16T21:00:37Z</dcterms:modified>
</cp:coreProperties>
</file>