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36" r:id="rId1"/>
  </p:sldMasterIdLst>
  <p:notesMasterIdLst>
    <p:notesMasterId r:id="rId40"/>
  </p:notesMasterIdLst>
  <p:sldIdLst>
    <p:sldId id="290" r:id="rId2"/>
    <p:sldId id="302" r:id="rId3"/>
    <p:sldId id="257" r:id="rId4"/>
    <p:sldId id="258" r:id="rId5"/>
    <p:sldId id="267" r:id="rId6"/>
    <p:sldId id="265" r:id="rId7"/>
    <p:sldId id="266" r:id="rId8"/>
    <p:sldId id="271" r:id="rId9"/>
    <p:sldId id="261" r:id="rId10"/>
    <p:sldId id="263" r:id="rId11"/>
    <p:sldId id="264" r:id="rId12"/>
    <p:sldId id="269" r:id="rId13"/>
    <p:sldId id="262" r:id="rId14"/>
    <p:sldId id="260" r:id="rId15"/>
    <p:sldId id="268" r:id="rId16"/>
    <p:sldId id="275" r:id="rId17"/>
    <p:sldId id="272" r:id="rId18"/>
    <p:sldId id="273" r:id="rId19"/>
    <p:sldId id="274" r:id="rId20"/>
    <p:sldId id="276" r:id="rId21"/>
    <p:sldId id="286" r:id="rId22"/>
    <p:sldId id="278" r:id="rId23"/>
    <p:sldId id="279" r:id="rId24"/>
    <p:sldId id="280" r:id="rId25"/>
    <p:sldId id="281" r:id="rId26"/>
    <p:sldId id="282" r:id="rId27"/>
    <p:sldId id="283" r:id="rId28"/>
    <p:sldId id="284" r:id="rId29"/>
    <p:sldId id="285" r:id="rId30"/>
    <p:sldId id="293" r:id="rId31"/>
    <p:sldId id="291" r:id="rId32"/>
    <p:sldId id="292" r:id="rId33"/>
    <p:sldId id="295" r:id="rId34"/>
    <p:sldId id="297" r:id="rId35"/>
    <p:sldId id="301" r:id="rId36"/>
    <p:sldId id="300" r:id="rId37"/>
    <p:sldId id="277" r:id="rId38"/>
    <p:sldId id="287"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B281A8D-920B-45B1-972A-4F489FE60CC0}" type="datetimeFigureOut">
              <a:rPr lang="ar-SA" smtClean="0"/>
              <a:t>29/07/37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76BE107-1C90-4DDB-A575-A2543545ABE7}"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76BE107-1C90-4DDB-A575-A2543545ABE7}" type="slidenum">
              <a:rPr lang="ar-SA" smtClean="0"/>
              <a:t>11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6B4BE5DC-FC32-4D17-94EC-399CE53D07A9}" type="datetimeFigureOut">
              <a:rPr lang="ar-SA" smtClean="0"/>
              <a:pPr/>
              <a:t>29/07/37</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DACE2EAC-563E-496C-87BD-053D67449B30}"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B4BE5DC-FC32-4D17-94EC-399CE53D07A9}" type="datetimeFigureOut">
              <a:rPr lang="ar-SA" smtClean="0"/>
              <a:pPr/>
              <a:t>29/07/37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CE2EAC-563E-496C-87BD-053D67449B3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B4BE5DC-FC32-4D17-94EC-399CE53D07A9}" type="datetimeFigureOut">
              <a:rPr lang="ar-SA" smtClean="0"/>
              <a:pPr/>
              <a:t>29/07/37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CE2EAC-563E-496C-87BD-053D67449B3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B4BE5DC-FC32-4D17-94EC-399CE53D07A9}" type="datetimeFigureOut">
              <a:rPr lang="ar-SA" smtClean="0"/>
              <a:pPr/>
              <a:t>29/07/37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CE2EAC-563E-496C-87BD-053D67449B3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6B4BE5DC-FC32-4D17-94EC-399CE53D07A9}" type="datetimeFigureOut">
              <a:rPr lang="ar-SA" smtClean="0"/>
              <a:pPr/>
              <a:t>29/07/37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CE2EAC-563E-496C-87BD-053D67449B30}"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B4BE5DC-FC32-4D17-94EC-399CE53D07A9}" type="datetimeFigureOut">
              <a:rPr lang="ar-SA" smtClean="0"/>
              <a:pPr/>
              <a:t>29/07/37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ACE2EAC-563E-496C-87BD-053D67449B3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6B4BE5DC-FC32-4D17-94EC-399CE53D07A9}" type="datetimeFigureOut">
              <a:rPr lang="ar-SA" smtClean="0"/>
              <a:pPr/>
              <a:t>29/07/37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DACE2EAC-563E-496C-87BD-053D67449B30}"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6B4BE5DC-FC32-4D17-94EC-399CE53D07A9}" type="datetimeFigureOut">
              <a:rPr lang="ar-SA" smtClean="0"/>
              <a:pPr/>
              <a:t>29/07/37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DACE2EAC-563E-496C-87BD-053D67449B3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6B4BE5DC-FC32-4D17-94EC-399CE53D07A9}" type="datetimeFigureOut">
              <a:rPr lang="ar-SA" smtClean="0"/>
              <a:pPr/>
              <a:t>29/07/37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DACE2EAC-563E-496C-87BD-053D67449B3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B4BE5DC-FC32-4D17-94EC-399CE53D07A9}" type="datetimeFigureOut">
              <a:rPr lang="ar-SA" smtClean="0"/>
              <a:pPr/>
              <a:t>29/07/37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ACE2EAC-563E-496C-87BD-053D67449B3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6B4BE5DC-FC32-4D17-94EC-399CE53D07A9}" type="datetimeFigureOut">
              <a:rPr lang="ar-SA" smtClean="0"/>
              <a:pPr/>
              <a:t>29/07/37</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DACE2EAC-563E-496C-87BD-053D67449B3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6B4BE5DC-FC32-4D17-94EC-399CE53D07A9}" type="datetimeFigureOut">
              <a:rPr lang="ar-SA" smtClean="0"/>
              <a:pPr/>
              <a:t>29/07/37</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DACE2EAC-563E-496C-87BD-053D67449B30}"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sz="3200" b="0" dirty="0" smtClean="0">
                <a:latin typeface="Arial Narrow" pitchFamily="34" charset="0"/>
                <a:ea typeface="Batang" pitchFamily="18" charset="-127"/>
                <a:cs typeface="Angsana New" pitchFamily="18" charset="-34"/>
              </a:rPr>
              <a:t>MOSAB NOURALDEIN </a:t>
            </a:r>
            <a:endParaRPr lang="ar-SA" sz="3200" b="0" dirty="0">
              <a:latin typeface="Arial Narrow" pitchFamily="34" charset="0"/>
              <a:ea typeface="Batang" pitchFamily="18" charset="-127"/>
            </a:endParaRPr>
          </a:p>
        </p:txBody>
      </p:sp>
      <p:sp>
        <p:nvSpPr>
          <p:cNvPr id="3" name="عنوان فرعي 2"/>
          <p:cNvSpPr>
            <a:spLocks noGrp="1"/>
          </p:cNvSpPr>
          <p:nvPr>
            <p:ph type="subTitle" idx="1"/>
          </p:nvPr>
        </p:nvSpPr>
        <p:spPr/>
        <p:txBody>
          <a:bodyPr>
            <a:normAutofit fontScale="92500" lnSpcReduction="20000"/>
          </a:bodyPr>
          <a:lstStyle/>
          <a:p>
            <a:r>
              <a:rPr lang="en-US" sz="4000" b="1" dirty="0" smtClean="0"/>
              <a:t>RDTs, QBC, </a:t>
            </a:r>
            <a:r>
              <a:rPr lang="en-US" sz="4000" b="1" dirty="0" smtClean="0"/>
              <a:t>Culture </a:t>
            </a:r>
            <a:r>
              <a:rPr lang="en-US" sz="4000" b="1" dirty="0" smtClean="0"/>
              <a:t>&amp; PCR for malaria parasites</a:t>
            </a:r>
          </a:p>
          <a:p>
            <a:r>
              <a:rPr lang="en-US" sz="4000" b="1" dirty="0" smtClean="0"/>
              <a:t> </a:t>
            </a:r>
            <a:endParaRPr lang="ar-SA" sz="4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cont</a:t>
            </a:r>
            <a:endParaRPr lang="ar-SA" dirty="0"/>
          </a:p>
        </p:txBody>
      </p:sp>
      <p:sp>
        <p:nvSpPr>
          <p:cNvPr id="3" name="عنصر نائب للمحتوى 2"/>
          <p:cNvSpPr>
            <a:spLocks noGrp="1"/>
          </p:cNvSpPr>
          <p:nvPr>
            <p:ph idx="1"/>
          </p:nvPr>
        </p:nvSpPr>
        <p:spPr/>
        <p:txBody>
          <a:bodyPr/>
          <a:lstStyle/>
          <a:p>
            <a:pPr algn="l">
              <a:buFont typeface="Wingdings" pitchFamily="2" charset="2"/>
              <a:buChar char="Ø"/>
            </a:pPr>
            <a:r>
              <a:rPr lang="en-US" dirty="0" smtClean="0"/>
              <a:t>Plasmodium Lactate Dehydrogenase , which is produced by both asexual and sexual stages of malaria parasites .</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Cont </a:t>
            </a:r>
            <a:endParaRPr lang="ar-SA" dirty="0"/>
          </a:p>
        </p:txBody>
      </p:sp>
      <p:sp>
        <p:nvSpPr>
          <p:cNvPr id="3" name="عنصر نائب للمحتوى 2"/>
          <p:cNvSpPr>
            <a:spLocks noGrp="1"/>
          </p:cNvSpPr>
          <p:nvPr>
            <p:ph idx="1"/>
          </p:nvPr>
        </p:nvSpPr>
        <p:spPr/>
        <p:txBody>
          <a:bodyPr/>
          <a:lstStyle/>
          <a:p>
            <a:pPr algn="l"/>
            <a:r>
              <a:rPr lang="en-US" dirty="0" smtClean="0"/>
              <a:t>Pan –specific aldolase , which is an antigen common to all four species of human malaria  it is used in conjugation with HRP2 to </a:t>
            </a:r>
            <a:r>
              <a:rPr lang="ar-SA" dirty="0" err="1" smtClean="0"/>
              <a:t>)</a:t>
            </a:r>
            <a:r>
              <a:rPr lang="ar-SA" dirty="0" smtClean="0"/>
              <a:t>     </a:t>
            </a:r>
            <a:r>
              <a:rPr lang="en-US" dirty="0" smtClean="0"/>
              <a:t>distinguish falciparum or mixed infections from non falciparum infection) . </a:t>
            </a:r>
            <a:r>
              <a:rPr lang="ar-SA" dirty="0" smtClean="0"/>
              <a:t> </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cont</a:t>
            </a:r>
            <a:endParaRPr lang="ar-SA" dirty="0"/>
          </a:p>
        </p:txBody>
      </p:sp>
      <p:sp>
        <p:nvSpPr>
          <p:cNvPr id="3" name="عنصر نائب للمحتوى 2"/>
          <p:cNvSpPr>
            <a:spLocks noGrp="1"/>
          </p:cNvSpPr>
          <p:nvPr>
            <p:ph idx="1"/>
          </p:nvPr>
        </p:nvSpPr>
        <p:spPr/>
        <p:txBody>
          <a:bodyPr/>
          <a:lstStyle/>
          <a:p>
            <a:pPr algn="l"/>
            <a:r>
              <a:rPr lang="en-US" dirty="0" smtClean="0"/>
              <a:t>Parasight –F test and ICT malaria Pf  have been very effective in fields trials and </a:t>
            </a:r>
            <a:endParaRPr lang="ar-SA" dirty="0" smtClean="0"/>
          </a:p>
          <a:p>
            <a:pPr algn="l"/>
            <a:r>
              <a:rPr lang="en-US" dirty="0" smtClean="0"/>
              <a:t>detected the HRP2 .</a:t>
            </a:r>
          </a:p>
          <a:p>
            <a:pPr algn="l"/>
            <a:r>
              <a:rPr lang="en-US" dirty="0" smtClean="0"/>
              <a:t>Optimal test uses monoclonal antibodies against species –specific plasmodium lactate dehydrogenase (detects only the viable parasite ) . </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Advantages </a:t>
            </a:r>
            <a:endParaRPr lang="ar-SA" dirty="0"/>
          </a:p>
        </p:txBody>
      </p:sp>
      <p:sp>
        <p:nvSpPr>
          <p:cNvPr id="3" name="عنصر نائب للمحتوى 2"/>
          <p:cNvSpPr>
            <a:spLocks noGrp="1"/>
          </p:cNvSpPr>
          <p:nvPr>
            <p:ph idx="1"/>
          </p:nvPr>
        </p:nvSpPr>
        <p:spPr/>
        <p:txBody>
          <a:bodyPr/>
          <a:lstStyle/>
          <a:p>
            <a:pPr algn="l">
              <a:buFont typeface="Wingdings" pitchFamily="2" charset="2"/>
              <a:buChar char="Ø"/>
            </a:pPr>
            <a:r>
              <a:rPr lang="en-US" dirty="0" smtClean="0"/>
              <a:t>No need for laboratory facilities</a:t>
            </a:r>
          </a:p>
          <a:p>
            <a:pPr algn="l">
              <a:buFont typeface="Wingdings" pitchFamily="2" charset="2"/>
              <a:buChar char="Ø"/>
            </a:pPr>
            <a:r>
              <a:rPr lang="en-US" dirty="0" smtClean="0"/>
              <a:t>Simple &amp; rapid </a:t>
            </a:r>
          </a:p>
          <a:p>
            <a:pPr algn="l">
              <a:buFont typeface="Wingdings" pitchFamily="2" charset="2"/>
              <a:buChar char="Ø"/>
            </a:pPr>
            <a:r>
              <a:rPr lang="en-US" dirty="0" smtClean="0"/>
              <a:t>No need for electricity or laboratory equipments (microscope) </a:t>
            </a:r>
          </a:p>
          <a:p>
            <a:pPr algn="l">
              <a:buFont typeface="Wingdings" pitchFamily="2" charset="2"/>
              <a:buChar char="Ø"/>
            </a:pPr>
            <a:r>
              <a:rPr lang="en-US" dirty="0" smtClean="0"/>
              <a:t>Minimal requirements for training </a:t>
            </a:r>
          </a:p>
          <a:p>
            <a:pPr algn="l">
              <a:buFont typeface="Wingdings" pitchFamily="2" charset="2"/>
              <a:buChar char="Ø"/>
            </a:pPr>
            <a:r>
              <a:rPr lang="en-US" dirty="0" smtClean="0"/>
              <a:t>Acceptable level of sensitivity and specificity </a:t>
            </a:r>
          </a:p>
          <a:p>
            <a:pPr algn="l">
              <a:buNone/>
            </a:pPr>
            <a:r>
              <a:rPr lang="en-US" dirty="0" smtClean="0"/>
              <a:t>   </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Disadvantages </a:t>
            </a:r>
            <a:endParaRPr lang="ar-SA" dirty="0"/>
          </a:p>
        </p:txBody>
      </p:sp>
      <p:sp>
        <p:nvSpPr>
          <p:cNvPr id="3" name="عنصر نائب للمحتوى 2"/>
          <p:cNvSpPr>
            <a:spLocks noGrp="1"/>
          </p:cNvSpPr>
          <p:nvPr>
            <p:ph idx="1"/>
          </p:nvPr>
        </p:nvSpPr>
        <p:spPr/>
        <p:txBody>
          <a:bodyPr>
            <a:normAutofit/>
          </a:bodyPr>
          <a:lstStyle/>
          <a:p>
            <a:pPr algn="l">
              <a:buFont typeface="Wingdings" pitchFamily="2" charset="2"/>
              <a:buChar char="Ø"/>
            </a:pPr>
            <a:r>
              <a:rPr lang="en-US" dirty="0" smtClean="0"/>
              <a:t>More expensive than microscopy </a:t>
            </a:r>
          </a:p>
          <a:p>
            <a:pPr algn="l">
              <a:buFont typeface="Wingdings" pitchFamily="2" charset="2"/>
              <a:buChar char="Ø"/>
            </a:pPr>
            <a:r>
              <a:rPr lang="en-US" dirty="0" smtClean="0"/>
              <a:t>Limitation in species identification </a:t>
            </a:r>
            <a:endParaRPr lang="ar-SA" dirty="0" smtClean="0"/>
          </a:p>
          <a:p>
            <a:pPr algn="l">
              <a:buFont typeface="Wingdings" pitchFamily="2" charset="2"/>
              <a:buChar char="Ø"/>
            </a:pPr>
            <a:r>
              <a:rPr lang="en-US" dirty="0" smtClean="0"/>
              <a:t>Persistent positivity after effective treatment </a:t>
            </a:r>
          </a:p>
          <a:p>
            <a:pPr algn="l">
              <a:buFont typeface="Wingdings" pitchFamily="2" charset="2"/>
              <a:buChar char="Ø"/>
            </a:pPr>
            <a:r>
              <a:rPr lang="en-US" dirty="0" smtClean="0"/>
              <a:t>False positive results due to cross reactivity  may be observed in patients with rheumatoid factor ,hepatitis C ,toxoplasmosis , …etc </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Quantitative buffy coat </a:t>
            </a:r>
            <a:endParaRPr lang="ar-SA" dirty="0"/>
          </a:p>
        </p:txBody>
      </p:sp>
      <p:sp>
        <p:nvSpPr>
          <p:cNvPr id="3" name="عنصر نائب للمحتوى 2"/>
          <p:cNvSpPr>
            <a:spLocks noGrp="1"/>
          </p:cNvSpPr>
          <p:nvPr>
            <p:ph idx="1"/>
          </p:nvPr>
        </p:nvSpPr>
        <p:spPr/>
        <p:txBody>
          <a:bodyPr/>
          <a:lstStyle/>
          <a:p>
            <a:pPr algn="l"/>
            <a:r>
              <a:rPr lang="en-US" dirty="0" smtClean="0"/>
              <a:t>QBC is a laboratory test to detect infection </a:t>
            </a:r>
            <a:endParaRPr lang="ar-SA" dirty="0" smtClean="0"/>
          </a:p>
          <a:p>
            <a:pPr algn="l">
              <a:buNone/>
            </a:pPr>
            <a:r>
              <a:rPr lang="ar-SA" dirty="0" smtClean="0"/>
              <a:t>  </a:t>
            </a:r>
            <a:r>
              <a:rPr lang="en-US" dirty="0" smtClean="0"/>
              <a:t>with malaria or other blood parasites .</a:t>
            </a:r>
          </a:p>
          <a:p>
            <a:pPr algn="l"/>
            <a:r>
              <a:rPr lang="en-US" dirty="0" smtClean="0"/>
              <a:t>It based on the principle of centrifugal stratification of blood components .</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Buffy coat </a:t>
            </a:r>
            <a:endParaRPr lang="ar-SA" dirty="0"/>
          </a:p>
        </p:txBody>
      </p:sp>
      <p:sp>
        <p:nvSpPr>
          <p:cNvPr id="3" name="عنصر نائب للمحتوى 2"/>
          <p:cNvSpPr>
            <a:spLocks noGrp="1"/>
          </p:cNvSpPr>
          <p:nvPr>
            <p:ph idx="1"/>
          </p:nvPr>
        </p:nvSpPr>
        <p:spPr/>
        <p:txBody>
          <a:bodyPr/>
          <a:lstStyle/>
          <a:p>
            <a:pPr algn="l"/>
            <a:r>
              <a:rPr lang="en-US" dirty="0" smtClean="0"/>
              <a:t>It is a fraction of an anticoagulated blood sample that contains most of the WBCs and platelets following density gradient centrifugation of the blood .</a:t>
            </a:r>
            <a:endParaRPr lang="ar-SA" dirty="0"/>
          </a:p>
        </p:txBody>
      </p:sp>
      <p:pic>
        <p:nvPicPr>
          <p:cNvPr id="1026" name="Picture 2"/>
          <p:cNvPicPr>
            <a:picLocks noChangeAspect="1" noChangeArrowheads="1"/>
          </p:cNvPicPr>
          <p:nvPr/>
        </p:nvPicPr>
        <p:blipFill>
          <a:blip r:embed="rId2" cstate="print"/>
          <a:srcRect/>
          <a:stretch>
            <a:fillRect/>
          </a:stretch>
        </p:blipFill>
        <p:spPr bwMode="auto">
          <a:xfrm>
            <a:off x="3707904" y="3655967"/>
            <a:ext cx="4944379" cy="31491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Mechanism </a:t>
            </a:r>
            <a:endParaRPr lang="ar-SA" dirty="0"/>
          </a:p>
        </p:txBody>
      </p:sp>
      <p:sp>
        <p:nvSpPr>
          <p:cNvPr id="3" name="عنصر نائب للمحتوى 2"/>
          <p:cNvSpPr>
            <a:spLocks noGrp="1"/>
          </p:cNvSpPr>
          <p:nvPr>
            <p:ph idx="1"/>
          </p:nvPr>
        </p:nvSpPr>
        <p:spPr/>
        <p:txBody>
          <a:bodyPr/>
          <a:lstStyle/>
          <a:p>
            <a:pPr algn="l"/>
            <a:r>
              <a:rPr lang="en-US" dirty="0" smtClean="0"/>
              <a:t>The blood is taken in QBC capillary tube coated with acridine orange (a fluorescent dye) and centrifuged ,the fluorescing parasites can then be observed under ultraviolet light at the interface between RBCs and buffy coat . </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Advantages </a:t>
            </a:r>
            <a:endParaRPr lang="ar-SA" dirty="0"/>
          </a:p>
        </p:txBody>
      </p:sp>
      <p:sp>
        <p:nvSpPr>
          <p:cNvPr id="3" name="عنصر نائب للمحتوى 2"/>
          <p:cNvSpPr>
            <a:spLocks noGrp="1"/>
          </p:cNvSpPr>
          <p:nvPr>
            <p:ph idx="1"/>
          </p:nvPr>
        </p:nvSpPr>
        <p:spPr/>
        <p:txBody>
          <a:bodyPr/>
          <a:lstStyle/>
          <a:p>
            <a:pPr algn="l"/>
            <a:r>
              <a:rPr lang="en-US" dirty="0" smtClean="0"/>
              <a:t>This test is more sensitive than the conventional thick smear and in &gt;90% of cases the species of parasite can also be identified .  </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Disadvantages </a:t>
            </a:r>
            <a:endParaRPr lang="ar-SA" dirty="0"/>
          </a:p>
        </p:txBody>
      </p:sp>
      <p:sp>
        <p:nvSpPr>
          <p:cNvPr id="3" name="عنصر نائب للمحتوى 2"/>
          <p:cNvSpPr>
            <a:spLocks noGrp="1"/>
          </p:cNvSpPr>
          <p:nvPr>
            <p:ph idx="1"/>
          </p:nvPr>
        </p:nvSpPr>
        <p:spPr/>
        <p:txBody>
          <a:bodyPr/>
          <a:lstStyle/>
          <a:p>
            <a:pPr algn="l"/>
            <a:r>
              <a:rPr lang="en-US" dirty="0" smtClean="0"/>
              <a:t>Expensive </a:t>
            </a:r>
          </a:p>
          <a:p>
            <a:pPr algn="l"/>
            <a:r>
              <a:rPr lang="en-US" dirty="0" smtClean="0"/>
              <a:t>Sophisticated (required skilled and experienced microscopist ) </a:t>
            </a:r>
            <a:r>
              <a:rPr lang="en-US" dirty="0" smtClean="0"/>
              <a:t>.</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Objectives </a:t>
            </a:r>
            <a:endParaRPr lang="ar-SA" dirty="0"/>
          </a:p>
        </p:txBody>
      </p:sp>
      <p:sp>
        <p:nvSpPr>
          <p:cNvPr id="3" name="عنصر نائب للمحتوى 2"/>
          <p:cNvSpPr>
            <a:spLocks noGrp="1"/>
          </p:cNvSpPr>
          <p:nvPr>
            <p:ph idx="1"/>
          </p:nvPr>
        </p:nvSpPr>
        <p:spPr/>
        <p:txBody>
          <a:bodyPr/>
          <a:lstStyle/>
          <a:p>
            <a:pPr algn="l"/>
            <a:r>
              <a:rPr lang="en-US" sz="3200" b="1" dirty="0" smtClean="0"/>
              <a:t>By the end of lecture every one should understand :</a:t>
            </a:r>
          </a:p>
          <a:p>
            <a:pPr algn="l"/>
            <a:r>
              <a:rPr lang="en-US" sz="3200" dirty="0" smtClean="0"/>
              <a:t>The term, principle ,mechanism , advantages and disadvantages of the following malaria diagnostic tools :</a:t>
            </a:r>
          </a:p>
          <a:p>
            <a:pPr algn="l"/>
            <a:r>
              <a:rPr lang="en-US" sz="3200" dirty="0" smtClean="0"/>
              <a:t>RDTS, Culture ,QBC &amp; PCR </a:t>
            </a:r>
            <a:endParaRPr lang="ar-SA"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Cultivation </a:t>
            </a:r>
            <a:endParaRPr lang="ar-SA" dirty="0"/>
          </a:p>
        </p:txBody>
      </p:sp>
      <p:sp>
        <p:nvSpPr>
          <p:cNvPr id="3" name="عنصر نائب للمحتوى 2"/>
          <p:cNvSpPr>
            <a:spLocks noGrp="1"/>
          </p:cNvSpPr>
          <p:nvPr>
            <p:ph idx="1"/>
          </p:nvPr>
        </p:nvSpPr>
        <p:spPr/>
        <p:txBody>
          <a:bodyPr/>
          <a:lstStyle/>
          <a:p>
            <a:pPr algn="l">
              <a:buNone/>
            </a:pPr>
            <a:r>
              <a:rPr lang="en-US" dirty="0" smtClean="0"/>
              <a:t>Malaria culture  is the method to grow </a:t>
            </a:r>
            <a:endParaRPr lang="ar-SA" dirty="0" smtClean="0"/>
          </a:p>
          <a:p>
            <a:pPr algn="l">
              <a:buNone/>
            </a:pPr>
            <a:r>
              <a:rPr lang="en-US" dirty="0" smtClean="0"/>
              <a:t>malaria parasites outside the body .</a:t>
            </a:r>
          </a:p>
          <a:p>
            <a:pPr algn="l">
              <a:buNone/>
            </a:pPr>
            <a:endParaRPr lang="ar-SA" dirty="0"/>
          </a:p>
        </p:txBody>
      </p:sp>
      <p:pic>
        <p:nvPicPr>
          <p:cNvPr id="4" name="Picture 4" descr="classic%20media[1]"/>
          <p:cNvPicPr>
            <a:picLocks noChangeAspect="1" noChangeArrowheads="1"/>
          </p:cNvPicPr>
          <p:nvPr/>
        </p:nvPicPr>
        <p:blipFill>
          <a:blip r:embed="rId2" cstate="print"/>
          <a:srcRect/>
          <a:stretch>
            <a:fillRect/>
          </a:stretch>
        </p:blipFill>
        <p:spPr bwMode="auto">
          <a:xfrm>
            <a:off x="971601" y="2987570"/>
            <a:ext cx="7704856" cy="2592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4000" dirty="0" smtClean="0"/>
              <a:t>Requirements </a:t>
            </a:r>
            <a:r>
              <a:rPr lang="en-US" sz="4000" dirty="0" smtClean="0"/>
              <a:t/>
            </a:r>
            <a:br>
              <a:rPr lang="en-US" sz="4000" dirty="0" smtClean="0"/>
            </a:br>
            <a:endParaRPr lang="ar-SA" sz="4000" dirty="0"/>
          </a:p>
        </p:txBody>
      </p:sp>
      <p:sp>
        <p:nvSpPr>
          <p:cNvPr id="3" name="عنصر نائب للمحتوى 2"/>
          <p:cNvSpPr>
            <a:spLocks noGrp="1"/>
          </p:cNvSpPr>
          <p:nvPr>
            <p:ph idx="1"/>
          </p:nvPr>
        </p:nvSpPr>
        <p:spPr/>
        <p:txBody>
          <a:bodyPr/>
          <a:lstStyle/>
          <a:p>
            <a:pPr algn="l" rtl="0">
              <a:defRPr/>
            </a:pPr>
            <a:r>
              <a:rPr lang="en-US" dirty="0" smtClean="0"/>
              <a:t>Balanced salt solution</a:t>
            </a:r>
          </a:p>
          <a:p>
            <a:pPr algn="l" rtl="0">
              <a:defRPr/>
            </a:pPr>
            <a:r>
              <a:rPr lang="en-US" dirty="0" smtClean="0"/>
              <a:t>Carbohydrates</a:t>
            </a:r>
          </a:p>
          <a:p>
            <a:pPr algn="l" rtl="0">
              <a:defRPr/>
            </a:pPr>
            <a:r>
              <a:rPr lang="en-US" dirty="0" smtClean="0"/>
              <a:t>Amino acids </a:t>
            </a:r>
          </a:p>
          <a:p>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Sources of plasmodium </a:t>
            </a:r>
            <a:endParaRPr lang="ar-SA" dirty="0"/>
          </a:p>
        </p:txBody>
      </p:sp>
      <p:sp>
        <p:nvSpPr>
          <p:cNvPr id="3" name="عنصر نائب للمحتوى 2"/>
          <p:cNvSpPr>
            <a:spLocks noGrp="1"/>
          </p:cNvSpPr>
          <p:nvPr>
            <p:ph idx="1"/>
          </p:nvPr>
        </p:nvSpPr>
        <p:spPr/>
        <p:txBody>
          <a:bodyPr/>
          <a:lstStyle/>
          <a:p>
            <a:pPr algn="l">
              <a:buNone/>
            </a:pPr>
            <a:r>
              <a:rPr lang="en-US" dirty="0" smtClean="0"/>
              <a:t>Erythrocyte  infected with P.falciprum may originate from the following sources</a:t>
            </a:r>
            <a:endParaRPr lang="ar-SA" dirty="0" smtClean="0"/>
          </a:p>
          <a:p>
            <a:pPr algn="l"/>
            <a:r>
              <a:rPr lang="en-US" dirty="0" smtClean="0"/>
              <a:t>Human patient </a:t>
            </a:r>
          </a:p>
          <a:p>
            <a:pPr algn="l"/>
            <a:r>
              <a:rPr lang="en-US" dirty="0" smtClean="0"/>
              <a:t>Frozen culture </a:t>
            </a:r>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defRPr/>
            </a:pPr>
            <a:r>
              <a:rPr lang="en-US" sz="4000" b="1" dirty="0" smtClean="0">
                <a:latin typeface="Times New Roman"/>
              </a:rPr>
              <a:t> Preparation of culture medium for cultivation of </a:t>
            </a:r>
            <a:r>
              <a:rPr lang="en-US" sz="4000" b="1" i="1" dirty="0" smtClean="0">
                <a:latin typeface="Times New Roman"/>
              </a:rPr>
              <a:t>P.falciparum</a:t>
            </a:r>
            <a:r>
              <a:rPr lang="en-US" sz="4000" b="1" i="1" dirty="0" smtClean="0">
                <a:latin typeface="Times New Roman"/>
              </a:rPr>
              <a:t/>
            </a:r>
            <a:br>
              <a:rPr lang="en-US" sz="4000" b="1" i="1" dirty="0" smtClean="0">
                <a:latin typeface="Times New Roman"/>
              </a:rPr>
            </a:br>
            <a:endParaRPr lang="ar-SA" sz="4000" dirty="0"/>
          </a:p>
        </p:txBody>
      </p:sp>
      <p:sp>
        <p:nvSpPr>
          <p:cNvPr id="3" name="عنصر نائب للمحتوى 2"/>
          <p:cNvSpPr>
            <a:spLocks noGrp="1"/>
          </p:cNvSpPr>
          <p:nvPr>
            <p:ph idx="1"/>
          </p:nvPr>
        </p:nvSpPr>
        <p:spPr/>
        <p:txBody>
          <a:bodyPr>
            <a:normAutofit/>
          </a:bodyPr>
          <a:lstStyle/>
          <a:p>
            <a:pPr algn="l" rtl="0">
              <a:defRPr/>
            </a:pPr>
            <a:r>
              <a:rPr lang="en-US" dirty="0" smtClean="0"/>
              <a:t>RPMI1640 medium </a:t>
            </a:r>
          </a:p>
          <a:p>
            <a:pPr algn="l" rtl="0">
              <a:defRPr/>
            </a:pPr>
            <a:r>
              <a:rPr lang="en-US" dirty="0" smtClean="0">
                <a:latin typeface="Times New Roman"/>
              </a:rPr>
              <a:t>One packet of RPMI 1640 (containing 25 mM of HEPES buffer, glucose) dissolved in 960 ml of double distilled water. 40 </a:t>
            </a:r>
            <a:r>
              <a:rPr lang="en-US" dirty="0" err="1" smtClean="0">
                <a:latin typeface="SymbolMT"/>
              </a:rPr>
              <a:t>μ</a:t>
            </a:r>
            <a:r>
              <a:rPr lang="en-US" dirty="0" err="1" smtClean="0">
                <a:latin typeface="Times New Roman"/>
              </a:rPr>
              <a:t>g</a:t>
            </a:r>
            <a:r>
              <a:rPr lang="en-US" dirty="0" smtClean="0">
                <a:latin typeface="Times New Roman"/>
              </a:rPr>
              <a:t>/ml of gentamycin sulfate (1.2 ml of </a:t>
            </a:r>
            <a:r>
              <a:rPr lang="en-US" dirty="0" smtClean="0">
                <a:latin typeface="Times New Roman"/>
              </a:rPr>
              <a:t>gentamycin/L</a:t>
            </a:r>
            <a:r>
              <a:rPr lang="en-US" dirty="0" smtClean="0">
                <a:latin typeface="Times New Roman"/>
              </a:rPr>
              <a:t>) was to it added. This solution was passed through a Millipore filter of 0.22 </a:t>
            </a:r>
            <a:r>
              <a:rPr lang="en-US" dirty="0" smtClean="0">
                <a:latin typeface="SymbolMT"/>
              </a:rPr>
              <a:t>μ</a:t>
            </a:r>
            <a:r>
              <a:rPr lang="en-US" dirty="0" smtClean="0">
                <a:latin typeface="Times New Roman"/>
              </a:rPr>
              <a:t>m porosity and store at 4</a:t>
            </a:r>
            <a:r>
              <a:rPr lang="en-US" dirty="0" smtClean="0">
                <a:latin typeface="SymbolMT"/>
              </a:rPr>
              <a:t>°</a:t>
            </a:r>
            <a:r>
              <a:rPr lang="en-US" dirty="0" smtClean="0">
                <a:latin typeface="Times New Roman"/>
              </a:rPr>
              <a:t>C as 96 ml aliquots in glass media bottle.</a:t>
            </a:r>
            <a:endParaRPr lang="ar-EG" dirty="0" smtClean="0"/>
          </a:p>
          <a:p>
            <a:pPr algn="l" rtl="0">
              <a:defRPr/>
            </a:pPr>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Cont </a:t>
            </a:r>
            <a:endParaRPr lang="ar-SA" dirty="0"/>
          </a:p>
        </p:txBody>
      </p:sp>
      <p:sp>
        <p:nvSpPr>
          <p:cNvPr id="3" name="عنصر نائب للمحتوى 2"/>
          <p:cNvSpPr>
            <a:spLocks noGrp="1"/>
          </p:cNvSpPr>
          <p:nvPr>
            <p:ph idx="1"/>
          </p:nvPr>
        </p:nvSpPr>
        <p:spPr/>
        <p:txBody>
          <a:bodyPr>
            <a:normAutofit fontScale="92500"/>
          </a:bodyPr>
          <a:lstStyle/>
          <a:p>
            <a:pPr algn="l" rtl="0">
              <a:defRPr/>
            </a:pPr>
            <a:r>
              <a:rPr lang="en-US" dirty="0" smtClean="0"/>
              <a:t>Washing medium (Incomplete medium) </a:t>
            </a:r>
          </a:p>
          <a:p>
            <a:pPr algn="l" rtl="0">
              <a:defRPr/>
            </a:pPr>
            <a:r>
              <a:rPr lang="en-US" dirty="0" smtClean="0"/>
              <a:t>4.2 ml of 5 % sodium bicarbonate (5 gms of sodium bicarbonate was dissolved in 100 ml double distilled water and filtered through a Millipore filter of 0.22 µm porosity and store at 4°C) was added to 96 ml of stock RPMI 1640 media.  </a:t>
            </a:r>
          </a:p>
          <a:p>
            <a:pPr algn="l" rtl="0">
              <a:defRPr/>
            </a:pPr>
            <a:r>
              <a:rPr lang="en-US" dirty="0" smtClean="0"/>
              <a:t> Note: The sodium bicarbonate should be added to the RPMI 1640 media only at  the time of requirement and should be prepared afresh. </a:t>
            </a:r>
          </a:p>
          <a:p>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Preparation of </a:t>
            </a:r>
            <a:r>
              <a:rPr lang="en-US" dirty="0" smtClean="0"/>
              <a:t>serum</a:t>
            </a:r>
            <a:endParaRPr lang="ar-SA" dirty="0"/>
          </a:p>
        </p:txBody>
      </p:sp>
      <p:sp>
        <p:nvSpPr>
          <p:cNvPr id="3" name="عنصر نائب للمحتوى 2"/>
          <p:cNvSpPr>
            <a:spLocks noGrp="1"/>
          </p:cNvSpPr>
          <p:nvPr>
            <p:ph idx="1"/>
          </p:nvPr>
        </p:nvSpPr>
        <p:spPr/>
        <p:txBody>
          <a:bodyPr>
            <a:normAutofit fontScale="85000" lnSpcReduction="10000"/>
          </a:bodyPr>
          <a:lstStyle/>
          <a:p>
            <a:pPr marL="0" indent="0" algn="l" rtl="0">
              <a:lnSpc>
                <a:spcPct val="150000"/>
              </a:lnSpc>
              <a:buNone/>
              <a:defRPr/>
            </a:pPr>
            <a:r>
              <a:rPr lang="en-US" sz="3200" dirty="0" smtClean="0"/>
              <a:t>O+ blood was collected in centrifuge tube without anticoagulant and kept at 4°C. Next day it was centrifuged at 10000 rpm for 20 min at 4°C. Serum was separated aseptically and kept in aliquots. The serum was inactivated by keeping it at 56°C water bath for half an hour. </a:t>
            </a:r>
          </a:p>
          <a:p>
            <a:pPr marL="0" indent="0" algn="l" rtl="0">
              <a:buNone/>
              <a:defRPr/>
            </a:pPr>
            <a:r>
              <a:rPr lang="en-US" sz="3200" dirty="0" smtClean="0"/>
              <a:t>Note: After inactivation the serum could be stored in deep freezer at – 20°C / -  70°C up to six months. </a:t>
            </a:r>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Complete medium </a:t>
            </a:r>
            <a:endParaRPr lang="ar-SA" dirty="0"/>
          </a:p>
        </p:txBody>
      </p:sp>
      <p:sp>
        <p:nvSpPr>
          <p:cNvPr id="3" name="عنصر نائب للمحتوى 2"/>
          <p:cNvSpPr>
            <a:spLocks noGrp="1"/>
          </p:cNvSpPr>
          <p:nvPr>
            <p:ph idx="1"/>
          </p:nvPr>
        </p:nvSpPr>
        <p:spPr/>
        <p:txBody>
          <a:bodyPr/>
          <a:lstStyle/>
          <a:p>
            <a:pPr algn="l"/>
            <a:r>
              <a:rPr lang="en-US" sz="3200" dirty="0" smtClean="0">
                <a:cs typeface="Tahoma" pitchFamily="34" charset="0"/>
              </a:rPr>
              <a:t>Normal inactivated O+ human serum (10 ml) was added to 90 ml of incomplete media.</a:t>
            </a:r>
          </a:p>
          <a:p>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4000" dirty="0" smtClean="0">
                <a:latin typeface="Times New Roman" pitchFamily="18" charset="0"/>
                <a:cs typeface="Times New Roman" pitchFamily="18" charset="0"/>
              </a:rPr>
              <a:t>Preparation of RBCs for culture </a:t>
            </a:r>
            <a:endParaRPr lang="ar-SA" sz="4000" dirty="0"/>
          </a:p>
        </p:txBody>
      </p:sp>
      <p:sp>
        <p:nvSpPr>
          <p:cNvPr id="3" name="عنصر نائب للمحتوى 2"/>
          <p:cNvSpPr>
            <a:spLocks noGrp="1"/>
          </p:cNvSpPr>
          <p:nvPr>
            <p:ph idx="1"/>
          </p:nvPr>
        </p:nvSpPr>
        <p:spPr/>
        <p:txBody>
          <a:bodyPr>
            <a:normAutofit fontScale="92500" lnSpcReduction="10000"/>
          </a:bodyPr>
          <a:lstStyle/>
          <a:p>
            <a:r>
              <a:rPr lang="en-US" sz="3200" dirty="0" smtClean="0">
                <a:latin typeface="Times New Roman" pitchFamily="18" charset="0"/>
                <a:cs typeface="Times New Roman" pitchFamily="18" charset="0"/>
              </a:rPr>
              <a:t>O+ blood was collected in anticoagulant into centrifuge tubes. Then this was centrifuged at 1500 rpm for 10 min at room temperature. Plasma and buffy coat was removed with sterile Pasteur pipette. After this washing media was added, centrifuged at 1500 rpm for 10 min and supernatant was removed. This washing process was repeated twice. Equal amount of complete media was added to the pellet and stored at 4°C. </a:t>
            </a:r>
            <a:endParaRPr lang="ar-EG" sz="3200" dirty="0" smtClean="0">
              <a:latin typeface="Times New Roman" pitchFamily="18" charset="0"/>
              <a:cs typeface="Times New Roman" pitchFamily="18" charset="0"/>
            </a:endParaRPr>
          </a:p>
          <a:p>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Procedure for </a:t>
            </a:r>
            <a:r>
              <a:rPr lang="en-US" i="1" dirty="0" smtClean="0"/>
              <a:t>in vitro</a:t>
            </a:r>
            <a:r>
              <a:rPr lang="en-US" dirty="0" smtClean="0"/>
              <a:t> culture</a:t>
            </a:r>
            <a:endParaRPr lang="ar-SA" dirty="0"/>
          </a:p>
        </p:txBody>
      </p:sp>
      <p:sp>
        <p:nvSpPr>
          <p:cNvPr id="3" name="عنصر نائب للمحتوى 2"/>
          <p:cNvSpPr>
            <a:spLocks noGrp="1"/>
          </p:cNvSpPr>
          <p:nvPr>
            <p:ph idx="1"/>
          </p:nvPr>
        </p:nvSpPr>
        <p:spPr/>
        <p:txBody>
          <a:bodyPr>
            <a:normAutofit/>
          </a:bodyPr>
          <a:lstStyle/>
          <a:p>
            <a:pPr algn="l" rtl="0">
              <a:defRPr/>
            </a:pPr>
            <a:r>
              <a:rPr lang="en-US" dirty="0" smtClean="0"/>
              <a:t>1.Initiation of culture</a:t>
            </a:r>
          </a:p>
          <a:p>
            <a:pPr algn="l" rtl="0">
              <a:defRPr/>
            </a:pPr>
            <a:endParaRPr lang="en-US" dirty="0" smtClean="0"/>
          </a:p>
          <a:p>
            <a:pPr algn="l" rtl="0">
              <a:defRPr/>
            </a:pPr>
            <a:r>
              <a:rPr lang="en-US" dirty="0" smtClean="0"/>
              <a:t>2.Subculture </a:t>
            </a:r>
            <a:r>
              <a:rPr lang="en-US" sz="3200" dirty="0" smtClean="0"/>
              <a:t>(addition </a:t>
            </a:r>
            <a:r>
              <a:rPr lang="en-US" sz="3200" dirty="0" smtClean="0"/>
              <a:t>of fresh erythrocyte</a:t>
            </a:r>
            <a:r>
              <a:rPr lang="en-US" sz="2000" dirty="0" smtClean="0"/>
              <a:t>)</a:t>
            </a:r>
          </a:p>
          <a:p>
            <a:pPr algn="l" rtl="0">
              <a:defRPr/>
            </a:pPr>
            <a:endParaRPr lang="en-US" sz="2000" dirty="0" smtClean="0"/>
          </a:p>
          <a:p>
            <a:pPr algn="l" rtl="0">
              <a:defRPr/>
            </a:pPr>
            <a:r>
              <a:rPr lang="en-US" dirty="0" smtClean="0"/>
              <a:t>3.Cryopreservation</a:t>
            </a:r>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dirty="0" smtClean="0"/>
              <a:t>Limitations </a:t>
            </a:r>
            <a:endParaRPr lang="ar-SA" sz="4000" dirty="0"/>
          </a:p>
        </p:txBody>
      </p:sp>
      <p:sp>
        <p:nvSpPr>
          <p:cNvPr id="3" name="عنصر نائب للمحتوى 2"/>
          <p:cNvSpPr>
            <a:spLocks noGrp="1"/>
          </p:cNvSpPr>
          <p:nvPr>
            <p:ph idx="1"/>
          </p:nvPr>
        </p:nvSpPr>
        <p:spPr/>
        <p:txBody>
          <a:bodyPr>
            <a:normAutofit lnSpcReduction="10000"/>
          </a:bodyPr>
          <a:lstStyle/>
          <a:p>
            <a:pPr algn="l" rtl="0">
              <a:defRPr/>
            </a:pPr>
            <a:r>
              <a:rPr lang="en-US" dirty="0" smtClean="0"/>
              <a:t>1-Maintenance of red blood cells in vitro </a:t>
            </a:r>
          </a:p>
          <a:p>
            <a:pPr algn="l" rtl="0">
              <a:defRPr/>
            </a:pPr>
            <a:r>
              <a:rPr lang="en-US" dirty="0" smtClean="0"/>
              <a:t>a- The osmotic fragility of the red cells increases when they are incubated invtro</a:t>
            </a:r>
          </a:p>
          <a:p>
            <a:pPr algn="l" rtl="0">
              <a:defRPr/>
            </a:pPr>
            <a:r>
              <a:rPr lang="en-US" dirty="0" smtClean="0"/>
              <a:t>b  decrease in glucose consumption </a:t>
            </a:r>
          </a:p>
          <a:p>
            <a:pPr algn="l" rtl="0">
              <a:defRPr/>
            </a:pPr>
            <a:r>
              <a:rPr lang="en-US" dirty="0" smtClean="0"/>
              <a:t>2- Maintenance of the extracellular </a:t>
            </a:r>
            <a:r>
              <a:rPr lang="en-US" dirty="0" smtClean="0"/>
              <a:t>merozoites</a:t>
            </a:r>
            <a:endParaRPr lang="en-US" dirty="0" smtClean="0"/>
          </a:p>
          <a:p>
            <a:pPr algn="l" rtl="0">
              <a:defRPr/>
            </a:pPr>
            <a:r>
              <a:rPr lang="en-US" dirty="0" smtClean="0"/>
              <a:t>3- Maintenance of the intracellular parasite </a:t>
            </a:r>
          </a:p>
          <a:p>
            <a:pPr algn="l" rtl="0">
              <a:defRPr/>
            </a:pPr>
            <a:r>
              <a:rPr lang="en-US" dirty="0" smtClean="0"/>
              <a:t>a- normal red cells deteriorate more rapidly after 24 h in vitro  </a:t>
            </a:r>
            <a:endParaRPr lang="ar-EG" dirty="0" smtClean="0"/>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latin typeface="Arial Black" pitchFamily="34" charset="0"/>
              </a:rPr>
              <a:t>Introduction </a:t>
            </a:r>
            <a:endParaRPr lang="ar-SA" b="1" dirty="0">
              <a:latin typeface="Arial Black" pitchFamily="34" charset="0"/>
            </a:endParaRPr>
          </a:p>
        </p:txBody>
      </p:sp>
      <p:sp>
        <p:nvSpPr>
          <p:cNvPr id="3" name="عنصر نائب للمحتوى 2"/>
          <p:cNvSpPr>
            <a:spLocks noGrp="1"/>
          </p:cNvSpPr>
          <p:nvPr>
            <p:ph idx="1"/>
          </p:nvPr>
        </p:nvSpPr>
        <p:spPr/>
        <p:txBody>
          <a:bodyPr/>
          <a:lstStyle/>
          <a:p>
            <a:pPr algn="l">
              <a:buNone/>
            </a:pPr>
            <a:r>
              <a:rPr lang="en-US" dirty="0" smtClean="0"/>
              <a:t>The traditional method to malaria diagnosis has been by microscope examination of a thick &amp; thin blood film .</a:t>
            </a:r>
            <a:endParaRPr lang="ar-SA" dirty="0"/>
          </a:p>
        </p:txBody>
      </p:sp>
      <p:pic>
        <p:nvPicPr>
          <p:cNvPr id="4" name="Picture 2"/>
          <p:cNvPicPr>
            <a:picLocks noChangeAspect="1" noChangeArrowheads="1"/>
          </p:cNvPicPr>
          <p:nvPr/>
        </p:nvPicPr>
        <p:blipFill>
          <a:blip r:embed="rId2" cstate="print"/>
          <a:stretch>
            <a:fillRect/>
          </a:stretch>
        </p:blipFill>
        <p:spPr bwMode="auto">
          <a:xfrm>
            <a:off x="5796136" y="3356992"/>
            <a:ext cx="2448272" cy="272357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Polymerase  chain reaction </a:t>
            </a:r>
            <a:endParaRPr lang="ar-SA" dirty="0"/>
          </a:p>
        </p:txBody>
      </p:sp>
      <p:sp>
        <p:nvSpPr>
          <p:cNvPr id="3" name="عنصر نائب للمحتوى 2"/>
          <p:cNvSpPr>
            <a:spLocks noGrp="1"/>
          </p:cNvSpPr>
          <p:nvPr>
            <p:ph idx="1"/>
          </p:nvPr>
        </p:nvSpPr>
        <p:spPr/>
        <p:txBody>
          <a:bodyPr>
            <a:normAutofit/>
          </a:bodyPr>
          <a:lstStyle/>
          <a:p>
            <a:pPr algn="l"/>
            <a:r>
              <a:rPr lang="en-US" sz="3200" dirty="0" smtClean="0"/>
              <a:t>In 1985, </a:t>
            </a:r>
            <a:r>
              <a:rPr lang="en-US" sz="3600" dirty="0" smtClean="0"/>
              <a:t>Kary Mullis</a:t>
            </a:r>
            <a:r>
              <a:rPr lang="en-US" sz="3200" dirty="0" smtClean="0"/>
              <a:t> invented a process he called PCR, which solved a core problem in genetics: How to make copies of a strand of DNA you are interested </a:t>
            </a:r>
            <a:r>
              <a:rPr lang="en-US" sz="3200" dirty="0" smtClean="0"/>
              <a:t>in (e.g. malaria parasite)</a:t>
            </a:r>
            <a:r>
              <a:rPr lang="en-US" sz="2800" dirty="0" smtClean="0"/>
              <a:t> </a:t>
            </a:r>
            <a:endParaRPr lang="en-US" sz="2800" dirty="0" smtClean="0"/>
          </a:p>
          <a:p>
            <a:r>
              <a:rPr lang="en-US" dirty="0" smtClean="0"/>
              <a:t>    </a:t>
            </a:r>
            <a:endParaRPr lang="ar-SA" dirty="0"/>
          </a:p>
        </p:txBody>
      </p:sp>
      <p:pic>
        <p:nvPicPr>
          <p:cNvPr id="6" name="Picture 3" descr="mullis_kary"/>
          <p:cNvPicPr>
            <a:picLocks noChangeAspect="1" noChangeArrowheads="1"/>
          </p:cNvPicPr>
          <p:nvPr/>
        </p:nvPicPr>
        <p:blipFill>
          <a:blip r:embed="rId2" cstate="print"/>
          <a:srcRect/>
          <a:stretch>
            <a:fillRect/>
          </a:stretch>
        </p:blipFill>
        <p:spPr bwMode="auto">
          <a:xfrm>
            <a:off x="7355665" y="4293096"/>
            <a:ext cx="1788335" cy="23207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Polymerase chain reaction (PCR)</a:t>
            </a:r>
            <a:endParaRPr lang="ar-SA" dirty="0"/>
          </a:p>
        </p:txBody>
      </p:sp>
      <p:sp>
        <p:nvSpPr>
          <p:cNvPr id="3" name="عنصر نائب للمحتوى 2"/>
          <p:cNvSpPr>
            <a:spLocks noGrp="1"/>
          </p:cNvSpPr>
          <p:nvPr>
            <p:ph idx="1"/>
          </p:nvPr>
        </p:nvSpPr>
        <p:spPr/>
        <p:txBody>
          <a:bodyPr/>
          <a:lstStyle/>
          <a:p>
            <a:pPr algn="l"/>
            <a:r>
              <a:rPr lang="en-US" dirty="0" smtClean="0"/>
              <a:t>Plasmodium nucleic acids are detected using polymerase chain reaction (PCR).</a:t>
            </a:r>
          </a:p>
          <a:p>
            <a:pPr algn="l"/>
            <a:r>
              <a:rPr lang="en-US" dirty="0" smtClean="0"/>
              <a:t>PCR is useful for confirming the species of malarial parasite after the diagnosis has been established by either microscopy or RDTs.</a:t>
            </a:r>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a:t>
            </a:r>
            <a:endParaRPr lang="ar-SA" dirty="0"/>
          </a:p>
        </p:txBody>
      </p:sp>
      <p:sp>
        <p:nvSpPr>
          <p:cNvPr id="3" name="عنصر نائب للمحتوى 2"/>
          <p:cNvSpPr>
            <a:spLocks noGrp="1"/>
          </p:cNvSpPr>
          <p:nvPr>
            <p:ph idx="1"/>
          </p:nvPr>
        </p:nvSpPr>
        <p:spPr/>
        <p:txBody>
          <a:bodyPr/>
          <a:lstStyle/>
          <a:p>
            <a:pPr algn="l"/>
            <a:r>
              <a:rPr lang="en-US" dirty="0" smtClean="0"/>
              <a:t>Denaturation </a:t>
            </a:r>
          </a:p>
          <a:p>
            <a:pPr algn="l"/>
            <a:r>
              <a:rPr lang="en-US" dirty="0" smtClean="0"/>
              <a:t>Annealing </a:t>
            </a:r>
          </a:p>
          <a:p>
            <a:pPr algn="l"/>
            <a:r>
              <a:rPr lang="en-US" dirty="0" smtClean="0"/>
              <a:t>Extension </a:t>
            </a:r>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11188" y="-242888"/>
            <a:ext cx="7772400" cy="1143001"/>
          </a:xfrm>
        </p:spPr>
        <p:txBody>
          <a:bodyPr/>
          <a:lstStyle/>
          <a:p>
            <a:pPr eaLnBrk="1" hangingPunct="1">
              <a:defRPr/>
            </a:pPr>
            <a:r>
              <a:rPr lang="en-US" sz="4200" b="1" u="sng" dirty="0" smtClean="0">
                <a:solidFill>
                  <a:schemeClr val="tx1"/>
                </a:solidFill>
                <a:effectLst>
                  <a:outerShdw blurRad="38100" dist="38100" dir="2700000" algn="tl">
                    <a:srgbClr val="C0C0C0"/>
                  </a:outerShdw>
                </a:effectLst>
              </a:rPr>
              <a:t>Denaturation</a:t>
            </a:r>
          </a:p>
        </p:txBody>
      </p:sp>
      <p:sp>
        <p:nvSpPr>
          <p:cNvPr id="43011" name="Rectangle 3"/>
          <p:cNvSpPr>
            <a:spLocks noGrp="1" noChangeArrowheads="1"/>
          </p:cNvSpPr>
          <p:nvPr>
            <p:ph idx="1"/>
          </p:nvPr>
        </p:nvSpPr>
        <p:spPr>
          <a:xfrm>
            <a:off x="0" y="1700213"/>
            <a:ext cx="8915400" cy="4548187"/>
          </a:xfrm>
        </p:spPr>
        <p:txBody>
          <a:bodyPr/>
          <a:lstStyle/>
          <a:p>
            <a:pPr algn="l" rtl="0" eaLnBrk="1" hangingPunct="1"/>
            <a:r>
              <a:rPr lang="en-US" sz="2800" dirty="0" smtClean="0"/>
              <a:t>the double-stranded DNA (dsDNA) is denatured to separate the strands of the molecule.</a:t>
            </a:r>
          </a:p>
          <a:p>
            <a:pPr algn="l" rtl="0" eaLnBrk="1" hangingPunct="1"/>
            <a:r>
              <a:rPr lang="en-US" sz="2800" dirty="0" smtClean="0"/>
              <a:t> This is done simply by heating a test tube to 90-95 degrees centigrade for 15 to 60 seconds. </a:t>
            </a:r>
          </a:p>
          <a:p>
            <a:pPr eaLnBrk="1" hangingPunct="1"/>
            <a:endParaRPr lang="en-US" dirty="0" smtClean="0"/>
          </a:p>
        </p:txBody>
      </p:sp>
      <p:pic>
        <p:nvPicPr>
          <p:cNvPr id="43012" name="Picture 4" descr="denall1"/>
          <p:cNvPicPr>
            <a:picLocks noChangeAspect="1" noChangeArrowheads="1"/>
          </p:cNvPicPr>
          <p:nvPr/>
        </p:nvPicPr>
        <p:blipFill>
          <a:blip r:embed="rId2" cstate="print"/>
          <a:srcRect/>
          <a:stretch>
            <a:fillRect/>
          </a:stretch>
        </p:blipFill>
        <p:spPr bwMode="auto">
          <a:xfrm>
            <a:off x="755650" y="3762375"/>
            <a:ext cx="8077200" cy="3095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normAutofit fontScale="90000"/>
          </a:bodyPr>
          <a:lstStyle/>
          <a:p>
            <a:pPr eaLnBrk="1" hangingPunct="1"/>
            <a:r>
              <a:rPr lang="en-US" sz="4200" b="1" u="sng" smtClean="0">
                <a:solidFill>
                  <a:schemeClr val="tx1"/>
                </a:solidFill>
              </a:rPr>
              <a:t>Annealing of primers</a:t>
            </a:r>
            <a:br>
              <a:rPr lang="en-US" sz="4200" b="1" u="sng" smtClean="0">
                <a:solidFill>
                  <a:schemeClr val="tx1"/>
                </a:solidFill>
              </a:rPr>
            </a:br>
            <a:endParaRPr lang="en-US" sz="4200" b="1" u="sng" smtClean="0">
              <a:solidFill>
                <a:schemeClr val="tx1"/>
              </a:solidFill>
            </a:endParaRPr>
          </a:p>
        </p:txBody>
      </p:sp>
      <p:sp>
        <p:nvSpPr>
          <p:cNvPr id="66563" name="Rectangle 3"/>
          <p:cNvSpPr>
            <a:spLocks noGrp="1" noChangeArrowheads="1"/>
          </p:cNvSpPr>
          <p:nvPr>
            <p:ph idx="1"/>
          </p:nvPr>
        </p:nvSpPr>
        <p:spPr>
          <a:xfrm>
            <a:off x="685800" y="1989138"/>
            <a:ext cx="8001000" cy="4564062"/>
          </a:xfrm>
        </p:spPr>
        <p:txBody>
          <a:bodyPr/>
          <a:lstStyle/>
          <a:p>
            <a:pPr algn="l" rtl="0" eaLnBrk="1" hangingPunct="1">
              <a:defRPr/>
            </a:pPr>
            <a:r>
              <a:rPr lang="en-US" sz="2800" dirty="0" smtClean="0"/>
              <a:t>To copy DNA, polymerases require a short sequence called a </a:t>
            </a:r>
            <a:r>
              <a:rPr lang="en-US" sz="2800" dirty="0" smtClean="0">
                <a:effectLst>
                  <a:outerShdw blurRad="38100" dist="38100" dir="2700000" algn="tl">
                    <a:srgbClr val="C0C0C0"/>
                  </a:outerShdw>
                </a:effectLst>
              </a:rPr>
              <a:t>primer. </a:t>
            </a:r>
          </a:p>
          <a:p>
            <a:pPr algn="l" rtl="0" eaLnBrk="1" hangingPunct="1">
              <a:defRPr/>
            </a:pPr>
            <a:r>
              <a:rPr lang="en-US" sz="2800" dirty="0" smtClean="0"/>
              <a:t>The PCR uses two primers, each complementary to opposite strands of the region of DNA, which have been denatured by heating. </a:t>
            </a:r>
          </a:p>
          <a:p>
            <a:pPr algn="l" rtl="0" eaLnBrk="1" hangingPunct="1">
              <a:defRPr/>
            </a:pPr>
            <a:r>
              <a:rPr lang="en-US" sz="2800" dirty="0" smtClean="0"/>
              <a:t>They cannot "anneal" to the strand of DNA at temperature 95 degrees centigrade, so the test tube is cooled to 45 - 60 degrees C. </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idx="1"/>
          </p:nvPr>
        </p:nvSpPr>
        <p:spPr>
          <a:xfrm>
            <a:off x="533400" y="188913"/>
            <a:ext cx="7772400" cy="3087687"/>
          </a:xfrm>
        </p:spPr>
        <p:txBody>
          <a:bodyPr/>
          <a:lstStyle/>
          <a:p>
            <a:pPr algn="l" rtl="0" eaLnBrk="1" hangingPunct="1"/>
            <a:r>
              <a:rPr lang="en-US" sz="2800" dirty="0" smtClean="0"/>
              <a:t>The primers are designed so that each primer directs the synthesis of new strand of DNA towards the other (Figure below).</a:t>
            </a:r>
          </a:p>
          <a:p>
            <a:pPr eaLnBrk="1" hangingPunct="1"/>
            <a:endParaRPr lang="en-US" dirty="0" smtClean="0"/>
          </a:p>
        </p:txBody>
      </p:sp>
      <p:sp>
        <p:nvSpPr>
          <p:cNvPr id="46083" name="Rectangle 3"/>
          <p:cNvSpPr>
            <a:spLocks noChangeArrowheads="1"/>
          </p:cNvSpPr>
          <p:nvPr/>
        </p:nvSpPr>
        <p:spPr bwMode="auto">
          <a:xfrm>
            <a:off x="-209550" y="1576388"/>
            <a:ext cx="9144000" cy="0"/>
          </a:xfrm>
          <a:prstGeom prst="rect">
            <a:avLst/>
          </a:prstGeom>
          <a:noFill/>
          <a:ln w="9525">
            <a:noFill/>
            <a:miter lim="800000"/>
            <a:headEnd/>
            <a:tailEnd/>
          </a:ln>
        </p:spPr>
        <p:txBody>
          <a:bodyPr>
            <a:spAutoFit/>
          </a:bodyPr>
          <a:lstStyle/>
          <a:p>
            <a:endParaRPr lang="en-US"/>
          </a:p>
        </p:txBody>
      </p:sp>
      <p:pic>
        <p:nvPicPr>
          <p:cNvPr id="46084" name="Picture 4" descr="anneal2"/>
          <p:cNvPicPr>
            <a:picLocks noChangeAspect="1" noChangeArrowheads="1"/>
          </p:cNvPicPr>
          <p:nvPr/>
        </p:nvPicPr>
        <p:blipFill>
          <a:blip r:embed="rId2" cstate="print"/>
          <a:srcRect/>
          <a:stretch>
            <a:fillRect/>
          </a:stretch>
        </p:blipFill>
        <p:spPr bwMode="auto">
          <a:xfrm>
            <a:off x="0" y="1916113"/>
            <a:ext cx="9144000" cy="4941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normAutofit/>
          </a:bodyPr>
          <a:lstStyle/>
          <a:p>
            <a:pPr eaLnBrk="1" hangingPunct="1">
              <a:defRPr/>
            </a:pPr>
            <a:r>
              <a:rPr lang="en-US" sz="5100" u="sng" smtClean="0">
                <a:solidFill>
                  <a:schemeClr val="tx1"/>
                </a:solidFill>
                <a:effectLst>
                  <a:outerShdw blurRad="38100" dist="38100" dir="2700000" algn="tl">
                    <a:srgbClr val="C0C0C0"/>
                  </a:outerShdw>
                </a:effectLst>
              </a:rPr>
              <a:t>Extension</a:t>
            </a:r>
          </a:p>
        </p:txBody>
      </p:sp>
      <p:sp>
        <p:nvSpPr>
          <p:cNvPr id="48131" name="Rectangle 3"/>
          <p:cNvSpPr>
            <a:spLocks noGrp="1" noChangeArrowheads="1"/>
          </p:cNvSpPr>
          <p:nvPr>
            <p:ph idx="1"/>
          </p:nvPr>
        </p:nvSpPr>
        <p:spPr/>
        <p:txBody>
          <a:bodyPr/>
          <a:lstStyle/>
          <a:p>
            <a:pPr algn="l" rtl="0" eaLnBrk="1" hangingPunct="1"/>
            <a:r>
              <a:rPr lang="en-US" sz="2600" dirty="0" smtClean="0"/>
              <a:t>The </a:t>
            </a:r>
            <a:r>
              <a:rPr lang="en-US" sz="2800" dirty="0" smtClean="0"/>
              <a:t>primer</a:t>
            </a:r>
            <a:r>
              <a:rPr lang="en-US" sz="2600" dirty="0" smtClean="0"/>
              <a:t> molecules are elongated by the action of DNA polymerase.</a:t>
            </a:r>
          </a:p>
          <a:p>
            <a:pPr algn="l" rtl="0" eaLnBrk="1" hangingPunct="1"/>
            <a:endParaRPr lang="en-US" sz="2600" dirty="0" smtClean="0"/>
          </a:p>
          <a:p>
            <a:pPr algn="l" rtl="0" eaLnBrk="1" hangingPunct="1"/>
            <a:r>
              <a:rPr lang="en-US" sz="2800" dirty="0" smtClean="0"/>
              <a:t>Deoxynucleosides </a:t>
            </a:r>
            <a:r>
              <a:rPr lang="en-US" sz="2800" dirty="0" smtClean="0"/>
              <a:t>triphosphates (</a:t>
            </a:r>
            <a:r>
              <a:rPr lang="en-US" sz="2800" dirty="0" smtClean="0"/>
              <a:t>dNTPs) required for the synthesis of DNA are present in large excess, so the synthesis step can be repeated a lot of times.</a:t>
            </a:r>
          </a:p>
          <a:p>
            <a:pPr eaLnBrk="1" hangingPunct="1"/>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Polymerase chain reaction </a:t>
            </a:r>
            <a:endParaRPr lang="ar-SA" dirty="0"/>
          </a:p>
        </p:txBody>
      </p:sp>
      <p:sp>
        <p:nvSpPr>
          <p:cNvPr id="3" name="عنصر نائب للمحتوى 2"/>
          <p:cNvSpPr>
            <a:spLocks noGrp="1"/>
          </p:cNvSpPr>
          <p:nvPr>
            <p:ph idx="1"/>
          </p:nvPr>
        </p:nvSpPr>
        <p:spPr/>
        <p:txBody>
          <a:bodyPr/>
          <a:lstStyle/>
          <a:p>
            <a:pPr algn="l"/>
            <a:r>
              <a:rPr lang="en-US" dirty="0" smtClean="0"/>
              <a:t>PCR is a reference method .</a:t>
            </a:r>
          </a:p>
          <a:p>
            <a:pPr algn="l"/>
            <a:r>
              <a:rPr lang="en-US" dirty="0" smtClean="0"/>
              <a:t> </a:t>
            </a:r>
            <a:r>
              <a:rPr lang="en-US" dirty="0" smtClean="0"/>
              <a:t>I</a:t>
            </a:r>
            <a:r>
              <a:rPr lang="en-US" dirty="0" smtClean="0"/>
              <a:t>t is 10-fold more sensitive than microscopy .</a:t>
            </a:r>
          </a:p>
          <a:p>
            <a:pPr algn="l"/>
            <a:r>
              <a:rPr lang="en-US" dirty="0" smtClean="0"/>
              <a:t>It is also more reliable for determining the species in a mixed infection .</a:t>
            </a:r>
          </a:p>
          <a:p>
            <a:endParaRPr lang="ar-SA" dirty="0"/>
          </a:p>
        </p:txBody>
      </p:sp>
      <p:pic>
        <p:nvPicPr>
          <p:cNvPr id="4" name="Picture 2"/>
          <p:cNvPicPr>
            <a:picLocks noChangeAspect="1" noChangeArrowheads="1"/>
          </p:cNvPicPr>
          <p:nvPr/>
        </p:nvPicPr>
        <p:blipFill>
          <a:blip r:embed="rId2" cstate="print"/>
          <a:srcRect/>
          <a:stretch>
            <a:fillRect/>
          </a:stretch>
        </p:blipFill>
        <p:spPr bwMode="auto">
          <a:xfrm>
            <a:off x="1115616" y="4293096"/>
            <a:ext cx="7032964" cy="20580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atin typeface="Blackadder ITC" pitchFamily="82" charset="0"/>
              </a:rPr>
              <a:t>Thank  you </a:t>
            </a:r>
            <a:endParaRPr lang="ar-SA" dirty="0"/>
          </a:p>
        </p:txBody>
      </p:sp>
      <p:pic>
        <p:nvPicPr>
          <p:cNvPr id="4" name="Picture 2" descr="C:\Users\abdo\Pictures\GreenTree.jpg"/>
          <p:cNvPicPr>
            <a:picLocks noGrp="1" noChangeAspect="1" noChangeArrowheads="1"/>
          </p:cNvPicPr>
          <p:nvPr>
            <p:ph idx="1"/>
          </p:nvPr>
        </p:nvPicPr>
        <p:blipFill>
          <a:blip r:embed="rId2" cstate="print"/>
          <a:stretch>
            <a:fillRect/>
          </a:stretch>
        </p:blipFill>
        <p:spPr bwMode="auto">
          <a:xfrm>
            <a:off x="3503374" y="1784350"/>
            <a:ext cx="2594451" cy="4572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cont</a:t>
            </a:r>
            <a:endParaRPr lang="ar-SA" dirty="0"/>
          </a:p>
        </p:txBody>
      </p:sp>
      <p:sp>
        <p:nvSpPr>
          <p:cNvPr id="3" name="عنصر نائب للمحتوى 2"/>
          <p:cNvSpPr>
            <a:spLocks noGrp="1"/>
          </p:cNvSpPr>
          <p:nvPr>
            <p:ph idx="1"/>
          </p:nvPr>
        </p:nvSpPr>
        <p:spPr/>
        <p:txBody>
          <a:bodyPr/>
          <a:lstStyle/>
          <a:p>
            <a:pPr algn="l">
              <a:buNone/>
            </a:pPr>
            <a:r>
              <a:rPr lang="en-US" dirty="0" smtClean="0"/>
              <a:t>1- It needs  </a:t>
            </a:r>
            <a:r>
              <a:rPr lang="en-US" dirty="0" smtClean="0"/>
              <a:t>availability of microscope</a:t>
            </a:r>
          </a:p>
          <a:p>
            <a:pPr algn="l">
              <a:buNone/>
            </a:pPr>
            <a:r>
              <a:rPr lang="en-US" dirty="0" smtClean="0"/>
              <a:t>2- </a:t>
            </a:r>
            <a:r>
              <a:rPr lang="en-US" dirty="0" smtClean="0"/>
              <a:t> Also availability </a:t>
            </a:r>
            <a:r>
              <a:rPr lang="en-US" dirty="0" smtClean="0"/>
              <a:t>of  trained microscopist </a:t>
            </a:r>
          </a:p>
          <a:p>
            <a:pPr algn="l">
              <a:buNone/>
            </a:pPr>
            <a:r>
              <a:rPr lang="en-US" dirty="0" smtClean="0"/>
              <a:t>3- very </a:t>
            </a:r>
            <a:r>
              <a:rPr lang="en-US" dirty="0" smtClean="0"/>
              <a:t>low parasitaemias are easily missed </a:t>
            </a:r>
          </a:p>
          <a:p>
            <a:pPr algn="l">
              <a:buNone/>
            </a:pPr>
            <a:r>
              <a:rPr lang="en-US" dirty="0" smtClean="0"/>
              <a:t>4-strong quality control measures </a:t>
            </a:r>
          </a:p>
          <a:p>
            <a:pPr algn="l">
              <a:buNone/>
            </a:pP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RDTs for malaria </a:t>
            </a:r>
            <a:endParaRPr lang="ar-SA" dirty="0"/>
          </a:p>
        </p:txBody>
      </p:sp>
      <p:sp>
        <p:nvSpPr>
          <p:cNvPr id="3" name="عنصر نائب للمحتوى 2"/>
          <p:cNvSpPr>
            <a:spLocks noGrp="1"/>
          </p:cNvSpPr>
          <p:nvPr>
            <p:ph idx="1"/>
          </p:nvPr>
        </p:nvSpPr>
        <p:spPr/>
        <p:txBody>
          <a:bodyPr/>
          <a:lstStyle/>
          <a:p>
            <a:pPr algn="l"/>
            <a:r>
              <a:rPr lang="en-US" dirty="0" smtClean="0"/>
              <a:t>Malaria rapid diagnostic tests  (RDTs) assist in the diagnosis of malaria by detecting malaria parasites (antigens) in human blood . </a:t>
            </a:r>
            <a:endParaRPr lang="ar-SA" dirty="0"/>
          </a:p>
        </p:txBody>
      </p:sp>
      <p:pic>
        <p:nvPicPr>
          <p:cNvPr id="4" name="Picture 4"/>
          <p:cNvPicPr>
            <a:picLocks noChangeAspect="1" noChangeArrowheads="1"/>
          </p:cNvPicPr>
          <p:nvPr/>
        </p:nvPicPr>
        <p:blipFill>
          <a:blip r:embed="rId2" cstate="print"/>
          <a:srcRect/>
          <a:stretch>
            <a:fillRect/>
          </a:stretch>
        </p:blipFill>
        <p:spPr bwMode="auto">
          <a:xfrm rot="7847963">
            <a:off x="4729712" y="4319295"/>
            <a:ext cx="4352925" cy="10779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Principle </a:t>
            </a:r>
            <a:endParaRPr lang="ar-SA" dirty="0"/>
          </a:p>
        </p:txBody>
      </p:sp>
      <p:sp>
        <p:nvSpPr>
          <p:cNvPr id="8" name="عنصر نائب للمحتوى 7"/>
          <p:cNvSpPr>
            <a:spLocks noGrp="1"/>
          </p:cNvSpPr>
          <p:nvPr>
            <p:ph idx="1"/>
          </p:nvPr>
        </p:nvSpPr>
        <p:spPr/>
        <p:txBody>
          <a:bodyPr/>
          <a:lstStyle/>
          <a:p>
            <a:r>
              <a:rPr lang="en-US" dirty="0" smtClean="0"/>
              <a:t>RDTs are lateral flow immunochrotagraphic antigen-detection tests, which rely on the capture of dye-labeled antibodies to produce a visible band on a strip of nitro-cellulose . </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Mechanism </a:t>
            </a:r>
            <a:endParaRPr lang="ar-SA" dirty="0"/>
          </a:p>
        </p:txBody>
      </p:sp>
      <p:sp>
        <p:nvSpPr>
          <p:cNvPr id="3" name="عنصر نائب للمحتوى 2"/>
          <p:cNvSpPr>
            <a:spLocks noGrp="1"/>
          </p:cNvSpPr>
          <p:nvPr>
            <p:ph idx="1"/>
          </p:nvPr>
        </p:nvSpPr>
        <p:spPr/>
        <p:txBody>
          <a:bodyPr>
            <a:normAutofit/>
          </a:bodyPr>
          <a:lstStyle/>
          <a:p>
            <a:pPr algn="l"/>
            <a:r>
              <a:rPr lang="en-US" dirty="0" smtClean="0"/>
              <a:t>With malaria RDTs , the dye-labeled antibody first binds to a parasite antigen , and the resultant complex is captured on the strip by a band of bound antibody, forming  a visible </a:t>
            </a:r>
            <a:r>
              <a:rPr lang="ar-SA" dirty="0" smtClean="0"/>
              <a:t>  </a:t>
            </a:r>
            <a:r>
              <a:rPr lang="en-US" dirty="0" smtClean="0"/>
              <a:t>line ( T-test line) in the results window.</a:t>
            </a:r>
          </a:p>
          <a:p>
            <a:pPr algn="l"/>
            <a:r>
              <a:rPr lang="en-US" dirty="0" smtClean="0"/>
              <a:t>A control line ( C-line) gives information of the integrity antibody –dye conjugate , but does not confirm the ability to detect parasite antigen . </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Mechanism in diagram </a:t>
            </a:r>
            <a:endParaRPr lang="ar-SA" dirty="0"/>
          </a:p>
        </p:txBody>
      </p:sp>
      <p:pic>
        <p:nvPicPr>
          <p:cNvPr id="4" name="Picture 3"/>
          <p:cNvPicPr>
            <a:picLocks noGrp="1" noChangeAspect="1" noChangeArrowheads="1"/>
          </p:cNvPicPr>
          <p:nvPr>
            <p:ph idx="1"/>
          </p:nvPr>
        </p:nvPicPr>
        <p:blipFill>
          <a:blip r:embed="rId2" cstate="print"/>
          <a:stretch>
            <a:fillRect/>
          </a:stretch>
        </p:blipFill>
        <p:spPr bwMode="auto">
          <a:xfrm>
            <a:off x="1835696" y="1772816"/>
            <a:ext cx="6120680"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Antigenic targeted by RDTs</a:t>
            </a:r>
            <a:endParaRPr lang="ar-SA" dirty="0"/>
          </a:p>
        </p:txBody>
      </p:sp>
      <p:sp>
        <p:nvSpPr>
          <p:cNvPr id="3" name="عنصر نائب للمحتوى 2"/>
          <p:cNvSpPr>
            <a:spLocks noGrp="1"/>
          </p:cNvSpPr>
          <p:nvPr>
            <p:ph idx="1"/>
          </p:nvPr>
        </p:nvSpPr>
        <p:spPr/>
        <p:txBody>
          <a:bodyPr/>
          <a:lstStyle/>
          <a:p>
            <a:pPr algn="l">
              <a:buFont typeface="Wingdings" pitchFamily="2" charset="2"/>
              <a:buChar char="Ø"/>
            </a:pPr>
            <a:r>
              <a:rPr lang="en-US" dirty="0" smtClean="0"/>
              <a:t>Histidine -rich protein-2,which is a water soluble protein produced by trophozoites and young (but not mature) gametocytes of P.falciparum .</a:t>
            </a:r>
          </a:p>
          <a:p>
            <a:pPr algn="l">
              <a:buNone/>
            </a:pPr>
            <a:r>
              <a:rPr lang="en-US" dirty="0" smtClean="0"/>
              <a:t>(the RDTs use HPR2 detect P.falciprum only ) </a:t>
            </a:r>
          </a:p>
          <a:p>
            <a:pPr algn="l">
              <a:buNone/>
            </a:pPr>
            <a:r>
              <a:rPr lang="en-US" dirty="0" smtClean="0"/>
              <a:t> </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639</TotalTime>
  <Words>1295</Words>
  <Application>Microsoft Office PowerPoint</Application>
  <PresentationFormat>عرض على الشاشة (3:4)‏</PresentationFormat>
  <Paragraphs>125</Paragraphs>
  <Slides>38</Slides>
  <Notes>1</Notes>
  <HiddenSlides>0</HiddenSlides>
  <MMClips>0</MMClips>
  <ScaleCrop>false</ScaleCrop>
  <HeadingPairs>
    <vt:vector size="4" baseType="variant">
      <vt:variant>
        <vt:lpstr>سمة</vt:lpstr>
      </vt:variant>
      <vt:variant>
        <vt:i4>1</vt:i4>
      </vt:variant>
      <vt:variant>
        <vt:lpstr>عناوين الشرائح</vt:lpstr>
      </vt:variant>
      <vt:variant>
        <vt:i4>38</vt:i4>
      </vt:variant>
    </vt:vector>
  </HeadingPairs>
  <TitlesOfParts>
    <vt:vector size="39" baseType="lpstr">
      <vt:lpstr>حركة</vt:lpstr>
      <vt:lpstr>MOSAB NOURALDEIN </vt:lpstr>
      <vt:lpstr>Objectives </vt:lpstr>
      <vt:lpstr>Introduction </vt:lpstr>
      <vt:lpstr>cont</vt:lpstr>
      <vt:lpstr>RDTs for malaria </vt:lpstr>
      <vt:lpstr>Principle </vt:lpstr>
      <vt:lpstr>Mechanism </vt:lpstr>
      <vt:lpstr>Mechanism in diagram </vt:lpstr>
      <vt:lpstr>Antigenic targeted by RDTs</vt:lpstr>
      <vt:lpstr>cont</vt:lpstr>
      <vt:lpstr>Cont </vt:lpstr>
      <vt:lpstr>cont</vt:lpstr>
      <vt:lpstr>Advantages </vt:lpstr>
      <vt:lpstr>Disadvantages </vt:lpstr>
      <vt:lpstr>Quantitative buffy coat </vt:lpstr>
      <vt:lpstr>Buffy coat </vt:lpstr>
      <vt:lpstr>Mechanism </vt:lpstr>
      <vt:lpstr>Advantages </vt:lpstr>
      <vt:lpstr>Disadvantages </vt:lpstr>
      <vt:lpstr>Cultivation </vt:lpstr>
      <vt:lpstr>Requirements  </vt:lpstr>
      <vt:lpstr>Sources of plasmodium </vt:lpstr>
      <vt:lpstr> Preparation of culture medium for cultivation of P.falciparum </vt:lpstr>
      <vt:lpstr>Cont </vt:lpstr>
      <vt:lpstr>Preparation of serum</vt:lpstr>
      <vt:lpstr>Complete medium </vt:lpstr>
      <vt:lpstr>Preparation of RBCs for culture </vt:lpstr>
      <vt:lpstr>Procedure for in vitro culture</vt:lpstr>
      <vt:lpstr>Limitations </vt:lpstr>
      <vt:lpstr>Polymerase  chain reaction </vt:lpstr>
      <vt:lpstr>Polymerase chain reaction (PCR)</vt:lpstr>
      <vt:lpstr>Steps </vt:lpstr>
      <vt:lpstr>Denaturation</vt:lpstr>
      <vt:lpstr>Annealing of primers </vt:lpstr>
      <vt:lpstr>الشريحة 35</vt:lpstr>
      <vt:lpstr>Extension</vt:lpstr>
      <vt:lpstr>Polymerase chain reaction </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abdo</dc:creator>
  <cp:lastModifiedBy>abdo</cp:lastModifiedBy>
  <cp:revision>40</cp:revision>
  <dcterms:created xsi:type="dcterms:W3CDTF">2016-05-06T06:38:36Z</dcterms:created>
  <dcterms:modified xsi:type="dcterms:W3CDTF">2016-05-06T21:19:12Z</dcterms:modified>
</cp:coreProperties>
</file>