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1" r:id="rId3"/>
    <p:sldId id="270" r:id="rId4"/>
    <p:sldId id="257" r:id="rId5"/>
    <p:sldId id="258" r:id="rId6"/>
    <p:sldId id="259" r:id="rId7"/>
    <p:sldId id="269" r:id="rId8"/>
    <p:sldId id="260" r:id="rId9"/>
    <p:sldId id="261" r:id="rId10"/>
    <p:sldId id="268" r:id="rId11"/>
    <p:sldId id="267" r:id="rId12"/>
    <p:sldId id="262" r:id="rId13"/>
    <p:sldId id="263" r:id="rId14"/>
    <p:sldId id="264" r:id="rId15"/>
    <p:sldId id="265" r:id="rId16"/>
    <p:sldId id="266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3/19/2018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Stool analysis 2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Mosab </a:t>
            </a:r>
            <a:r>
              <a:rPr lang="en-US"/>
              <a:t>N</a:t>
            </a:r>
            <a:r>
              <a:rPr lang="en-US" smtClean="0"/>
              <a:t>ouraldein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4698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23815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96" y="1603513"/>
            <a:ext cx="11449878" cy="4568687"/>
          </a:xfrm>
        </p:spPr>
      </p:pic>
    </p:spTree>
    <p:extLst>
      <p:ext uri="{BB962C8B-B14F-4D97-AF65-F5344CB8AC3E}">
        <p14:creationId xmlns:p14="http://schemas.microsoft.com/office/powerpoint/2010/main" val="695415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252" y="1811551"/>
            <a:ext cx="4828623" cy="4549492"/>
          </a:xfrm>
        </p:spPr>
      </p:pic>
    </p:spTree>
    <p:extLst>
      <p:ext uri="{BB962C8B-B14F-4D97-AF65-F5344CB8AC3E}">
        <p14:creationId xmlns:p14="http://schemas.microsoft.com/office/powerpoint/2010/main" val="2433388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Formol detergent method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, safe and inexpensive .</a:t>
            </a:r>
          </a:p>
          <a:p>
            <a:r>
              <a:rPr lang="en-US" dirty="0" smtClean="0"/>
              <a:t>Suitable for field conditions.</a:t>
            </a:r>
          </a:p>
          <a:p>
            <a:r>
              <a:rPr lang="en-US" dirty="0" smtClean="0"/>
              <a:t>Used when the facilities of Formol ether concentration method is not available</a:t>
            </a:r>
          </a:p>
          <a:p>
            <a:r>
              <a:rPr lang="en-US" dirty="0" smtClean="0"/>
              <a:t>Formol detergent solution has low specific gravity .</a:t>
            </a:r>
          </a:p>
          <a:p>
            <a:r>
              <a:rPr lang="en-US" dirty="0" smtClean="0"/>
              <a:t>Time consuming require more than an hour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203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detergent is used to clear the fecal debris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138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Zinc sulphate flotation method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Not suitable for wide range of parasites.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Zinc sulphate has high specific gravity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Time consuming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Able to detect intestinal protozoa and </a:t>
            </a:r>
            <a:r>
              <a:rPr lang="en-US" sz="3200" dirty="0" err="1" smtClean="0"/>
              <a:t>T.trichiura</a:t>
            </a:r>
            <a:r>
              <a:rPr lang="en-US" sz="3200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211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Saturated sodium chloride method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suitable for all parasites</a:t>
            </a:r>
          </a:p>
          <a:p>
            <a:r>
              <a:rPr lang="en-US" dirty="0" smtClean="0"/>
              <a:t>Used solution of high specific gravity (Sat-NACL) </a:t>
            </a:r>
          </a:p>
          <a:p>
            <a:r>
              <a:rPr lang="en-US" dirty="0" smtClean="0"/>
              <a:t>Time consuming </a:t>
            </a:r>
          </a:p>
          <a:p>
            <a:r>
              <a:rPr lang="en-US" dirty="0" smtClean="0"/>
              <a:t>Able to detect intestinal protozoa and hook worms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0632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Sugar flotation method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concentrate most of intestinal protozoa.</a:t>
            </a:r>
          </a:p>
          <a:p>
            <a:r>
              <a:rPr lang="en-US" dirty="0" smtClean="0"/>
              <a:t>Not recommended as </a:t>
            </a:r>
            <a:r>
              <a:rPr lang="en-US" smtClean="0"/>
              <a:t>other methods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55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1: intestinal amoeba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976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Have similar shape </a:t>
            </a:r>
            <a:r>
              <a:rPr lang="en-US" dirty="0" smtClean="0">
                <a:solidFill>
                  <a:srgbClr val="FF0000"/>
                </a:solidFill>
              </a:rPr>
              <a:t>but</a:t>
            </a:r>
            <a:r>
              <a:rPr lang="en-US" dirty="0" smtClean="0"/>
              <a:t> differ  in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E.dispar &amp; E.histolytica</a:t>
            </a:r>
          </a:p>
          <a:p>
            <a:r>
              <a:rPr lang="en-US" dirty="0" smtClean="0"/>
              <a:t>B) E.dispar &amp; </a:t>
            </a:r>
            <a:r>
              <a:rPr lang="en-US" dirty="0" err="1" smtClean="0"/>
              <a:t>E.nana</a:t>
            </a:r>
            <a:endParaRPr lang="en-US" dirty="0" smtClean="0"/>
          </a:p>
          <a:p>
            <a:r>
              <a:rPr lang="en-US" dirty="0" smtClean="0"/>
              <a:t>C) E.dispar &amp; </a:t>
            </a:r>
            <a:r>
              <a:rPr lang="en-US" dirty="0" err="1" smtClean="0"/>
              <a:t>E.hartmanni</a:t>
            </a:r>
            <a:endParaRPr lang="en-US" dirty="0" smtClean="0"/>
          </a:p>
          <a:p>
            <a:r>
              <a:rPr lang="en-US" dirty="0" smtClean="0"/>
              <a:t>D) </a:t>
            </a:r>
            <a:r>
              <a:rPr lang="en-US" dirty="0" err="1" smtClean="0"/>
              <a:t>E.nana</a:t>
            </a:r>
            <a:r>
              <a:rPr lang="en-US" dirty="0" smtClean="0"/>
              <a:t> and E. coli</a:t>
            </a:r>
          </a:p>
          <a:p>
            <a:r>
              <a:rPr lang="en-US" dirty="0" smtClean="0"/>
              <a:t>E) E. nana &amp; </a:t>
            </a:r>
            <a:r>
              <a:rPr lang="en-US" dirty="0" err="1" smtClean="0"/>
              <a:t>E.polecki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812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Has prominent endosome: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dirty="0" err="1" smtClean="0"/>
              <a:t>E.nana</a:t>
            </a:r>
            <a:endParaRPr lang="en-US" dirty="0" smtClean="0"/>
          </a:p>
          <a:p>
            <a:r>
              <a:rPr lang="en-US" dirty="0" smtClean="0"/>
              <a:t>B) </a:t>
            </a:r>
            <a:r>
              <a:rPr lang="en-US" dirty="0" err="1" smtClean="0"/>
              <a:t>E.polecki</a:t>
            </a:r>
            <a:endParaRPr lang="en-US" dirty="0" smtClean="0"/>
          </a:p>
          <a:p>
            <a:r>
              <a:rPr lang="en-US" dirty="0" smtClean="0"/>
              <a:t>C) </a:t>
            </a:r>
            <a:r>
              <a:rPr lang="en-US" dirty="0" err="1" smtClean="0"/>
              <a:t>I.butschlii</a:t>
            </a:r>
            <a:endParaRPr lang="en-US" dirty="0" smtClean="0"/>
          </a:p>
          <a:p>
            <a:r>
              <a:rPr lang="en-US" dirty="0" smtClean="0"/>
              <a:t>D) E.dispar</a:t>
            </a:r>
          </a:p>
          <a:p>
            <a:r>
              <a:rPr lang="en-US" dirty="0" smtClean="0"/>
              <a:t>E) E.coli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44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87" y="484633"/>
            <a:ext cx="11357113" cy="5687568"/>
          </a:xfrm>
        </p:spPr>
      </p:pic>
    </p:spTree>
    <p:extLst>
      <p:ext uri="{BB962C8B-B14F-4D97-AF65-F5344CB8AC3E}">
        <p14:creationId xmlns:p14="http://schemas.microsoft.com/office/powerpoint/2010/main" val="846180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Named due to staining appearance: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 </a:t>
            </a:r>
            <a:r>
              <a:rPr lang="en-US" dirty="0" err="1" smtClean="0"/>
              <a:t>orangalis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B) E.dispar</a:t>
            </a:r>
          </a:p>
          <a:p>
            <a:r>
              <a:rPr lang="en-US" dirty="0" smtClean="0"/>
              <a:t>C)</a:t>
            </a:r>
            <a:r>
              <a:rPr lang="en-US" dirty="0" err="1" smtClean="0"/>
              <a:t>I.butschlii</a:t>
            </a:r>
            <a:endParaRPr lang="en-US" dirty="0" smtClean="0"/>
          </a:p>
          <a:p>
            <a:r>
              <a:rPr lang="en-US" dirty="0" smtClean="0"/>
              <a:t>D)D. </a:t>
            </a:r>
            <a:r>
              <a:rPr lang="en-US" dirty="0" err="1" smtClean="0"/>
              <a:t>fragilis</a:t>
            </a:r>
            <a:endParaRPr lang="en-US" dirty="0" smtClean="0"/>
          </a:p>
          <a:p>
            <a:r>
              <a:rPr lang="en-US" dirty="0" smtClean="0"/>
              <a:t>E) E. </a:t>
            </a:r>
            <a:r>
              <a:rPr lang="en-US" dirty="0" err="1" smtClean="0"/>
              <a:t>redish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36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Have hole like nuclei: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 polecki</a:t>
            </a:r>
          </a:p>
          <a:p>
            <a:r>
              <a:rPr lang="en-US" dirty="0" smtClean="0"/>
              <a:t>B) </a:t>
            </a:r>
            <a:r>
              <a:rPr lang="en-US" dirty="0" err="1" smtClean="0"/>
              <a:t>I.butschlii</a:t>
            </a:r>
            <a:endParaRPr lang="en-US" dirty="0" smtClean="0"/>
          </a:p>
          <a:p>
            <a:r>
              <a:rPr lang="en-US" dirty="0" smtClean="0"/>
              <a:t>C) </a:t>
            </a:r>
            <a:r>
              <a:rPr lang="en-US" dirty="0" err="1" smtClean="0"/>
              <a:t>E.nana</a:t>
            </a:r>
            <a:endParaRPr lang="en-US" dirty="0" smtClean="0"/>
          </a:p>
          <a:p>
            <a:r>
              <a:rPr lang="en-US" dirty="0" smtClean="0"/>
              <a:t>D) </a:t>
            </a:r>
            <a:r>
              <a:rPr lang="en-US" dirty="0" err="1" smtClean="0"/>
              <a:t>E.hartmanni</a:t>
            </a:r>
            <a:endParaRPr lang="en-US" dirty="0" smtClean="0"/>
          </a:p>
          <a:p>
            <a:r>
              <a:rPr lang="en-US" dirty="0" smtClean="0"/>
              <a:t>E) </a:t>
            </a:r>
            <a:r>
              <a:rPr lang="en-US" dirty="0" err="1" smtClean="0"/>
              <a:t>D.fragilis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08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Eat bacteriods: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E.coli cyst</a:t>
            </a:r>
          </a:p>
          <a:p>
            <a:r>
              <a:rPr lang="en-US" dirty="0" smtClean="0"/>
              <a:t>B) E.histolytica cyst</a:t>
            </a:r>
          </a:p>
          <a:p>
            <a:r>
              <a:rPr lang="en-US" dirty="0" smtClean="0"/>
              <a:t>C) trophozoite</a:t>
            </a:r>
          </a:p>
          <a:p>
            <a:r>
              <a:rPr lang="en-US" dirty="0" smtClean="0"/>
              <a:t>D) I. butshlii </a:t>
            </a:r>
          </a:p>
          <a:p>
            <a:r>
              <a:rPr lang="en-US" dirty="0" smtClean="0"/>
              <a:t>E) E. polecki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02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Stool concentration methods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605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aim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To detect the parasite  when they are not found in wet mount.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To the detect the parasites which are few in number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To follow up the treatment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To investigate prevalence and incidence of parasitic diseases.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96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Selection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depends on: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The species of parasite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The degree of concentration required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The number of specimens to be examined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The equipment available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Time available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860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Types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Sedimentation methods</a:t>
            </a:r>
          </a:p>
          <a:p>
            <a:r>
              <a:rPr lang="en-US" dirty="0" smtClean="0"/>
              <a:t>Flotation methods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129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23815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8" y="1417983"/>
            <a:ext cx="11661912" cy="5221355"/>
          </a:xfrm>
        </p:spPr>
      </p:pic>
    </p:spTree>
    <p:extLst>
      <p:ext uri="{BB962C8B-B14F-4D97-AF65-F5344CB8AC3E}">
        <p14:creationId xmlns:p14="http://schemas.microsoft.com/office/powerpoint/2010/main" val="2543914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Formol ether concentration method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parasite are sedimented  by centrifugation and diethyl –ether is used to dissolve fecal fat and to separate fecal matter from the sedimented parasite.</a:t>
            </a:r>
          </a:p>
          <a:p>
            <a:r>
              <a:rPr lang="en-US" dirty="0" smtClean="0"/>
              <a:t>It’s rapid and give good concentration for the parasite.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75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suitable for fresh specimens -unless you want to detect the motile trophozoite- also for specimens preserved in MIF, Beyer’s and other stool preservatives.</a:t>
            </a:r>
          </a:p>
          <a:p>
            <a:r>
              <a:rPr lang="en-US" dirty="0" smtClean="0"/>
              <a:t>Ethyl acetate can be used instead of diethyl ether to avoid the flammability of 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7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50000">
        <p15:prstTrans prst="curtains"/>
      </p:transition>
    </mc:Choice>
    <mc:Fallback>
      <p:transition spd="slow" advClick="0" advTm="5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74</TotalTime>
  <Words>425</Words>
  <Application>Microsoft Office PowerPoint</Application>
  <PresentationFormat>Widescreen</PresentationFormat>
  <Paragraphs>74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Rockwell</vt:lpstr>
      <vt:lpstr>Rockwell Condensed</vt:lpstr>
      <vt:lpstr>Wingdings</vt:lpstr>
      <vt:lpstr>Wood Type</vt:lpstr>
      <vt:lpstr>Stool analysis 2 </vt:lpstr>
      <vt:lpstr>PowerPoint Presentation</vt:lpstr>
      <vt:lpstr>Stool concentration methods </vt:lpstr>
      <vt:lpstr>aim</vt:lpstr>
      <vt:lpstr>Selection </vt:lpstr>
      <vt:lpstr>Types </vt:lpstr>
      <vt:lpstr>PowerPoint Presentation</vt:lpstr>
      <vt:lpstr>Formol ether concentration method </vt:lpstr>
      <vt:lpstr>PowerPoint Presentation</vt:lpstr>
      <vt:lpstr>PowerPoint Presentation</vt:lpstr>
      <vt:lpstr>PowerPoint Presentation</vt:lpstr>
      <vt:lpstr>Formol detergent method </vt:lpstr>
      <vt:lpstr>PowerPoint Presentation</vt:lpstr>
      <vt:lpstr>Zinc sulphate flotation method</vt:lpstr>
      <vt:lpstr>Saturated sodium chloride method</vt:lpstr>
      <vt:lpstr>Sugar flotation method </vt:lpstr>
      <vt:lpstr>Quiz 1: intestinal amoeba</vt:lpstr>
      <vt:lpstr>1) Have similar shape but differ  in size</vt:lpstr>
      <vt:lpstr>2) Has prominent endosome:</vt:lpstr>
      <vt:lpstr>3) Named due to staining appearance:</vt:lpstr>
      <vt:lpstr>4) Have hole like nuclei:</vt:lpstr>
      <vt:lpstr>5) Eat bacteriods: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Stool concentration methods</dc:title>
  <dc:creator>Mosab Nouraldein</dc:creator>
  <cp:lastModifiedBy>Mosab Nouraldein</cp:lastModifiedBy>
  <cp:revision>17</cp:revision>
  <dcterms:created xsi:type="dcterms:W3CDTF">2018-03-13T23:00:14Z</dcterms:created>
  <dcterms:modified xsi:type="dcterms:W3CDTF">2018-03-19T14:03:11Z</dcterms:modified>
</cp:coreProperties>
</file>