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AU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2941D-AEB5-4CB2-8258-7C2F6D057BE6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EE7A2-D443-486F-8988-84BF1F5FE48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2941D-AEB5-4CB2-8258-7C2F6D057BE6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EE7A2-D443-486F-8988-84BF1F5FE48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2941D-AEB5-4CB2-8258-7C2F6D057BE6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EE7A2-D443-486F-8988-84BF1F5FE48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2941D-AEB5-4CB2-8258-7C2F6D057BE6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EE7A2-D443-486F-8988-84BF1F5FE48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2941D-AEB5-4CB2-8258-7C2F6D057BE6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EE7A2-D443-486F-8988-84BF1F5FE48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2941D-AEB5-4CB2-8258-7C2F6D057BE6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EE7A2-D443-486F-8988-84BF1F5FE48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2941D-AEB5-4CB2-8258-7C2F6D057BE6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EE7A2-D443-486F-8988-84BF1F5FE48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2941D-AEB5-4CB2-8258-7C2F6D057BE6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EE7A2-D443-486F-8988-84BF1F5FE48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2941D-AEB5-4CB2-8258-7C2F6D057BE6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EE7A2-D443-486F-8988-84BF1F5FE48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2941D-AEB5-4CB2-8258-7C2F6D057BE6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EE7A2-D443-486F-8988-84BF1F5FE48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2941D-AEB5-4CB2-8258-7C2F6D057BE6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EE7A2-D443-486F-8988-84BF1F5FE48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02941D-AEB5-4CB2-8258-7C2F6D057BE6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EEE7A2-D443-486F-8988-84BF1F5FE48E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solidFill>
            <a:srgbClr val="7030A0"/>
          </a:solidFill>
        </p:spPr>
        <p:txBody>
          <a:bodyPr/>
          <a:lstStyle/>
          <a:p>
            <a:r>
              <a:rPr lang="en-AU" b="1" dirty="0">
                <a:solidFill>
                  <a:srgbClr val="FFFF00"/>
                </a:solidFill>
                <a:latin typeface="Bell MT" pitchFamily="18" charset="0"/>
              </a:rPr>
              <a:t>LEGIONELLA</a:t>
            </a:r>
            <a:endParaRPr lang="en-AU" dirty="0">
              <a:solidFill>
                <a:srgbClr val="FFFF00"/>
              </a:solidFill>
              <a:latin typeface="Bell MT" pitchFamily="18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rgbClr val="7030A0"/>
          </a:solidFill>
        </p:spPr>
        <p:txBody>
          <a:bodyPr/>
          <a:lstStyle/>
          <a:p>
            <a:r>
              <a:rPr lang="en-AU" b="1" dirty="0" err="1">
                <a:solidFill>
                  <a:srgbClr val="FFFF00"/>
                </a:solidFill>
                <a:latin typeface="Bell MT" pitchFamily="18" charset="0"/>
              </a:rPr>
              <a:t>Legionella</a:t>
            </a:r>
            <a:r>
              <a:rPr lang="en-AU" b="1" dirty="0">
                <a:solidFill>
                  <a:srgbClr val="FFFF00"/>
                </a:solidFill>
                <a:latin typeface="Bell MT" pitchFamily="18" charset="0"/>
              </a:rPr>
              <a:t> </a:t>
            </a:r>
            <a:r>
              <a:rPr lang="en-AU" b="1" dirty="0" err="1">
                <a:solidFill>
                  <a:srgbClr val="FFFF00"/>
                </a:solidFill>
                <a:latin typeface="Bell MT" pitchFamily="18" charset="0"/>
              </a:rPr>
              <a:t>pneumophila</a:t>
            </a:r>
            <a:endParaRPr lang="en-AU" dirty="0">
              <a:solidFill>
                <a:srgbClr val="FFFF00"/>
              </a:solidFill>
              <a:latin typeface="Bell MT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b="1" dirty="0">
                <a:latin typeface="Bell MT" pitchFamily="18" charset="0"/>
              </a:rPr>
              <a:t>Distinguishing </a:t>
            </a:r>
            <a:r>
              <a:rPr lang="en-AU" b="1" dirty="0" smtClean="0">
                <a:latin typeface="Bell MT" pitchFamily="18" charset="0"/>
              </a:rPr>
              <a:t>Features:</a:t>
            </a:r>
            <a:endParaRPr lang="en-AU" b="1" dirty="0">
              <a:latin typeface="Bell MT" pitchFamily="18" charset="0"/>
            </a:endParaRPr>
          </a:p>
          <a:p>
            <a:r>
              <a:rPr lang="en-AU" dirty="0" smtClean="0">
                <a:latin typeface="Bell MT" pitchFamily="18" charset="0"/>
              </a:rPr>
              <a:t> </a:t>
            </a:r>
            <a:r>
              <a:rPr lang="en-AU" dirty="0">
                <a:latin typeface="Bell MT" pitchFamily="18" charset="0"/>
              </a:rPr>
              <a:t>Stain poorly with standard Gram stain; </a:t>
            </a:r>
            <a:r>
              <a:rPr lang="en-AU" dirty="0" smtClean="0">
                <a:latin typeface="Bell MT" pitchFamily="18" charset="0"/>
              </a:rPr>
              <a:t>gram-negative.</a:t>
            </a:r>
            <a:endParaRPr lang="en-AU" dirty="0">
              <a:latin typeface="Bell MT" pitchFamily="18" charset="0"/>
            </a:endParaRPr>
          </a:p>
          <a:p>
            <a:r>
              <a:rPr lang="en-AU" dirty="0" smtClean="0">
                <a:latin typeface="Bell MT" pitchFamily="18" charset="0"/>
              </a:rPr>
              <a:t> </a:t>
            </a:r>
            <a:r>
              <a:rPr lang="en-AU" dirty="0">
                <a:latin typeface="Bell MT" pitchFamily="18" charset="0"/>
              </a:rPr>
              <a:t>Fastidious requiring increased iron and cysteine for laboratory </a:t>
            </a:r>
            <a:r>
              <a:rPr lang="en-AU" dirty="0" smtClean="0">
                <a:latin typeface="Bell MT" pitchFamily="18" charset="0"/>
              </a:rPr>
              <a:t>culture (BCYE</a:t>
            </a:r>
            <a:r>
              <a:rPr lang="en-AU" dirty="0">
                <a:latin typeface="Bell MT" pitchFamily="18" charset="0"/>
              </a:rPr>
              <a:t>, buffered charcoal, yeast extract</a:t>
            </a:r>
            <a:r>
              <a:rPr lang="en-AU" dirty="0" smtClean="0">
                <a:latin typeface="Bell MT" pitchFamily="18" charset="0"/>
              </a:rPr>
              <a:t>).</a:t>
            </a:r>
            <a:endParaRPr lang="en-AU" dirty="0">
              <a:latin typeface="Bell MT" pitchFamily="18" charset="0"/>
            </a:endParaRPr>
          </a:p>
          <a:p>
            <a:r>
              <a:rPr lang="en-AU" dirty="0" smtClean="0">
                <a:latin typeface="Bell MT" pitchFamily="18" charset="0"/>
              </a:rPr>
              <a:t> </a:t>
            </a:r>
            <a:r>
              <a:rPr lang="en-AU" dirty="0">
                <a:latin typeface="Bell MT" pitchFamily="18" charset="0"/>
              </a:rPr>
              <a:t>Facultative </a:t>
            </a:r>
            <a:r>
              <a:rPr lang="en-AU" dirty="0" smtClean="0">
                <a:latin typeface="Bell MT" pitchFamily="18" charset="0"/>
              </a:rPr>
              <a:t>intracellular.</a:t>
            </a:r>
            <a:endParaRPr lang="en-AU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b="1" dirty="0" smtClean="0">
                <a:latin typeface="Bell MT" pitchFamily="18" charset="0"/>
              </a:rPr>
              <a:t>Reservoir: </a:t>
            </a:r>
            <a:r>
              <a:rPr lang="en-AU" dirty="0" smtClean="0">
                <a:latin typeface="Bell MT" pitchFamily="18" charset="0"/>
              </a:rPr>
              <a:t>rivers/streams/</a:t>
            </a:r>
            <a:r>
              <a:rPr lang="en-AU" dirty="0" err="1" smtClean="0">
                <a:latin typeface="Bell MT" pitchFamily="18" charset="0"/>
              </a:rPr>
              <a:t>amebae</a:t>
            </a:r>
            <a:r>
              <a:rPr lang="en-AU" dirty="0" smtClean="0">
                <a:latin typeface="Bell MT" pitchFamily="18" charset="0"/>
              </a:rPr>
              <a:t>; air-conditioning water cooling tanks</a:t>
            </a:r>
          </a:p>
          <a:p>
            <a:r>
              <a:rPr lang="en-AU" b="1" dirty="0" smtClean="0">
                <a:latin typeface="Bell MT" pitchFamily="18" charset="0"/>
              </a:rPr>
              <a:t>Transmission: </a:t>
            </a:r>
            <a:r>
              <a:rPr lang="en-AU" dirty="0" smtClean="0">
                <a:latin typeface="Bell MT" pitchFamily="18" charset="0"/>
              </a:rPr>
              <a:t>aerosols from contaminated air-conditioning; no human-to human transmission</a:t>
            </a:r>
          </a:p>
          <a:p>
            <a:r>
              <a:rPr lang="en-AU" b="1" dirty="0" smtClean="0">
                <a:latin typeface="Bell MT" pitchFamily="18" charset="0"/>
              </a:rPr>
              <a:t>Predisposing Factors: </a:t>
            </a:r>
            <a:r>
              <a:rPr lang="en-AU" dirty="0" smtClean="0">
                <a:latin typeface="Bell MT" pitchFamily="18" charset="0"/>
              </a:rPr>
              <a:t>smokers age &gt;55 with high alcohol intake; immunosuppressed</a:t>
            </a:r>
            <a:r>
              <a:rPr lang="en-AU" dirty="0">
                <a:latin typeface="Bell MT" pitchFamily="18" charset="0"/>
              </a:rPr>
              <a:t> </a:t>
            </a:r>
            <a:r>
              <a:rPr lang="en-AU" dirty="0" smtClean="0">
                <a:latin typeface="Bell MT" pitchFamily="18" charset="0"/>
              </a:rPr>
              <a:t>patients </a:t>
            </a:r>
            <a:r>
              <a:rPr lang="en-AU" dirty="0">
                <a:latin typeface="Bell MT" pitchFamily="18" charset="0"/>
              </a:rPr>
              <a:t>such as renal transplant patients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b="1" dirty="0">
                <a:latin typeface="Bell MT" pitchFamily="18" charset="0"/>
              </a:rPr>
              <a:t>Pathogenesis: </a:t>
            </a:r>
            <a:r>
              <a:rPr lang="en-AU" dirty="0">
                <a:latin typeface="Bell MT" pitchFamily="18" charset="0"/>
              </a:rPr>
              <a:t>facultative intracellular pathogen; </a:t>
            </a:r>
            <a:r>
              <a:rPr lang="en-AU" dirty="0" smtClean="0">
                <a:latin typeface="Bell MT" pitchFamily="18" charset="0"/>
              </a:rPr>
              <a:t>endotoxin.</a:t>
            </a:r>
          </a:p>
          <a:p>
            <a:pPr>
              <a:buNone/>
            </a:pPr>
            <a:endParaRPr lang="en-AU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rgbClr val="7030A0"/>
          </a:solidFill>
        </p:spPr>
        <p:txBody>
          <a:bodyPr/>
          <a:lstStyle/>
          <a:p>
            <a:r>
              <a:rPr lang="en-US" b="1" dirty="0" smtClean="0">
                <a:solidFill>
                  <a:srgbClr val="FFFF00"/>
                </a:solidFill>
                <a:latin typeface="Bell MT" pitchFamily="18" charset="0"/>
              </a:rPr>
              <a:t>Diseases </a:t>
            </a:r>
            <a:endParaRPr lang="en-AU" b="1" dirty="0">
              <a:solidFill>
                <a:srgbClr val="FFFF00"/>
              </a:solidFill>
              <a:latin typeface="Bell MT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>
                <a:latin typeface="Bell MT" pitchFamily="18" charset="0"/>
              </a:rPr>
              <a:t>Legionnaires disease (“atypical pneumonia”): associated with </a:t>
            </a:r>
            <a:r>
              <a:rPr lang="en-AU" dirty="0" err="1" smtClean="0">
                <a:latin typeface="Bell MT" pitchFamily="18" charset="0"/>
              </a:rPr>
              <a:t>airconditioning</a:t>
            </a:r>
            <a:r>
              <a:rPr lang="en-AU" dirty="0" smtClean="0">
                <a:latin typeface="Bell MT" pitchFamily="18" charset="0"/>
              </a:rPr>
              <a:t> systems </a:t>
            </a:r>
            <a:r>
              <a:rPr lang="en-AU" dirty="0">
                <a:latin typeface="Bell MT" pitchFamily="18" charset="0"/>
              </a:rPr>
              <a:t>(now routinely decontaminated); </a:t>
            </a:r>
            <a:r>
              <a:rPr lang="en-AU" dirty="0" smtClean="0">
                <a:latin typeface="Bell MT" pitchFamily="18" charset="0"/>
              </a:rPr>
              <a:t>pneumonia; </a:t>
            </a:r>
            <a:r>
              <a:rPr lang="it-IT" dirty="0" smtClean="0">
                <a:latin typeface="Bell MT" pitchFamily="18" charset="0"/>
              </a:rPr>
              <a:t>hyponatremia</a:t>
            </a:r>
            <a:r>
              <a:rPr lang="it-IT" dirty="0">
                <a:latin typeface="Bell MT" pitchFamily="18" charset="0"/>
              </a:rPr>
              <a:t>; mental confusion; diarrhea (no Legionella in GI tract</a:t>
            </a:r>
            <a:r>
              <a:rPr lang="it-IT" dirty="0" smtClean="0">
                <a:latin typeface="Bell MT" pitchFamily="18" charset="0"/>
              </a:rPr>
              <a:t>).</a:t>
            </a:r>
          </a:p>
          <a:p>
            <a:r>
              <a:rPr lang="pt-BR" dirty="0">
                <a:latin typeface="Bell MT" pitchFamily="18" charset="0"/>
              </a:rPr>
              <a:t>Pontiac fever: pneumonitis; no </a:t>
            </a:r>
            <a:r>
              <a:rPr lang="pt-BR" dirty="0" smtClean="0">
                <a:latin typeface="Bell MT" pitchFamily="18" charset="0"/>
              </a:rPr>
              <a:t>fatalities.</a:t>
            </a:r>
            <a:endParaRPr lang="en-AU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rgbClr val="7030A0"/>
          </a:solidFill>
        </p:spPr>
        <p:txBody>
          <a:bodyPr/>
          <a:lstStyle/>
          <a:p>
            <a:r>
              <a:rPr lang="en-AU" b="1" dirty="0">
                <a:solidFill>
                  <a:srgbClr val="FFFF00"/>
                </a:solidFill>
                <a:latin typeface="Bell MT" pitchFamily="18" charset="0"/>
              </a:rPr>
              <a:t>Diagnosis</a:t>
            </a:r>
            <a:endParaRPr lang="en-AU" dirty="0">
              <a:solidFill>
                <a:srgbClr val="FFFF00"/>
              </a:solidFill>
              <a:latin typeface="Bell MT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>
                <a:latin typeface="Bell MT" pitchFamily="18" charset="0"/>
              </a:rPr>
              <a:t>Urinary antigen test (</a:t>
            </a:r>
            <a:r>
              <a:rPr lang="en-AU" dirty="0" err="1">
                <a:latin typeface="Bell MT" pitchFamily="18" charset="0"/>
              </a:rPr>
              <a:t>serogroup</a:t>
            </a:r>
            <a:r>
              <a:rPr lang="en-AU" dirty="0">
                <a:latin typeface="Bell MT" pitchFamily="18" charset="0"/>
              </a:rPr>
              <a:t> 1)</a:t>
            </a:r>
          </a:p>
          <a:p>
            <a:r>
              <a:rPr lang="en-AU" dirty="0">
                <a:latin typeface="Bell MT" pitchFamily="18" charset="0"/>
              </a:rPr>
              <a:t>• DFA (direct fluorescent antibody) on biopsy, (+) by </a:t>
            </a:r>
            <a:r>
              <a:rPr lang="en-AU" dirty="0" err="1">
                <a:latin typeface="Bell MT" pitchFamily="18" charset="0"/>
              </a:rPr>
              <a:t>Dieterle</a:t>
            </a:r>
            <a:r>
              <a:rPr lang="en-AU" dirty="0">
                <a:latin typeface="Bell MT" pitchFamily="18" charset="0"/>
              </a:rPr>
              <a:t> silver </a:t>
            </a:r>
            <a:r>
              <a:rPr lang="en-AU" dirty="0" smtClean="0">
                <a:latin typeface="Bell MT" pitchFamily="18" charset="0"/>
              </a:rPr>
              <a:t>stain.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latin typeface="Bell MT" pitchFamily="18" charset="0"/>
              </a:rPr>
              <a:t>Treatment: </a:t>
            </a:r>
            <a:r>
              <a:rPr lang="en-AU" dirty="0" err="1" smtClean="0">
                <a:latin typeface="Bell MT" pitchFamily="18" charset="0"/>
              </a:rPr>
              <a:t>fluoroquinolone</a:t>
            </a:r>
            <a:r>
              <a:rPr lang="en-AU" dirty="0" smtClean="0">
                <a:latin typeface="Bell MT" pitchFamily="18" charset="0"/>
              </a:rPr>
              <a:t> (</a:t>
            </a:r>
            <a:r>
              <a:rPr lang="en-AU" dirty="0" err="1" smtClean="0">
                <a:latin typeface="Bell MT" pitchFamily="18" charset="0"/>
              </a:rPr>
              <a:t>levofloxacin</a:t>
            </a:r>
            <a:r>
              <a:rPr lang="en-AU" dirty="0" smtClean="0">
                <a:latin typeface="Bell MT" pitchFamily="18" charset="0"/>
              </a:rPr>
              <a:t>) or </a:t>
            </a:r>
            <a:r>
              <a:rPr lang="en-AU" dirty="0" err="1" smtClean="0">
                <a:latin typeface="Bell MT" pitchFamily="18" charset="0"/>
              </a:rPr>
              <a:t>macrolide</a:t>
            </a:r>
            <a:r>
              <a:rPr lang="en-AU" dirty="0" smtClean="0">
                <a:latin typeface="Bell MT" pitchFamily="18" charset="0"/>
              </a:rPr>
              <a:t> (</a:t>
            </a:r>
            <a:r>
              <a:rPr lang="en-AU" dirty="0" err="1" smtClean="0">
                <a:latin typeface="Bell MT" pitchFamily="18" charset="0"/>
              </a:rPr>
              <a:t>azithromycin</a:t>
            </a:r>
            <a:r>
              <a:rPr lang="en-AU" dirty="0" smtClean="0">
                <a:latin typeface="Bell MT" pitchFamily="18" charset="0"/>
              </a:rPr>
              <a:t>) with </a:t>
            </a:r>
            <a:r>
              <a:rPr lang="en-AU" dirty="0" err="1" smtClean="0">
                <a:latin typeface="Bell MT" pitchFamily="18" charset="0"/>
              </a:rPr>
              <a:t>rifampin</a:t>
            </a:r>
            <a:r>
              <a:rPr lang="en-AU" dirty="0" smtClean="0">
                <a:latin typeface="Bell MT" pitchFamily="18" charset="0"/>
              </a:rPr>
              <a:t> (immunocompromised patients); drug must penetrate human cells.</a:t>
            </a:r>
          </a:p>
          <a:p>
            <a:r>
              <a:rPr lang="en-AU" dirty="0" smtClean="0">
                <a:latin typeface="Bell MT" pitchFamily="18" charset="0"/>
              </a:rPr>
              <a:t>Prevention: routine decontamination of air-conditioner cooling tanks.</a:t>
            </a:r>
          </a:p>
          <a:p>
            <a:pPr>
              <a:buNone/>
            </a:pPr>
            <a:endParaRPr lang="en-A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180</Words>
  <Application>Microsoft Office PowerPoint</Application>
  <PresentationFormat>عرض على الشاشة (3:4)‏</PresentationFormat>
  <Paragraphs>18</Paragraphs>
  <Slides>7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7</vt:i4>
      </vt:variant>
    </vt:vector>
  </HeadingPairs>
  <TitlesOfParts>
    <vt:vector size="8" baseType="lpstr">
      <vt:lpstr>سمة Office</vt:lpstr>
      <vt:lpstr>LEGIONELLA</vt:lpstr>
      <vt:lpstr>Legionella pneumophila</vt:lpstr>
      <vt:lpstr>الشريحة 3</vt:lpstr>
      <vt:lpstr>الشريحة 4</vt:lpstr>
      <vt:lpstr>Diseases </vt:lpstr>
      <vt:lpstr>Diagnosis</vt:lpstr>
      <vt:lpstr>الشريحة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LEGIONELLA</dc:title>
  <dc:creator>Mosab Nouraldein</dc:creator>
  <cp:lastModifiedBy>Mosab Nouraldein</cp:lastModifiedBy>
  <cp:revision>1</cp:revision>
  <dcterms:created xsi:type="dcterms:W3CDTF">2023-02-25T09:45:47Z</dcterms:created>
  <dcterms:modified xsi:type="dcterms:W3CDTF">2023-02-25T09:46:51Z</dcterms:modified>
</cp:coreProperties>
</file>