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8" r:id="rId4"/>
    <p:sldId id="290" r:id="rId5"/>
    <p:sldId id="258" r:id="rId6"/>
    <p:sldId id="267" r:id="rId7"/>
    <p:sldId id="268" r:id="rId8"/>
    <p:sldId id="269" r:id="rId9"/>
    <p:sldId id="259" r:id="rId10"/>
    <p:sldId id="260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99" r:id="rId20"/>
    <p:sldId id="300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91" r:id="rId29"/>
    <p:sldId id="292" r:id="rId30"/>
    <p:sldId id="293" r:id="rId31"/>
    <p:sldId id="294" r:id="rId32"/>
    <p:sldId id="295" r:id="rId33"/>
    <p:sldId id="296" r:id="rId34"/>
    <p:sldId id="261" r:id="rId35"/>
    <p:sldId id="262" r:id="rId36"/>
    <p:sldId id="263" r:id="rId37"/>
    <p:sldId id="264" r:id="rId38"/>
    <p:sldId id="265" r:id="rId39"/>
    <p:sldId id="297" r:id="rId40"/>
    <p:sldId id="29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E336-0BCD-4D71-9057-8CCB12B50107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7158-8D5D-40CA-9C83-C5BB00A60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E336-0BCD-4D71-9057-8CCB12B50107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7158-8D5D-40CA-9C83-C5BB00A60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E336-0BCD-4D71-9057-8CCB12B50107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7158-8D5D-40CA-9C83-C5BB00A60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E336-0BCD-4D71-9057-8CCB12B50107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7158-8D5D-40CA-9C83-C5BB00A60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E336-0BCD-4D71-9057-8CCB12B50107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7158-8D5D-40CA-9C83-C5BB00A60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E336-0BCD-4D71-9057-8CCB12B50107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7158-8D5D-40CA-9C83-C5BB00A60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E336-0BCD-4D71-9057-8CCB12B50107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7158-8D5D-40CA-9C83-C5BB00A60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E336-0BCD-4D71-9057-8CCB12B50107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7158-8D5D-40CA-9C83-C5BB00A60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E336-0BCD-4D71-9057-8CCB12B50107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7158-8D5D-40CA-9C83-C5BB00A60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E336-0BCD-4D71-9057-8CCB12B50107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7158-8D5D-40CA-9C83-C5BB00A60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2E336-0BCD-4D71-9057-8CCB12B50107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A7158-8D5D-40CA-9C83-C5BB00A60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2E336-0BCD-4D71-9057-8CCB12B50107}" type="datetimeFigureOut">
              <a:rPr lang="en-US" smtClean="0"/>
              <a:pPr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A7158-8D5D-40CA-9C83-C5BB00A60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/>
              <a:t>Antibiotic Resistance: Overview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Mosab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Nouraldein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Banoon fertility </a:t>
            </a:r>
            <a:r>
              <a:rPr lang="en-US" sz="2000" b="1" dirty="0" smtClean="0">
                <a:solidFill>
                  <a:schemeClr val="tx1"/>
                </a:solidFill>
              </a:rPr>
              <a:t>center</a:t>
            </a:r>
          </a:p>
          <a:p>
            <a:endParaRPr lang="en-US" sz="2000" b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1" descr="C:\Users\mosab nouraidein\Desktop\D\AntibioticsAndAbsc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733800"/>
            <a:ext cx="1219200" cy="1676400"/>
          </a:xfrm>
          <a:prstGeom prst="rect">
            <a:avLst/>
          </a:prstGeom>
          <a:noFill/>
        </p:spPr>
      </p:pic>
      <p:pic>
        <p:nvPicPr>
          <p:cNvPr id="6" name="Picture 1" descr="C:\Users\mosab nouraidein\Desktop\D\AntibioticsAndAbsc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3581400"/>
            <a:ext cx="1219200" cy="1676400"/>
          </a:xfrm>
          <a:prstGeom prst="rect">
            <a:avLst/>
          </a:prstGeom>
          <a:noFill/>
        </p:spPr>
      </p:pic>
      <p:pic>
        <p:nvPicPr>
          <p:cNvPr id="8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04800"/>
            <a:ext cx="1219200" cy="1447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ABR resistance intimidation divided into three groups according :</a:t>
            </a:r>
          </a:p>
          <a:p>
            <a:pPr>
              <a:buNone/>
            </a:pPr>
            <a:r>
              <a:rPr lang="en-US" b="1" u="sng" dirty="0" smtClean="0"/>
              <a:t>Urgent</a:t>
            </a:r>
            <a:r>
              <a:rPr lang="en-US" b="1" dirty="0" smtClean="0"/>
              <a:t> , </a:t>
            </a:r>
            <a:r>
              <a:rPr lang="en-US" b="1" u="sng" dirty="0" smtClean="0"/>
              <a:t>Serious</a:t>
            </a:r>
            <a:r>
              <a:rPr lang="en-US" b="1" dirty="0" smtClean="0"/>
              <a:t> &amp; </a:t>
            </a:r>
            <a:r>
              <a:rPr lang="en-US" b="1" u="sng" dirty="0" smtClean="0"/>
              <a:t>Concerning</a:t>
            </a:r>
            <a:r>
              <a:rPr lang="en-US" b="1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Antibiotic resistance can affect any person, at any stage of life. People receiving health care or those with weakened immune systems are often at higher risk for getting an infection.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Antibiotic-resistant germs can spread between people with and without symptoms of infection. Depending on the germ, they can spread to people in many ways:</a:t>
            </a:r>
          </a:p>
          <a:p>
            <a:pPr>
              <a:buNone/>
            </a:pPr>
            <a:r>
              <a:rPr lang="en-US" u="sng" dirty="0" smtClean="0"/>
              <a:t>Close contact, through air, contaminated water and surfaces, sexual contact , from animals. </a:t>
            </a:r>
            <a:endParaRPr lang="en-US" u="sng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Antibiotic-Resistant Infections Threaten Modern Medicine</a:t>
            </a:r>
            <a:br>
              <a:rPr lang="en-US" sz="3200" b="1" dirty="0" smtClean="0"/>
            </a:b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Sepsis Treatment:</a:t>
            </a:r>
          </a:p>
          <a:p>
            <a:pPr>
              <a:buNone/>
            </a:pPr>
            <a:r>
              <a:rPr lang="en-US" dirty="0" smtClean="0"/>
              <a:t>Anyone can get an infection and almost any infection can lead to sepsis — the body’s extreme response to an infection. Without timely treatment with antibiotics, sepsis can rapidly lead to tissue damage, organ failure, and death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Surgery:</a:t>
            </a:r>
          </a:p>
          <a:p>
            <a:pPr>
              <a:buNone/>
            </a:pPr>
            <a:r>
              <a:rPr lang="en-US" dirty="0" smtClean="0"/>
              <a:t> Patients who have surgery are at risk for surgical site infections.  Without effective antibiotics to prevent and treat surgical infections, </a:t>
            </a:r>
          </a:p>
          <a:p>
            <a:pPr>
              <a:buNone/>
            </a:pPr>
            <a:r>
              <a:rPr lang="en-US" dirty="0" smtClean="0"/>
              <a:t> many surgeries would not be possible today.</a:t>
            </a:r>
          </a:p>
          <a:p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Chronic Conditions :</a:t>
            </a:r>
          </a:p>
          <a:p>
            <a:pPr>
              <a:buNone/>
            </a:pPr>
            <a:r>
              <a:rPr lang="en-US" dirty="0" smtClean="0"/>
              <a:t>Chronic conditions (e.g., diabetes) put people at higher risk for infection. These conditions and some medicines used to treat them can weaken the immune system.</a:t>
            </a:r>
          </a:p>
          <a:p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Organ Transplants:</a:t>
            </a:r>
          </a:p>
          <a:p>
            <a:pPr>
              <a:buNone/>
            </a:pPr>
            <a:r>
              <a:rPr lang="en-US" dirty="0" smtClean="0"/>
              <a:t> Organ transplant recipients are more vulnerable to infections because they undergo complex surgery. Recipients also receive medicine to suppress (weaken) the immune system, increasing risk of infection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Dialysis for Advanced Kidney Disease:</a:t>
            </a:r>
          </a:p>
          <a:p>
            <a:pPr>
              <a:buNone/>
            </a:pPr>
            <a:r>
              <a:rPr lang="en-US" dirty="0" smtClean="0"/>
              <a:t> Patients who receive dialysis treatment have a higher risk of infection, the second leading cause of death in dialysis patients.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Cancer Care:</a:t>
            </a:r>
          </a:p>
          <a:p>
            <a:pPr>
              <a:buNone/>
            </a:pPr>
            <a:r>
              <a:rPr lang="en-US" dirty="0" smtClean="0"/>
              <a:t> People receiving chemotherapy for cancer are often at risk for developing an infection during treatment. Infection can quickly become serious for these patients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Antibiotic resistance in food chain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high volume of antibiotics in food-producing animals contributes to the development of antimicrobial-resistant bacteria.</a:t>
            </a:r>
          </a:p>
          <a:p>
            <a:r>
              <a:rPr lang="en-US" dirty="0" smtClean="0"/>
              <a:t>In some countries, the total amount of antibiotics used in animals is 4 times larger than the amount used in humans.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0"/>
            <a:ext cx="838200" cy="685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threat of antibiotic resistance weaken development in health care, food production, and life expectancy. </a:t>
            </a:r>
          </a:p>
          <a:p>
            <a:r>
              <a:rPr lang="en-US" dirty="0" smtClean="0"/>
              <a:t>It is estimated that, without an effective response, </a:t>
            </a:r>
            <a:r>
              <a:rPr lang="en-US" u="sng" dirty="0" smtClean="0"/>
              <a:t>resistance to antimicrobial medicines might lead death of </a:t>
            </a:r>
            <a:r>
              <a:rPr lang="en-US" b="1" u="sng" dirty="0" smtClean="0"/>
              <a:t>19</a:t>
            </a:r>
            <a:r>
              <a:rPr lang="en-US" u="sng" dirty="0" smtClean="0"/>
              <a:t> persons/ every minute by 2050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219200" cy="914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many countries much of the antibiotics used in animals are for growth promotion and prevention of disease, not to treat sick animals.</a:t>
            </a:r>
          </a:p>
          <a:p>
            <a:r>
              <a:rPr lang="en-US" dirty="0" smtClean="0"/>
              <a:t>Consumption of vegetables represents a route of direct human exposure to bacteria found in soil. The present study evaluated the complement of bacteria resistant to various antibiotics on vegetables often eaten raw (tomatoes).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0"/>
            <a:ext cx="990600" cy="838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resistance mechanisms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Germs develop new cell processes,  that avoid using the antibiotic’s target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Germs change or destroy the antibiotics with enzymes, proteins that break down the drug</a:t>
            </a:r>
          </a:p>
          <a:p>
            <a:r>
              <a:rPr lang="en-US" u="sng" dirty="0" smtClean="0"/>
              <a:t>Germs restrict access  by changing the entryways or limiting the number of entryways.</a:t>
            </a:r>
          </a:p>
          <a:p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Germs change the antibiotic’s target so the drug can no longer fit and do its job.</a:t>
            </a:r>
          </a:p>
          <a:p>
            <a:r>
              <a:rPr lang="en-US" u="sng" dirty="0" smtClean="0"/>
              <a:t>Germs get rid of antibiotics using pumps.</a:t>
            </a:r>
            <a:endParaRPr lang="en-US" u="sng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How Antibiotic Resistance Moves Directly Germ to Germ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Resistance traits can be inherited generation to generation. They can also pass directly from germ to germ by way of </a:t>
            </a:r>
            <a:r>
              <a:rPr lang="en-US" b="1" u="sng" dirty="0" smtClean="0"/>
              <a:t>mobile genetic elements.</a:t>
            </a:r>
            <a:endParaRPr lang="en-US" b="1" u="sng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Mobile Genetic Elements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Plasmids</a:t>
            </a:r>
            <a:r>
              <a:rPr lang="en-US" b="1" dirty="0" smtClean="0"/>
              <a:t> : </a:t>
            </a:r>
            <a:r>
              <a:rPr lang="en-US" dirty="0" smtClean="0"/>
              <a:t>Circles of DNA that can move between cells.</a:t>
            </a:r>
          </a:p>
          <a:p>
            <a:r>
              <a:rPr lang="en-US" b="1" u="sng" dirty="0" smtClean="0"/>
              <a:t>Transposons</a:t>
            </a:r>
            <a:r>
              <a:rPr lang="en-US" b="1" dirty="0" smtClean="0"/>
              <a:t>: </a:t>
            </a:r>
            <a:r>
              <a:rPr lang="en-US" dirty="0" smtClean="0"/>
              <a:t>Small pieces of DNA that can go into and alter the overall DNA of a cell. These can move from chromosomes (which carry all  the genes essential for germ survival) to  plasmids and back.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Phages</a:t>
            </a:r>
            <a:r>
              <a:rPr lang="en-US" dirty="0" smtClean="0"/>
              <a:t> </a:t>
            </a:r>
            <a:r>
              <a:rPr lang="en-US" b="1" dirty="0" smtClean="0"/>
              <a:t>:</a:t>
            </a:r>
            <a:r>
              <a:rPr lang="en-US" dirty="0" smtClean="0"/>
              <a:t>Viruses that attack germs and can carry DNA from germ to germ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How Mobile Genetic Elements Work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Transduction :</a:t>
            </a:r>
            <a:r>
              <a:rPr lang="en-US" u="sng" dirty="0" smtClean="0"/>
              <a:t>Resistance genes can be transferred from one germ to another via phage.</a:t>
            </a:r>
          </a:p>
          <a:p>
            <a:r>
              <a:rPr lang="en-US" b="1" dirty="0" smtClean="0"/>
              <a:t>Conjugation</a:t>
            </a:r>
            <a:r>
              <a:rPr lang="en-US" dirty="0" smtClean="0"/>
              <a:t> :</a:t>
            </a:r>
            <a:r>
              <a:rPr lang="en-US" u="sng" dirty="0" smtClean="0"/>
              <a:t>Resistance genes can be transferred between germs when they connect.</a:t>
            </a:r>
            <a:endParaRPr lang="en-US" u="sng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Transformation: </a:t>
            </a:r>
            <a:r>
              <a:rPr lang="en-US" u="sng" dirty="0" smtClean="0"/>
              <a:t>Resistance genes released from nearby live or dead germs can be picked up directly  by another germ.</a:t>
            </a:r>
            <a:endParaRPr lang="en-US" u="sng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ABR in Sudan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Antibiotics Resistance in Sudan" has revealed that the situation in Sudan is very severe even when compared with some neighboring countries.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</a:t>
            </a:r>
            <a:r>
              <a:rPr lang="en-US" dirty="0" smtClean="0"/>
              <a:t>mmediate action  is required due to the excessive use of antibiotics especially the third generation cephalosporins.</a:t>
            </a:r>
          </a:p>
          <a:p>
            <a:r>
              <a:rPr lang="en-US" dirty="0" smtClean="0"/>
              <a:t>60 to 80% of </a:t>
            </a:r>
            <a:r>
              <a:rPr lang="en-US" dirty="0" err="1" smtClean="0"/>
              <a:t>E.coli</a:t>
            </a:r>
            <a:r>
              <a:rPr lang="en-US" dirty="0" smtClean="0"/>
              <a:t> and K. pneumonia isolates encountered in two teaching hospitals in Khartoum are active producers of extended-spectrum beta-</a:t>
            </a:r>
            <a:r>
              <a:rPr lang="en-US" dirty="0" err="1" smtClean="0"/>
              <a:t>lactamase</a:t>
            </a:r>
            <a:r>
              <a:rPr lang="en-US" dirty="0" smtClean="0"/>
              <a:t> (ESBL) 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Between 1962 and 2000, </a:t>
            </a:r>
            <a:r>
              <a:rPr lang="en-US" u="sng" dirty="0" smtClean="0"/>
              <a:t>no new major classes of antibiotics were approved to treat common and deadly Gram-negative infections.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066800" cy="99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prevalence of </a:t>
            </a:r>
            <a:r>
              <a:rPr lang="en-US" dirty="0" err="1" smtClean="0"/>
              <a:t>Methicillin</a:t>
            </a:r>
            <a:r>
              <a:rPr lang="en-US" dirty="0" smtClean="0"/>
              <a:t>-resistant Staphylococcus </a:t>
            </a:r>
            <a:r>
              <a:rPr lang="en-US" dirty="0" err="1" smtClean="0"/>
              <a:t>aureus</a:t>
            </a:r>
            <a:r>
              <a:rPr lang="en-US" dirty="0" smtClean="0"/>
              <a:t> (MRSA) infections in Sudan is ranging between 30 to 80%, whiles 2 to 25% of Staphylococcus </a:t>
            </a:r>
            <a:r>
              <a:rPr lang="en-US" dirty="0" err="1" smtClean="0"/>
              <a:t>aureus</a:t>
            </a:r>
            <a:r>
              <a:rPr lang="en-US" dirty="0" smtClean="0"/>
              <a:t> strains are emerging as </a:t>
            </a:r>
            <a:r>
              <a:rPr lang="en-US" dirty="0" err="1" smtClean="0"/>
              <a:t>vancomycin</a:t>
            </a:r>
            <a:r>
              <a:rPr lang="en-US" dirty="0" smtClean="0"/>
              <a:t>-resistant.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-1"/>
            <a:ext cx="990600" cy="10818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situation is further aggravated by the emergence of 3 to 5% of resistance among Pseudomonas spp even to </a:t>
            </a:r>
            <a:r>
              <a:rPr lang="en-US" dirty="0" err="1" smtClean="0"/>
              <a:t>carbapenems</a:t>
            </a:r>
            <a:r>
              <a:rPr lang="en-US" dirty="0" smtClean="0"/>
              <a:t> which are uniquely resistant to hydrolysis by most β-</a:t>
            </a:r>
            <a:r>
              <a:rPr lang="en-US" dirty="0" err="1" smtClean="0"/>
              <a:t>lactamases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-1"/>
            <a:ext cx="990600" cy="10818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C</a:t>
            </a:r>
            <a:r>
              <a:rPr lang="en-US" u="sng" dirty="0" smtClean="0"/>
              <a:t>ertainly there is a complex socioeconomic and behavioral factors associated with antibiotics resistance including the misuse of antibiotics by health professionals, unskilled practitioners and public in general.</a:t>
            </a:r>
            <a:endParaRPr lang="en-US" u="sng" dirty="0"/>
          </a:p>
        </p:txBody>
      </p:sp>
      <p:pic>
        <p:nvPicPr>
          <p:cNvPr id="5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-1"/>
            <a:ext cx="990600" cy="10818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Poor drug quality, inadequate surveillance and stewardship also contributed significantly to the emergence and spread of antibiotic-resistant bacteria.</a:t>
            </a:r>
            <a:endParaRPr lang="en-US" u="sng" dirty="0"/>
          </a:p>
        </p:txBody>
      </p:sp>
      <p:pic>
        <p:nvPicPr>
          <p:cNvPr id="5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-1"/>
            <a:ext cx="990600" cy="10818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CONTROL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Infection prevention and control:</a:t>
            </a:r>
          </a:p>
          <a:p>
            <a:pPr>
              <a:buNone/>
            </a:pPr>
            <a:r>
              <a:rPr lang="en-US" dirty="0" smtClean="0"/>
              <a:t>Prevent infections and reduce the spread of germs.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-1"/>
            <a:ext cx="990600" cy="10818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Tracking and data:</a:t>
            </a:r>
          </a:p>
          <a:p>
            <a:pPr>
              <a:buNone/>
            </a:pPr>
            <a:r>
              <a:rPr lang="en-US" dirty="0" smtClean="0"/>
              <a:t>Share data and improve data collection 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-1"/>
            <a:ext cx="990600" cy="10818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Antibiotic use and access:</a:t>
            </a:r>
          </a:p>
          <a:p>
            <a:pPr>
              <a:buNone/>
            </a:pPr>
            <a:r>
              <a:rPr lang="en-US" dirty="0" smtClean="0"/>
              <a:t>Improve appropriate use of antibiotics, reduce unnecessary use (called </a:t>
            </a:r>
            <a:r>
              <a:rPr lang="en-US" b="1" dirty="0" smtClean="0"/>
              <a:t>antibiotic stewardship</a:t>
            </a:r>
            <a:r>
              <a:rPr lang="en-US" dirty="0" smtClean="0"/>
              <a:t>),  and ensure improved access to antibiotics.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-1"/>
            <a:ext cx="990600" cy="10818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Vaccines, therapeutics, and diagnostics:</a:t>
            </a:r>
          </a:p>
          <a:p>
            <a:pPr>
              <a:buNone/>
            </a:pPr>
            <a:r>
              <a:rPr lang="en-US" dirty="0" smtClean="0"/>
              <a:t>Invest in development and improved access to vaccines, therapeutics, and diagnostics for better prevention, treatment,  and detection.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-1"/>
            <a:ext cx="990600" cy="10818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Environment and sanitation:</a:t>
            </a:r>
          </a:p>
          <a:p>
            <a:pPr>
              <a:buNone/>
            </a:pPr>
            <a:r>
              <a:rPr lang="en-US" dirty="0" smtClean="0"/>
              <a:t>Keep antibiotics and antibiotic resistant threats from entering the environment through actions like improving sanitation and improving access to safe water.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-1"/>
            <a:ext cx="990600" cy="10818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FINALLY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atin typeface="Arabic Typesetting" pitchFamily="66" charset="-78"/>
                <a:cs typeface="Arabic Typesetting" pitchFamily="66" charset="-78"/>
              </a:rPr>
              <a:t>When antibiotics kill useful microbes and fail to kill pathogens , here we should say that we are starting post antibiotic era </a:t>
            </a:r>
            <a:r>
              <a:rPr lang="en-US" sz="4800" b="1" dirty="0" smtClean="0"/>
              <a:t>.</a:t>
            </a:r>
            <a:endParaRPr lang="en-US" sz="4800" b="1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4800" y="-1"/>
            <a:ext cx="990600" cy="10818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1990, </a:t>
            </a:r>
            <a:r>
              <a:rPr lang="en-US" u="sng" dirty="0" smtClean="0"/>
              <a:t>78% of major drug companies have scaled back or cut antibiotic research due to development challenges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Historical data show that, generally, </a:t>
            </a:r>
            <a:r>
              <a:rPr lang="en-US" u="sng" dirty="0" smtClean="0"/>
              <a:t>only 1 out of 5 infectious disease drugs that reach the initial phase of testing in humans will receive approval from the FDA.</a:t>
            </a:r>
            <a:endParaRPr lang="en-US" u="sng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990600" cy="914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  <p:pic>
        <p:nvPicPr>
          <p:cNvPr id="1026" name="Picture 2" descr="C:\Users\mosab nouraidein\Desktop\inspirational_quotes-s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00200"/>
            <a:ext cx="7162799" cy="4525963"/>
          </a:xfrm>
          <a:prstGeom prst="rect">
            <a:avLst/>
          </a:prstGeom>
          <a:noFill/>
        </p:spPr>
      </p:pic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04800" y="-1"/>
            <a:ext cx="1066800" cy="10818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Antibiotic</a:t>
            </a:r>
            <a:r>
              <a:rPr lang="en-US" dirty="0" smtClean="0"/>
              <a:t> is a term that refers to the medicines that kill or inhibit bacteria.</a:t>
            </a:r>
          </a:p>
          <a:p>
            <a:r>
              <a:rPr lang="en-US" dirty="0" smtClean="0"/>
              <a:t> they  were first </a:t>
            </a:r>
            <a:r>
              <a:rPr lang="en-US" b="1" dirty="0" smtClean="0"/>
              <a:t>discovered in 1929</a:t>
            </a:r>
            <a:r>
              <a:rPr lang="en-US" dirty="0" smtClean="0"/>
              <a:t> and were used to replace older chemical therapeutics.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066800" cy="914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Susceptible infections : </a:t>
            </a:r>
            <a:r>
              <a:rPr lang="en-US" dirty="0" smtClean="0"/>
              <a:t>are infections that can be treated effectively with antibiotics.</a:t>
            </a:r>
          </a:p>
          <a:p>
            <a:r>
              <a:rPr lang="en-US" b="1" dirty="0" smtClean="0"/>
              <a:t>Antibiotic resistance : </a:t>
            </a:r>
            <a:r>
              <a:rPr lang="en-US" dirty="0" smtClean="0"/>
              <a:t> happens when germs develop the ability to defeat the drugs designed to kill them. That means the germs are not killed and continue to grow.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066800" cy="914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Multidrug-resistant germs: </a:t>
            </a:r>
            <a:r>
              <a:rPr lang="en-US" dirty="0" smtClean="0"/>
              <a:t>are resistant to </a:t>
            </a:r>
            <a:r>
              <a:rPr lang="en-US" b="1" dirty="0" smtClean="0"/>
              <a:t>multiple</a:t>
            </a:r>
            <a:r>
              <a:rPr lang="en-US" dirty="0" smtClean="0"/>
              <a:t> antibiotics available for treatment.</a:t>
            </a:r>
          </a:p>
          <a:p>
            <a:r>
              <a:rPr lang="en-US" b="1" u="sng" dirty="0" smtClean="0"/>
              <a:t>Pan-resistant infections: </a:t>
            </a:r>
            <a:r>
              <a:rPr lang="en-US" dirty="0" smtClean="0"/>
              <a:t>are caused by germs resistant to </a:t>
            </a:r>
            <a:r>
              <a:rPr lang="en-US" b="1" dirty="0" smtClean="0"/>
              <a:t>all</a:t>
            </a:r>
            <a:r>
              <a:rPr lang="en-US" dirty="0" smtClean="0"/>
              <a:t> antibiotics available  for treatment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Infection control: </a:t>
            </a:r>
            <a:r>
              <a:rPr lang="en-US" u="sng" dirty="0" smtClean="0"/>
              <a:t> </a:t>
            </a:r>
            <a:r>
              <a:rPr lang="en-US" dirty="0" smtClean="0"/>
              <a:t>prevents or stops spread of infections.</a:t>
            </a:r>
          </a:p>
          <a:p>
            <a:r>
              <a:rPr lang="en-US" b="1" u="sng" dirty="0" smtClean="0"/>
              <a:t>Antibiotic stewardship:</a:t>
            </a:r>
            <a:r>
              <a:rPr lang="en-US" u="sng" dirty="0" smtClean="0"/>
              <a:t> </a:t>
            </a:r>
            <a:r>
              <a:rPr lang="en-US" dirty="0" smtClean="0"/>
              <a:t>is improving the way antibiotics are prescribed and used. </a:t>
            </a:r>
          </a:p>
          <a:p>
            <a:r>
              <a:rPr lang="en-US" b="1" u="sng" dirty="0" smtClean="0"/>
              <a:t>Resistance mechanisms :</a:t>
            </a:r>
            <a:r>
              <a:rPr lang="en-US" dirty="0" smtClean="0"/>
              <a:t>are defense strategies that germs develop to help them survive and avoid the effects of antibiotics.</a:t>
            </a: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Definition 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Antibiotic resistance  is The ability of microbes to undergo genetic changes that enable them to defeat the drugs designed to kill them.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mosab nouraidein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1239</Words>
  <Application>Microsoft Office PowerPoint</Application>
  <PresentationFormat>On-screen Show (4:3)</PresentationFormat>
  <Paragraphs>81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Antibiotic Resistance: Overview</vt:lpstr>
      <vt:lpstr>Slide 2</vt:lpstr>
      <vt:lpstr>Slide 3</vt:lpstr>
      <vt:lpstr>Slide 4</vt:lpstr>
      <vt:lpstr>Slide 5</vt:lpstr>
      <vt:lpstr>Slide 6</vt:lpstr>
      <vt:lpstr>Slide 7</vt:lpstr>
      <vt:lpstr>Slide 8</vt:lpstr>
      <vt:lpstr>Definition </vt:lpstr>
      <vt:lpstr>Slide 10</vt:lpstr>
      <vt:lpstr>Slide 11</vt:lpstr>
      <vt:lpstr>Slide 12</vt:lpstr>
      <vt:lpstr>Antibiotic-Resistant Infections Threaten Modern Medicine </vt:lpstr>
      <vt:lpstr>Slide 14</vt:lpstr>
      <vt:lpstr>Slide 15</vt:lpstr>
      <vt:lpstr>Slide 16</vt:lpstr>
      <vt:lpstr>Slide 17</vt:lpstr>
      <vt:lpstr>Slide 18</vt:lpstr>
      <vt:lpstr>Antibiotic resistance in food chain</vt:lpstr>
      <vt:lpstr>Slide 20</vt:lpstr>
      <vt:lpstr> resistance mechanisms</vt:lpstr>
      <vt:lpstr>Slide 22</vt:lpstr>
      <vt:lpstr>How Antibiotic Resistance Moves Directly Germ to Germ </vt:lpstr>
      <vt:lpstr>Mobile Genetic Elements </vt:lpstr>
      <vt:lpstr>Slide 25</vt:lpstr>
      <vt:lpstr>How Mobile Genetic Elements Work </vt:lpstr>
      <vt:lpstr>Slide 27</vt:lpstr>
      <vt:lpstr>ABR in Sudan </vt:lpstr>
      <vt:lpstr>Slide 29</vt:lpstr>
      <vt:lpstr>Slide 30</vt:lpstr>
      <vt:lpstr>Slide 31</vt:lpstr>
      <vt:lpstr>Slide 32</vt:lpstr>
      <vt:lpstr>Slide 33</vt:lpstr>
      <vt:lpstr>CONTROL </vt:lpstr>
      <vt:lpstr>Slide 35</vt:lpstr>
      <vt:lpstr>Slide 36</vt:lpstr>
      <vt:lpstr>Slide 37</vt:lpstr>
      <vt:lpstr>Slide 38</vt:lpstr>
      <vt:lpstr>FINALLY 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Antibiotic resistance</dc:title>
  <dc:creator>Windows User</dc:creator>
  <cp:lastModifiedBy>Windows User</cp:lastModifiedBy>
  <cp:revision>70</cp:revision>
  <dcterms:created xsi:type="dcterms:W3CDTF">2020-02-25T03:51:08Z</dcterms:created>
  <dcterms:modified xsi:type="dcterms:W3CDTF">2020-02-25T14:23:11Z</dcterms:modified>
</cp:coreProperties>
</file>