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81" r:id="rId24"/>
    <p:sldId id="278" r:id="rId25"/>
    <p:sldId id="279" r:id="rId26"/>
    <p:sldId id="280" r:id="rId27"/>
    <p:sldId id="282"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3" autoAdjust="0"/>
    <p:restoredTop sz="94660"/>
  </p:normalViewPr>
  <p:slideViewPr>
    <p:cSldViewPr snapToGrid="0">
      <p:cViewPr varScale="1">
        <p:scale>
          <a:sx n="63" d="100"/>
          <a:sy n="63" d="100"/>
        </p:scale>
        <p:origin x="78" y="32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82E6326-6A3D-4F7B-BE64-32BC77808904}" type="datetimeFigureOut">
              <a:rPr lang="en-US" smtClean="0"/>
              <a:t>3/6/2018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BFA511-9E99-43DA-ABFA-4BE944445B24}" type="slidenum">
              <a:rPr lang="en-US" smtClean="0"/>
              <a:t>‹#›</a:t>
            </a:fld>
            <a:endParaRPr lang="en-US"/>
          </a:p>
        </p:txBody>
      </p:sp>
    </p:spTree>
    <p:extLst>
      <p:ext uri="{BB962C8B-B14F-4D97-AF65-F5344CB8AC3E}">
        <p14:creationId xmlns:p14="http://schemas.microsoft.com/office/powerpoint/2010/main" val="225890771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2E6326-6A3D-4F7B-BE64-32BC77808904}" type="datetimeFigureOut">
              <a:rPr lang="en-US" smtClean="0"/>
              <a:t>3/6/2018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BFA511-9E99-43DA-ABFA-4BE944445B24}" type="slidenum">
              <a:rPr lang="en-US" smtClean="0"/>
              <a:t>‹#›</a:t>
            </a:fld>
            <a:endParaRPr lang="en-US"/>
          </a:p>
        </p:txBody>
      </p:sp>
    </p:spTree>
    <p:extLst>
      <p:ext uri="{BB962C8B-B14F-4D97-AF65-F5344CB8AC3E}">
        <p14:creationId xmlns:p14="http://schemas.microsoft.com/office/powerpoint/2010/main" val="158611813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2E6326-6A3D-4F7B-BE64-32BC77808904}" type="datetimeFigureOut">
              <a:rPr lang="en-US" smtClean="0"/>
              <a:t>3/6/2018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BFA511-9E99-43DA-ABFA-4BE944445B24}" type="slidenum">
              <a:rPr lang="en-US" smtClean="0"/>
              <a:t>‹#›</a:t>
            </a:fld>
            <a:endParaRPr lang="en-US"/>
          </a:p>
        </p:txBody>
      </p:sp>
    </p:spTree>
    <p:extLst>
      <p:ext uri="{BB962C8B-B14F-4D97-AF65-F5344CB8AC3E}">
        <p14:creationId xmlns:p14="http://schemas.microsoft.com/office/powerpoint/2010/main" val="254338639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2E6326-6A3D-4F7B-BE64-32BC77808904}" type="datetimeFigureOut">
              <a:rPr lang="en-US" smtClean="0"/>
              <a:t>3/6/2018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BFA511-9E99-43DA-ABFA-4BE944445B24}" type="slidenum">
              <a:rPr lang="en-US" smtClean="0"/>
              <a:t>‹#›</a:t>
            </a:fld>
            <a:endParaRPr lang="en-US"/>
          </a:p>
        </p:txBody>
      </p:sp>
    </p:spTree>
    <p:extLst>
      <p:ext uri="{BB962C8B-B14F-4D97-AF65-F5344CB8AC3E}">
        <p14:creationId xmlns:p14="http://schemas.microsoft.com/office/powerpoint/2010/main" val="308413136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82E6326-6A3D-4F7B-BE64-32BC77808904}" type="datetimeFigureOut">
              <a:rPr lang="en-US" smtClean="0"/>
              <a:t>3/6/2018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BFA511-9E99-43DA-ABFA-4BE944445B24}" type="slidenum">
              <a:rPr lang="en-US" smtClean="0"/>
              <a:t>‹#›</a:t>
            </a:fld>
            <a:endParaRPr lang="en-US"/>
          </a:p>
        </p:txBody>
      </p:sp>
    </p:spTree>
    <p:extLst>
      <p:ext uri="{BB962C8B-B14F-4D97-AF65-F5344CB8AC3E}">
        <p14:creationId xmlns:p14="http://schemas.microsoft.com/office/powerpoint/2010/main" val="52883326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82E6326-6A3D-4F7B-BE64-32BC77808904}" type="datetimeFigureOut">
              <a:rPr lang="en-US" smtClean="0"/>
              <a:t>3/6/2018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BFA511-9E99-43DA-ABFA-4BE944445B24}" type="slidenum">
              <a:rPr lang="en-US" smtClean="0"/>
              <a:t>‹#›</a:t>
            </a:fld>
            <a:endParaRPr lang="en-US"/>
          </a:p>
        </p:txBody>
      </p:sp>
    </p:spTree>
    <p:extLst>
      <p:ext uri="{BB962C8B-B14F-4D97-AF65-F5344CB8AC3E}">
        <p14:creationId xmlns:p14="http://schemas.microsoft.com/office/powerpoint/2010/main" val="91809828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82E6326-6A3D-4F7B-BE64-32BC77808904}" type="datetimeFigureOut">
              <a:rPr lang="en-US" smtClean="0"/>
              <a:t>3/6/2018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6BFA511-9E99-43DA-ABFA-4BE944445B24}" type="slidenum">
              <a:rPr lang="en-US" smtClean="0"/>
              <a:t>‹#›</a:t>
            </a:fld>
            <a:endParaRPr lang="en-US"/>
          </a:p>
        </p:txBody>
      </p:sp>
    </p:spTree>
    <p:extLst>
      <p:ext uri="{BB962C8B-B14F-4D97-AF65-F5344CB8AC3E}">
        <p14:creationId xmlns:p14="http://schemas.microsoft.com/office/powerpoint/2010/main" val="426611006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82E6326-6A3D-4F7B-BE64-32BC77808904}" type="datetimeFigureOut">
              <a:rPr lang="en-US" smtClean="0"/>
              <a:t>3/6/2018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6BFA511-9E99-43DA-ABFA-4BE944445B24}" type="slidenum">
              <a:rPr lang="en-US" smtClean="0"/>
              <a:t>‹#›</a:t>
            </a:fld>
            <a:endParaRPr lang="en-US"/>
          </a:p>
        </p:txBody>
      </p:sp>
    </p:spTree>
    <p:extLst>
      <p:ext uri="{BB962C8B-B14F-4D97-AF65-F5344CB8AC3E}">
        <p14:creationId xmlns:p14="http://schemas.microsoft.com/office/powerpoint/2010/main" val="61726415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2E6326-6A3D-4F7B-BE64-32BC77808904}" type="datetimeFigureOut">
              <a:rPr lang="en-US" smtClean="0"/>
              <a:t>3/6/2018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6BFA511-9E99-43DA-ABFA-4BE944445B24}" type="slidenum">
              <a:rPr lang="en-US" smtClean="0"/>
              <a:t>‹#›</a:t>
            </a:fld>
            <a:endParaRPr lang="en-US"/>
          </a:p>
        </p:txBody>
      </p:sp>
    </p:spTree>
    <p:extLst>
      <p:ext uri="{BB962C8B-B14F-4D97-AF65-F5344CB8AC3E}">
        <p14:creationId xmlns:p14="http://schemas.microsoft.com/office/powerpoint/2010/main" val="206906591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82E6326-6A3D-4F7B-BE64-32BC77808904}" type="datetimeFigureOut">
              <a:rPr lang="en-US" smtClean="0"/>
              <a:t>3/6/2018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BFA511-9E99-43DA-ABFA-4BE944445B24}" type="slidenum">
              <a:rPr lang="en-US" smtClean="0"/>
              <a:t>‹#›</a:t>
            </a:fld>
            <a:endParaRPr lang="en-US"/>
          </a:p>
        </p:txBody>
      </p:sp>
    </p:spTree>
    <p:extLst>
      <p:ext uri="{BB962C8B-B14F-4D97-AF65-F5344CB8AC3E}">
        <p14:creationId xmlns:p14="http://schemas.microsoft.com/office/powerpoint/2010/main" val="355591821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82E6326-6A3D-4F7B-BE64-32BC77808904}" type="datetimeFigureOut">
              <a:rPr lang="en-US" smtClean="0"/>
              <a:t>3/6/2018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BFA511-9E99-43DA-ABFA-4BE944445B24}" type="slidenum">
              <a:rPr lang="en-US" smtClean="0"/>
              <a:t>‹#›</a:t>
            </a:fld>
            <a:endParaRPr lang="en-US"/>
          </a:p>
        </p:txBody>
      </p:sp>
    </p:spTree>
    <p:extLst>
      <p:ext uri="{BB962C8B-B14F-4D97-AF65-F5344CB8AC3E}">
        <p14:creationId xmlns:p14="http://schemas.microsoft.com/office/powerpoint/2010/main" val="207414532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2E6326-6A3D-4F7B-BE64-32BC77808904}" type="datetimeFigureOut">
              <a:rPr lang="en-US" smtClean="0"/>
              <a:t>3/6/2018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6BFA511-9E99-43DA-ABFA-4BE944445B24}" type="slidenum">
              <a:rPr lang="en-US" smtClean="0"/>
              <a:t>‹#›</a:t>
            </a:fld>
            <a:endParaRPr lang="en-US"/>
          </a:p>
        </p:txBody>
      </p:sp>
    </p:spTree>
    <p:extLst>
      <p:ext uri="{BB962C8B-B14F-4D97-AF65-F5344CB8AC3E}">
        <p14:creationId xmlns:p14="http://schemas.microsoft.com/office/powerpoint/2010/main" val="9652726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rgbClr val="00B050"/>
                </a:solidFill>
              </a:rPr>
              <a:t>Stool analysis </a:t>
            </a:r>
            <a:endParaRPr lang="en-US" dirty="0">
              <a:solidFill>
                <a:srgbClr val="00B050"/>
              </a:solidFill>
            </a:endParaRPr>
          </a:p>
        </p:txBody>
      </p:sp>
      <p:sp>
        <p:nvSpPr>
          <p:cNvPr id="3" name="Subtitle 2"/>
          <p:cNvSpPr>
            <a:spLocks noGrp="1"/>
          </p:cNvSpPr>
          <p:nvPr>
            <p:ph type="subTitle" idx="1"/>
          </p:nvPr>
        </p:nvSpPr>
        <p:spPr/>
        <p:txBody>
          <a:bodyPr/>
          <a:lstStyle/>
          <a:p>
            <a:r>
              <a:rPr lang="en-US" dirty="0" smtClean="0">
                <a:solidFill>
                  <a:schemeClr val="accent2"/>
                </a:solidFill>
                <a:latin typeface="Bauhaus 93" panose="04030905020B02020C02" pitchFamily="82" charset="0"/>
              </a:rPr>
              <a:t>O</a:t>
            </a:r>
            <a:r>
              <a:rPr lang="en-US" dirty="0" smtClean="0">
                <a:solidFill>
                  <a:srgbClr val="7030A0"/>
                </a:solidFill>
                <a:latin typeface="Bauhaus 93" panose="04030905020B02020C02" pitchFamily="82" charset="0"/>
              </a:rPr>
              <a:t>n</a:t>
            </a:r>
            <a:r>
              <a:rPr lang="en-US" dirty="0" smtClean="0">
                <a:solidFill>
                  <a:schemeClr val="accent4">
                    <a:lumMod val="75000"/>
                  </a:schemeClr>
                </a:solidFill>
                <a:latin typeface="Bauhaus 93" panose="04030905020B02020C02" pitchFamily="82" charset="0"/>
              </a:rPr>
              <a:t>e</a:t>
            </a:r>
            <a:r>
              <a:rPr lang="en-US" dirty="0" smtClean="0">
                <a:solidFill>
                  <a:srgbClr val="00B050"/>
                </a:solidFill>
                <a:latin typeface="Bauhaus 93" panose="04030905020B02020C02" pitchFamily="82" charset="0"/>
              </a:rPr>
              <a:t> </a:t>
            </a:r>
            <a:endParaRPr lang="en-US" dirty="0">
              <a:solidFill>
                <a:srgbClr val="00B050"/>
              </a:solidFill>
              <a:latin typeface="Bauhaus 93" panose="04030905020B02020C02" pitchFamily="82" charset="0"/>
            </a:endParaRPr>
          </a:p>
        </p:txBody>
      </p:sp>
    </p:spTree>
    <p:extLst>
      <p:ext uri="{BB962C8B-B14F-4D97-AF65-F5344CB8AC3E}">
        <p14:creationId xmlns:p14="http://schemas.microsoft.com/office/powerpoint/2010/main" val="110633317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Select unformed or liquid faeces when using direct microscopy for detection of trophozoites. Formed stools rarely contain motile trophozoites. Also perform a direct examination of any external blood or mucus.</a:t>
            </a:r>
            <a:endParaRPr lang="en-US" dirty="0"/>
          </a:p>
        </p:txBody>
      </p:sp>
    </p:spTree>
    <p:extLst>
      <p:ext uri="{BB962C8B-B14F-4D97-AF65-F5344CB8AC3E}">
        <p14:creationId xmlns:p14="http://schemas.microsoft.com/office/powerpoint/2010/main" val="418945456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B050"/>
                </a:solidFill>
              </a:rPr>
              <a:t>Dispatch of stools for detection of parasites</a:t>
            </a:r>
            <a:br>
              <a:rPr lang="en-US" b="1" dirty="0" smtClean="0">
                <a:solidFill>
                  <a:srgbClr val="00B050"/>
                </a:solidFill>
              </a:rPr>
            </a:br>
            <a:endParaRPr lang="en-US" b="1" dirty="0">
              <a:solidFill>
                <a:srgbClr val="00B050"/>
              </a:solidFill>
            </a:endParaRPr>
          </a:p>
        </p:txBody>
      </p:sp>
      <p:sp>
        <p:nvSpPr>
          <p:cNvPr id="3" name="Content Placeholder 2"/>
          <p:cNvSpPr>
            <a:spLocks noGrp="1"/>
          </p:cNvSpPr>
          <p:nvPr>
            <p:ph idx="1"/>
          </p:nvPr>
        </p:nvSpPr>
        <p:spPr/>
        <p:txBody>
          <a:bodyPr/>
          <a:lstStyle/>
          <a:p>
            <a:r>
              <a:rPr lang="en-US" dirty="0" smtClean="0"/>
              <a:t>Stools may be sent to a specialized laboratory for the identiﬁcation of rare parasites that are difﬁcult to recognize. In such cases a preservative should be added to the specimens before they are dispatched for examination. The following preservatives are used:</a:t>
            </a:r>
          </a:p>
          <a:p>
            <a:pPr marL="0" indent="0">
              <a:buNone/>
            </a:pPr>
            <a:endParaRPr lang="en-US" dirty="0"/>
          </a:p>
        </p:txBody>
      </p:sp>
    </p:spTree>
    <p:extLst>
      <p:ext uri="{BB962C8B-B14F-4D97-AF65-F5344CB8AC3E}">
        <p14:creationId xmlns:p14="http://schemas.microsoft.com/office/powerpoint/2010/main" val="344262301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 formaldehyde, 10% solution.</a:t>
            </a:r>
          </a:p>
          <a:p>
            <a:r>
              <a:rPr lang="en-US" dirty="0" smtClean="0"/>
              <a:t>— </a:t>
            </a:r>
            <a:r>
              <a:rPr lang="en-US" dirty="0" err="1" smtClean="0"/>
              <a:t>Lugol</a:t>
            </a:r>
            <a:r>
              <a:rPr lang="en-US" dirty="0" smtClean="0"/>
              <a:t> iodine, 0.5% solution.</a:t>
            </a:r>
          </a:p>
          <a:p>
            <a:r>
              <a:rPr lang="en-US" dirty="0" smtClean="0"/>
              <a:t>— polyvinyl alcohol (PVA) ﬁxative.</a:t>
            </a:r>
          </a:p>
          <a:p>
            <a:r>
              <a:rPr lang="en-US" dirty="0" smtClean="0"/>
              <a:t>— </a:t>
            </a:r>
            <a:r>
              <a:rPr lang="en-US" dirty="0" err="1" smtClean="0"/>
              <a:t>thiomersal</a:t>
            </a:r>
            <a:r>
              <a:rPr lang="en-US" dirty="0" smtClean="0"/>
              <a:t>–iodine–formaldehyde (TIF) ﬁxative, for wet mounting.</a:t>
            </a:r>
            <a:endParaRPr lang="en-US" dirty="0"/>
          </a:p>
        </p:txBody>
      </p:sp>
    </p:spTree>
    <p:extLst>
      <p:ext uri="{BB962C8B-B14F-4D97-AF65-F5344CB8AC3E}">
        <p14:creationId xmlns:p14="http://schemas.microsoft.com/office/powerpoint/2010/main" val="195130530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Formaldehyde solution preserves eggs and cysts of parasites indeﬁnitely if the specimen container is tightly closed. It does not preserve vegetative forms of protozoa, which are destroyed after a few days.</a:t>
            </a:r>
          </a:p>
          <a:p>
            <a:r>
              <a:rPr lang="en-US" dirty="0" smtClean="0"/>
              <a:t>PVA ﬁxative preserves all forms of parasites indeﬁnitely.</a:t>
            </a:r>
          </a:p>
          <a:p>
            <a:endParaRPr lang="en-US" dirty="0"/>
          </a:p>
        </p:txBody>
      </p:sp>
    </p:spTree>
    <p:extLst>
      <p:ext uri="{BB962C8B-B14F-4D97-AF65-F5344CB8AC3E}">
        <p14:creationId xmlns:p14="http://schemas.microsoft.com/office/powerpoint/2010/main" val="165500619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err="1" smtClean="0"/>
              <a:t>thiomersal</a:t>
            </a:r>
            <a:r>
              <a:rPr lang="en-US" dirty="0" smtClean="0"/>
              <a:t>–iodine–formaldehyde ﬁxative, preserves all forms of parasites indeﬁnitely, including vegetative forms of amoebae. </a:t>
            </a:r>
          </a:p>
          <a:p>
            <a:endParaRPr lang="en-US" dirty="0"/>
          </a:p>
        </p:txBody>
      </p:sp>
    </p:spTree>
    <p:extLst>
      <p:ext uri="{BB962C8B-B14F-4D97-AF65-F5344CB8AC3E}">
        <p14:creationId xmlns:p14="http://schemas.microsoft.com/office/powerpoint/2010/main" val="185261065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B050"/>
                </a:solidFill>
              </a:rPr>
              <a:t> Intestinal protozoa</a:t>
            </a:r>
            <a:br>
              <a:rPr lang="en-US" b="1" dirty="0" smtClean="0">
                <a:solidFill>
                  <a:srgbClr val="00B050"/>
                </a:solidFill>
              </a:rPr>
            </a:br>
            <a:endParaRPr lang="en-US" b="1" dirty="0">
              <a:solidFill>
                <a:srgbClr val="00B050"/>
              </a:solidFill>
            </a:endParaRPr>
          </a:p>
        </p:txBody>
      </p:sp>
      <p:sp>
        <p:nvSpPr>
          <p:cNvPr id="3" name="Content Placeholder 2"/>
          <p:cNvSpPr>
            <a:spLocks noGrp="1"/>
          </p:cNvSpPr>
          <p:nvPr>
            <p:ph idx="1"/>
          </p:nvPr>
        </p:nvSpPr>
        <p:spPr/>
        <p:txBody>
          <a:bodyPr/>
          <a:lstStyle/>
          <a:p>
            <a:r>
              <a:rPr lang="en-US" dirty="0" smtClean="0"/>
              <a:t>Protozoa are microorganisms consisting of a single cell. Intestinal protozoa may be found in stools in their motile form (trophozoites) or as cysts. </a:t>
            </a:r>
            <a:endParaRPr lang="en-US" dirty="0"/>
          </a:p>
        </p:txBody>
      </p:sp>
    </p:spTree>
    <p:extLst>
      <p:ext uri="{BB962C8B-B14F-4D97-AF65-F5344CB8AC3E}">
        <p14:creationId xmlns:p14="http://schemas.microsoft.com/office/powerpoint/2010/main" val="185802140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B050"/>
                </a:solidFill>
              </a:rPr>
              <a:t>Identification of motile forms (</a:t>
            </a:r>
            <a:r>
              <a:rPr lang="en-US" b="1" dirty="0" smtClean="0">
                <a:solidFill>
                  <a:srgbClr val="00B050"/>
                </a:solidFill>
              </a:rPr>
              <a:t>trophozoites)</a:t>
            </a:r>
            <a:endParaRPr lang="en-US" b="1" dirty="0">
              <a:solidFill>
                <a:srgbClr val="00B050"/>
              </a:solidFill>
            </a:endParaRPr>
          </a:p>
        </p:txBody>
      </p:sp>
      <p:sp>
        <p:nvSpPr>
          <p:cNvPr id="3" name="Content Placeholder 2"/>
          <p:cNvSpPr>
            <a:spLocks noGrp="1"/>
          </p:cNvSpPr>
          <p:nvPr>
            <p:ph idx="1"/>
          </p:nvPr>
        </p:nvSpPr>
        <p:spPr/>
        <p:txBody>
          <a:bodyPr/>
          <a:lstStyle/>
          <a:p>
            <a:r>
              <a:rPr lang="en-US" dirty="0" smtClean="0"/>
              <a:t>The trophozoites of protozoa are motile.</a:t>
            </a:r>
          </a:p>
          <a:p>
            <a:r>
              <a:rPr lang="en-US" dirty="0" smtClean="0"/>
              <a:t> either because of slow movements of the cell (amoebae);</a:t>
            </a:r>
          </a:p>
          <a:p>
            <a:r>
              <a:rPr lang="en-US" dirty="0" smtClean="0"/>
              <a:t>or because they have rapidly moving ﬂagella (long whip-like threads) or cilia (numerous short hairs).</a:t>
            </a:r>
          </a:p>
          <a:p>
            <a:pPr marL="0" indent="0">
              <a:buNone/>
            </a:pPr>
            <a:endParaRPr lang="en-US" dirty="0"/>
          </a:p>
        </p:txBody>
      </p:sp>
    </p:spTree>
    <p:extLst>
      <p:ext uri="{BB962C8B-B14F-4D97-AF65-F5344CB8AC3E}">
        <p14:creationId xmlns:p14="http://schemas.microsoft.com/office/powerpoint/2010/main" val="421737969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Trophozoites are chieﬂy found in:</a:t>
            </a:r>
          </a:p>
          <a:p>
            <a:r>
              <a:rPr lang="en-US" dirty="0" smtClean="0"/>
              <a:t>— watery stools</a:t>
            </a:r>
          </a:p>
          <a:p>
            <a:r>
              <a:rPr lang="en-US" dirty="0" smtClean="0"/>
              <a:t>— stools containing mucus</a:t>
            </a:r>
          </a:p>
          <a:p>
            <a:r>
              <a:rPr lang="en-US" dirty="0" smtClean="0"/>
              <a:t>— soft formed stools.</a:t>
            </a:r>
          </a:p>
          <a:p>
            <a:endParaRPr lang="en-US" dirty="0"/>
          </a:p>
        </p:txBody>
      </p:sp>
    </p:spTree>
    <p:extLst>
      <p:ext uri="{BB962C8B-B14F-4D97-AF65-F5344CB8AC3E}">
        <p14:creationId xmlns:p14="http://schemas.microsoft.com/office/powerpoint/2010/main" val="240108172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B050"/>
                </a:solidFill>
              </a:rPr>
              <a:t>Features of identification</a:t>
            </a:r>
            <a:endParaRPr lang="en-US" dirty="0">
              <a:solidFill>
                <a:srgbClr val="00B050"/>
              </a:solidFill>
            </a:endParaRPr>
          </a:p>
        </p:txBody>
      </p:sp>
      <p:sp>
        <p:nvSpPr>
          <p:cNvPr id="3" name="Content Placeholder 2"/>
          <p:cNvSpPr>
            <a:spLocks noGrp="1"/>
          </p:cNvSpPr>
          <p:nvPr>
            <p:ph idx="1"/>
          </p:nvPr>
        </p:nvSpPr>
        <p:spPr/>
        <p:txBody>
          <a:bodyPr/>
          <a:lstStyle/>
          <a:p>
            <a:r>
              <a:rPr lang="en-US" dirty="0" smtClean="0"/>
              <a:t> size</a:t>
            </a:r>
          </a:p>
          <a:p>
            <a:r>
              <a:rPr lang="en-US" dirty="0" smtClean="0"/>
              <a:t>— cytoplasm</a:t>
            </a:r>
          </a:p>
          <a:p>
            <a:r>
              <a:rPr lang="en-US" dirty="0" smtClean="0"/>
              <a:t>— pseudopodia</a:t>
            </a:r>
          </a:p>
          <a:p>
            <a:r>
              <a:rPr lang="en-US" dirty="0" smtClean="0"/>
              <a:t>— nuclei</a:t>
            </a:r>
          </a:p>
          <a:p>
            <a:r>
              <a:rPr lang="en-US" dirty="0" smtClean="0"/>
              <a:t>ectoplasm</a:t>
            </a:r>
          </a:p>
          <a:p>
            <a:r>
              <a:rPr lang="en-US" dirty="0" smtClean="0"/>
              <a:t>— endoplasm</a:t>
            </a:r>
          </a:p>
          <a:p>
            <a:endParaRPr lang="en-US" dirty="0"/>
          </a:p>
        </p:txBody>
      </p:sp>
    </p:spTree>
    <p:extLst>
      <p:ext uri="{BB962C8B-B14F-4D97-AF65-F5344CB8AC3E}">
        <p14:creationId xmlns:p14="http://schemas.microsoft.com/office/powerpoint/2010/main" val="4928530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vacuoles</a:t>
            </a:r>
          </a:p>
          <a:p>
            <a:r>
              <a:rPr lang="en-US" dirty="0" smtClean="0"/>
              <a:t>— inclusion bodies containing erythrocytes, bacteria, yeast cells, debris, etc.</a:t>
            </a:r>
          </a:p>
          <a:p>
            <a:r>
              <a:rPr lang="en-US" dirty="0" smtClean="0"/>
              <a:t>nuclear membrane (chromatin)</a:t>
            </a:r>
          </a:p>
          <a:p>
            <a:r>
              <a:rPr lang="en-US" dirty="0" smtClean="0"/>
              <a:t> nuclear karyosome</a:t>
            </a:r>
          </a:p>
          <a:p>
            <a:r>
              <a:rPr lang="en-US" dirty="0" smtClean="0"/>
              <a:t>ﬂagella</a:t>
            </a:r>
          </a:p>
          <a:p>
            <a:r>
              <a:rPr lang="en-US" dirty="0" smtClean="0"/>
              <a:t> undulating membrane</a:t>
            </a:r>
            <a:endParaRPr lang="en-US" dirty="0"/>
          </a:p>
        </p:txBody>
      </p:sp>
    </p:spTree>
    <p:extLst>
      <p:ext uri="{BB962C8B-B14F-4D97-AF65-F5344CB8AC3E}">
        <p14:creationId xmlns:p14="http://schemas.microsoft.com/office/powerpoint/2010/main" val="134728186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B050"/>
                </a:solidFill>
                <a:latin typeface="+mn-lt"/>
              </a:rPr>
              <a:t>Collection of specimens</a:t>
            </a:r>
            <a:br>
              <a:rPr lang="en-US" b="1" dirty="0" smtClean="0">
                <a:solidFill>
                  <a:srgbClr val="00B050"/>
                </a:solidFill>
                <a:latin typeface="+mn-lt"/>
              </a:rPr>
            </a:br>
            <a:endParaRPr lang="en-US" b="1" dirty="0">
              <a:solidFill>
                <a:srgbClr val="00B050"/>
              </a:solidFill>
              <a:latin typeface="+mn-lt"/>
            </a:endParaRPr>
          </a:p>
        </p:txBody>
      </p:sp>
      <p:sp>
        <p:nvSpPr>
          <p:cNvPr id="3" name="Content Placeholder 2"/>
          <p:cNvSpPr>
            <a:spLocks noGrp="1"/>
          </p:cNvSpPr>
          <p:nvPr>
            <p:ph idx="1"/>
          </p:nvPr>
        </p:nvSpPr>
        <p:spPr/>
        <p:txBody>
          <a:bodyPr/>
          <a:lstStyle/>
          <a:p>
            <a:r>
              <a:rPr lang="en-US" dirty="0" smtClean="0">
                <a:latin typeface="Cambria" panose="02040503050406030204" pitchFamily="18" charset="0"/>
              </a:rPr>
              <a:t>Collect approximately 100g of faeces in a clean, dry container without preservatives. A screw-top container is most suitable. Make sure that any adult worms or segments passed are included.</a:t>
            </a:r>
          </a:p>
          <a:p>
            <a:endParaRPr lang="en-US" dirty="0"/>
          </a:p>
        </p:txBody>
      </p:sp>
    </p:spTree>
    <p:extLst>
      <p:ext uri="{BB962C8B-B14F-4D97-AF65-F5344CB8AC3E}">
        <p14:creationId xmlns:p14="http://schemas.microsoft.com/office/powerpoint/2010/main" val="314807565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B050"/>
                </a:solidFill>
              </a:rPr>
              <a:t>Identification of cysts</a:t>
            </a:r>
            <a:br>
              <a:rPr lang="en-US" b="1" dirty="0" smtClean="0">
                <a:solidFill>
                  <a:srgbClr val="00B050"/>
                </a:solidFill>
              </a:rPr>
            </a:br>
            <a:endParaRPr lang="en-US" b="1" dirty="0">
              <a:solidFill>
                <a:srgbClr val="00B050"/>
              </a:solidFill>
            </a:endParaRPr>
          </a:p>
        </p:txBody>
      </p:sp>
      <p:sp>
        <p:nvSpPr>
          <p:cNvPr id="3" name="Content Placeholder 2"/>
          <p:cNvSpPr>
            <a:spLocks noGrp="1"/>
          </p:cNvSpPr>
          <p:nvPr>
            <p:ph idx="1"/>
          </p:nvPr>
        </p:nvSpPr>
        <p:spPr/>
        <p:txBody>
          <a:bodyPr/>
          <a:lstStyle/>
          <a:p>
            <a:r>
              <a:rPr lang="en-US" dirty="0" smtClean="0"/>
              <a:t>Cysts are the resistant forms of certain intestinal amoebae, ﬂagellates and ciliates. They are small, round and non-motile and may have one or several nuclei.</a:t>
            </a:r>
          </a:p>
          <a:p>
            <a:r>
              <a:rPr lang="en-US" dirty="0" smtClean="0"/>
              <a:t>Measurement of cysts is useful for the correct identiﬁcation of species.</a:t>
            </a:r>
          </a:p>
          <a:p>
            <a:endParaRPr lang="en-US" dirty="0"/>
          </a:p>
        </p:txBody>
      </p:sp>
    </p:spTree>
    <p:extLst>
      <p:ext uri="{BB962C8B-B14F-4D97-AF65-F5344CB8AC3E}">
        <p14:creationId xmlns:p14="http://schemas.microsoft.com/office/powerpoint/2010/main" val="372086238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B050"/>
                </a:solidFill>
              </a:rPr>
              <a:t>Importance of cysts</a:t>
            </a:r>
            <a:br>
              <a:rPr lang="en-US" b="1" dirty="0" smtClean="0">
                <a:solidFill>
                  <a:srgbClr val="00B050"/>
                </a:solidFill>
              </a:rPr>
            </a:br>
            <a:endParaRPr lang="en-US" b="1" dirty="0">
              <a:solidFill>
                <a:srgbClr val="00B050"/>
              </a:solidFill>
            </a:endParaRPr>
          </a:p>
        </p:txBody>
      </p:sp>
      <p:sp>
        <p:nvSpPr>
          <p:cNvPr id="3" name="Content Placeholder 2"/>
          <p:cNvSpPr>
            <a:spLocks noGrp="1"/>
          </p:cNvSpPr>
          <p:nvPr>
            <p:ph idx="1"/>
          </p:nvPr>
        </p:nvSpPr>
        <p:spPr/>
        <p:txBody>
          <a:bodyPr/>
          <a:lstStyle/>
          <a:p>
            <a:r>
              <a:rPr lang="en-US" dirty="0" smtClean="0"/>
              <a:t>The clinical importance of cysts varies from country to country. The cyst is the infective form of the organism. Healthy persons may be asymptomatic carriers of cysts and are, therefore, a public health hazard.</a:t>
            </a:r>
          </a:p>
          <a:p>
            <a:r>
              <a:rPr lang="en-US" dirty="0" smtClean="0"/>
              <a:t>The most important problem in the laboratory is the precise identiﬁcation of cysts of Entamoeba histolytica, Giardia intestinalis </a:t>
            </a:r>
            <a:r>
              <a:rPr lang="en-US" smtClean="0"/>
              <a:t>and </a:t>
            </a:r>
            <a:r>
              <a:rPr lang="en-US" smtClean="0"/>
              <a:t>Blantidium </a:t>
            </a:r>
            <a:r>
              <a:rPr lang="en-US" dirty="0" smtClean="0"/>
              <a:t>coli. </a:t>
            </a:r>
            <a:endParaRPr lang="en-US" dirty="0"/>
          </a:p>
        </p:txBody>
      </p:sp>
    </p:spTree>
    <p:extLst>
      <p:ext uri="{BB962C8B-B14F-4D97-AF65-F5344CB8AC3E}">
        <p14:creationId xmlns:p14="http://schemas.microsoft.com/office/powerpoint/2010/main" val="203012934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stretch>
            <a:fillRect/>
          </a:stretch>
        </p:blipFill>
        <p:spPr>
          <a:xfrm>
            <a:off x="1496169" y="1974198"/>
            <a:ext cx="9199661" cy="4054191"/>
          </a:xfrm>
          <a:prstGeom prst="rect">
            <a:avLst/>
          </a:prstGeom>
        </p:spPr>
      </p:pic>
    </p:spTree>
    <p:extLst>
      <p:ext uri="{BB962C8B-B14F-4D97-AF65-F5344CB8AC3E}">
        <p14:creationId xmlns:p14="http://schemas.microsoft.com/office/powerpoint/2010/main" val="411031141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tretch>
            <a:fillRect/>
          </a:stretch>
        </p:blipFill>
        <p:spPr>
          <a:xfrm>
            <a:off x="3047574" y="2286554"/>
            <a:ext cx="6096851" cy="3429479"/>
          </a:xfrm>
          <a:prstGeom prst="rect">
            <a:avLst/>
          </a:prstGeom>
        </p:spPr>
      </p:pic>
      <p:pic>
        <p:nvPicPr>
          <p:cNvPr id="6" name="Content Placeholder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98975" y="2670175"/>
            <a:ext cx="3200400" cy="2952750"/>
          </a:xfrm>
          <a:prstGeom prst="rect">
            <a:avLst/>
          </a:prstGeom>
        </p:spPr>
      </p:pic>
    </p:spTree>
    <p:extLst>
      <p:ext uri="{BB962C8B-B14F-4D97-AF65-F5344CB8AC3E}">
        <p14:creationId xmlns:p14="http://schemas.microsoft.com/office/powerpoint/2010/main" val="231364366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tretch>
            <a:fillRect/>
          </a:stretch>
        </p:blipFill>
        <p:spPr>
          <a:xfrm>
            <a:off x="4502976" y="1825624"/>
            <a:ext cx="3186048" cy="5502827"/>
          </a:xfrm>
          <a:prstGeom prst="rect">
            <a:avLst/>
          </a:prstGeom>
        </p:spPr>
      </p:pic>
    </p:spTree>
    <p:extLst>
      <p:ext uri="{BB962C8B-B14F-4D97-AF65-F5344CB8AC3E}">
        <p14:creationId xmlns:p14="http://schemas.microsoft.com/office/powerpoint/2010/main" val="62390699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tretch>
            <a:fillRect/>
          </a:stretch>
        </p:blipFill>
        <p:spPr>
          <a:xfrm>
            <a:off x="4523095" y="2391810"/>
            <a:ext cx="3145809" cy="3218967"/>
          </a:xfrm>
          <a:prstGeom prst="rect">
            <a:avLst/>
          </a:prstGeom>
        </p:spPr>
      </p:pic>
    </p:spTree>
    <p:extLst>
      <p:ext uri="{BB962C8B-B14F-4D97-AF65-F5344CB8AC3E}">
        <p14:creationId xmlns:p14="http://schemas.microsoft.com/office/powerpoint/2010/main" val="201097970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tretch>
            <a:fillRect/>
          </a:stretch>
        </p:blipFill>
        <p:spPr>
          <a:xfrm>
            <a:off x="4324958" y="2781988"/>
            <a:ext cx="3542083" cy="2438611"/>
          </a:xfrm>
          <a:prstGeom prst="rect">
            <a:avLst/>
          </a:prstGeom>
        </p:spPr>
      </p:pic>
    </p:spTree>
    <p:extLst>
      <p:ext uri="{BB962C8B-B14F-4D97-AF65-F5344CB8AC3E}">
        <p14:creationId xmlns:p14="http://schemas.microsoft.com/office/powerpoint/2010/main" val="135143440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652962" y="2748756"/>
            <a:ext cx="2886075" cy="250507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15326887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B050"/>
                </a:solidFill>
                <a:latin typeface="+mn-lt"/>
              </a:rPr>
              <a:t>Precautions</a:t>
            </a:r>
            <a:br>
              <a:rPr lang="en-US" b="1" dirty="0" smtClean="0">
                <a:solidFill>
                  <a:srgbClr val="00B050"/>
                </a:solidFill>
                <a:latin typeface="+mn-lt"/>
              </a:rPr>
            </a:br>
            <a:endParaRPr lang="en-US" b="1" dirty="0">
              <a:solidFill>
                <a:srgbClr val="00B050"/>
              </a:solidFill>
              <a:latin typeface="+mn-lt"/>
            </a:endParaRPr>
          </a:p>
        </p:txBody>
      </p:sp>
      <p:sp>
        <p:nvSpPr>
          <p:cNvPr id="3" name="Content Placeholder 2"/>
          <p:cNvSpPr>
            <a:spLocks noGrp="1"/>
          </p:cNvSpPr>
          <p:nvPr>
            <p:ph idx="1"/>
          </p:nvPr>
        </p:nvSpPr>
        <p:spPr/>
        <p:txBody>
          <a:bodyPr/>
          <a:lstStyle/>
          <a:p>
            <a:r>
              <a:rPr lang="en-US" dirty="0" smtClean="0"/>
              <a:t>Never leave stool specimens exposed to the air in containers without lids.</a:t>
            </a:r>
          </a:p>
          <a:p>
            <a:r>
              <a:rPr lang="en-US" dirty="0" smtClean="0"/>
              <a:t> Never accept stool specimens mixed with urine.</a:t>
            </a:r>
          </a:p>
          <a:p>
            <a:r>
              <a:rPr lang="en-US" dirty="0" smtClean="0"/>
              <a:t> Never examine stool specimens without ﬁrst putting on gloves.</a:t>
            </a:r>
            <a:endParaRPr lang="en-US" dirty="0"/>
          </a:p>
        </p:txBody>
      </p:sp>
    </p:spTree>
    <p:extLst>
      <p:ext uri="{BB962C8B-B14F-4D97-AF65-F5344CB8AC3E}">
        <p14:creationId xmlns:p14="http://schemas.microsoft.com/office/powerpoint/2010/main" val="251226949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Always examine stool specimens within 1–4 hours after collection. If several specimens are received at the same time, examine the liquid stools and those containing mucus or blood ﬁrst, as they may contain motile amoebae (which die quickly).</a:t>
            </a:r>
            <a:endParaRPr lang="en-US" dirty="0"/>
          </a:p>
        </p:txBody>
      </p:sp>
    </p:spTree>
    <p:extLst>
      <p:ext uri="{BB962C8B-B14F-4D97-AF65-F5344CB8AC3E}">
        <p14:creationId xmlns:p14="http://schemas.microsoft.com/office/powerpoint/2010/main" val="64243275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B050"/>
                </a:solidFill>
              </a:rPr>
              <a:t>Gross /physical/visual/ macro exam</a:t>
            </a:r>
            <a:endParaRPr lang="en-US" b="1" dirty="0">
              <a:solidFill>
                <a:srgbClr val="00B050"/>
              </a:solidFill>
            </a:endParaRPr>
          </a:p>
        </p:txBody>
      </p:sp>
      <p:sp>
        <p:nvSpPr>
          <p:cNvPr id="3" name="Content Placeholder 2"/>
          <p:cNvSpPr>
            <a:spLocks noGrp="1"/>
          </p:cNvSpPr>
          <p:nvPr>
            <p:ph idx="1"/>
          </p:nvPr>
        </p:nvSpPr>
        <p:spPr/>
        <p:txBody>
          <a:bodyPr/>
          <a:lstStyle/>
          <a:p>
            <a:r>
              <a:rPr lang="en-US" dirty="0" smtClean="0"/>
              <a:t>Faecal samples are best described by their colour, consistency and presence or absence of macroscopic blood or exudate.</a:t>
            </a:r>
          </a:p>
          <a:p>
            <a:endParaRPr lang="en-US" dirty="0"/>
          </a:p>
        </p:txBody>
      </p:sp>
    </p:spTree>
    <p:extLst>
      <p:ext uri="{BB962C8B-B14F-4D97-AF65-F5344CB8AC3E}">
        <p14:creationId xmlns:p14="http://schemas.microsoft.com/office/powerpoint/2010/main" val="306479403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B050"/>
                </a:solidFill>
              </a:rPr>
              <a:t>Colour </a:t>
            </a:r>
            <a:endParaRPr lang="en-US" b="1" dirty="0">
              <a:solidFill>
                <a:srgbClr val="00B050"/>
              </a:solidFill>
            </a:endParaRPr>
          </a:p>
        </p:txBody>
      </p:sp>
      <p:sp>
        <p:nvSpPr>
          <p:cNvPr id="3" name="Content Placeholder 2"/>
          <p:cNvSpPr>
            <a:spLocks noGrp="1"/>
          </p:cNvSpPr>
          <p:nvPr>
            <p:ph idx="1"/>
          </p:nvPr>
        </p:nvSpPr>
        <p:spPr/>
        <p:txBody>
          <a:bodyPr/>
          <a:lstStyle/>
          <a:p>
            <a:pPr marL="0" indent="0">
              <a:buNone/>
            </a:pPr>
            <a:r>
              <a:rPr lang="en-US" dirty="0" smtClean="0"/>
              <a:t>The colour can be described as:</a:t>
            </a:r>
          </a:p>
          <a:p>
            <a:r>
              <a:rPr lang="en-US" dirty="0" smtClean="0"/>
              <a:t>— black (occult blood)</a:t>
            </a:r>
          </a:p>
          <a:p>
            <a:r>
              <a:rPr lang="en-US" dirty="0" smtClean="0"/>
              <a:t>— brown, pale yellow (fat)</a:t>
            </a:r>
          </a:p>
          <a:p>
            <a:r>
              <a:rPr lang="en-US" dirty="0" smtClean="0"/>
              <a:t>— white (obstructive jaundice).</a:t>
            </a:r>
          </a:p>
          <a:p>
            <a:endParaRPr lang="en-US" dirty="0"/>
          </a:p>
        </p:txBody>
      </p:sp>
    </p:spTree>
    <p:extLst>
      <p:ext uri="{BB962C8B-B14F-4D97-AF65-F5344CB8AC3E}">
        <p14:creationId xmlns:p14="http://schemas.microsoft.com/office/powerpoint/2010/main" val="335587003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B050"/>
                </a:solidFill>
              </a:rPr>
              <a:t>Consistency </a:t>
            </a:r>
            <a:endParaRPr lang="en-US" b="1" dirty="0">
              <a:solidFill>
                <a:srgbClr val="00B050"/>
              </a:solidFill>
            </a:endParaRPr>
          </a:p>
        </p:txBody>
      </p:sp>
      <p:sp>
        <p:nvSpPr>
          <p:cNvPr id="3" name="Content Placeholder 2"/>
          <p:cNvSpPr>
            <a:spLocks noGrp="1"/>
          </p:cNvSpPr>
          <p:nvPr>
            <p:ph idx="1"/>
          </p:nvPr>
        </p:nvSpPr>
        <p:spPr/>
        <p:txBody>
          <a:bodyPr/>
          <a:lstStyle/>
          <a:p>
            <a:pPr marL="0" indent="0">
              <a:buNone/>
            </a:pPr>
            <a:r>
              <a:rPr lang="en-US" dirty="0" smtClean="0"/>
              <a:t>The consistency can be described as:</a:t>
            </a:r>
          </a:p>
          <a:p>
            <a:r>
              <a:rPr lang="en-US" dirty="0" smtClean="0"/>
              <a:t>— formed (normal shape)</a:t>
            </a:r>
          </a:p>
          <a:p>
            <a:r>
              <a:rPr lang="en-US" dirty="0" smtClean="0"/>
              <a:t>— soft formed</a:t>
            </a:r>
          </a:p>
          <a:p>
            <a:r>
              <a:rPr lang="en-US" dirty="0" smtClean="0"/>
              <a:t>— unformed or liquid (watery).</a:t>
            </a:r>
          </a:p>
          <a:p>
            <a:endParaRPr lang="en-US" dirty="0"/>
          </a:p>
        </p:txBody>
      </p:sp>
    </p:spTree>
    <p:extLst>
      <p:ext uri="{BB962C8B-B14F-4D97-AF65-F5344CB8AC3E}">
        <p14:creationId xmlns:p14="http://schemas.microsoft.com/office/powerpoint/2010/main" val="195237092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 presence of external blood or mucus, usually seen as streaks of red or white, should be noted. Blood may be present in certain medical conditions (e.g. ulcerative colitis, schistosomiasis).</a:t>
            </a:r>
          </a:p>
          <a:p>
            <a:endParaRPr lang="en-US" dirty="0"/>
          </a:p>
        </p:txBody>
      </p:sp>
    </p:spTree>
    <p:extLst>
      <p:ext uri="{BB962C8B-B14F-4D97-AF65-F5344CB8AC3E}">
        <p14:creationId xmlns:p14="http://schemas.microsoft.com/office/powerpoint/2010/main" val="28009067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B050"/>
                </a:solidFill>
              </a:rPr>
              <a:t>Microscopic examination</a:t>
            </a:r>
            <a:br>
              <a:rPr lang="en-US" b="1" dirty="0" smtClean="0">
                <a:solidFill>
                  <a:srgbClr val="00B050"/>
                </a:solidFill>
              </a:rPr>
            </a:br>
            <a:endParaRPr lang="en-US" b="1" dirty="0">
              <a:solidFill>
                <a:srgbClr val="00B050"/>
              </a:solidFill>
            </a:endParaRPr>
          </a:p>
        </p:txBody>
      </p:sp>
      <p:sp>
        <p:nvSpPr>
          <p:cNvPr id="3" name="Content Placeholder 2"/>
          <p:cNvSpPr>
            <a:spLocks noGrp="1"/>
          </p:cNvSpPr>
          <p:nvPr>
            <p:ph idx="1"/>
          </p:nvPr>
        </p:nvSpPr>
        <p:spPr/>
        <p:txBody>
          <a:bodyPr/>
          <a:lstStyle/>
          <a:p>
            <a:pPr marL="0" indent="0">
              <a:buNone/>
            </a:pPr>
            <a:r>
              <a:rPr lang="en-US" dirty="0" smtClean="0"/>
              <a:t>Direct microscopic examination of faeces in saline or iodine suspension is useful for the following reasons:</a:t>
            </a:r>
          </a:p>
          <a:p>
            <a:pPr marL="0" indent="0">
              <a:buNone/>
            </a:pPr>
            <a:r>
              <a:rPr lang="en-US" dirty="0" smtClean="0"/>
              <a:t> to detect motile trophozoites;</a:t>
            </a:r>
          </a:p>
          <a:p>
            <a:pPr marL="0" indent="0">
              <a:buNone/>
            </a:pPr>
            <a:r>
              <a:rPr lang="en-US" dirty="0" smtClean="0"/>
              <a:t>— to detect ova and cysts present in moderate numbers;</a:t>
            </a:r>
          </a:p>
          <a:p>
            <a:pPr marL="0" indent="0">
              <a:buNone/>
            </a:pPr>
            <a:r>
              <a:rPr lang="en-US" dirty="0" smtClean="0"/>
              <a:t>— to detect erythrocytes, cellular debris or excess fat.</a:t>
            </a:r>
          </a:p>
          <a:p>
            <a:endParaRPr lang="en-US" dirty="0"/>
          </a:p>
        </p:txBody>
      </p:sp>
    </p:spTree>
    <p:extLst>
      <p:ext uri="{BB962C8B-B14F-4D97-AF65-F5344CB8AC3E}">
        <p14:creationId xmlns:p14="http://schemas.microsoft.com/office/powerpoint/2010/main" val="32618154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TotalTime>
  <Words>699</Words>
  <Application>Microsoft Office PowerPoint</Application>
  <PresentationFormat>Widescreen</PresentationFormat>
  <Paragraphs>66</Paragraphs>
  <Slides>27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27</vt:i4>
      </vt:variant>
    </vt:vector>
  </HeadingPairs>
  <TitlesOfParts>
    <vt:vector size="33" baseType="lpstr">
      <vt:lpstr>Arial</vt:lpstr>
      <vt:lpstr>Bauhaus 93</vt:lpstr>
      <vt:lpstr>Calibri</vt:lpstr>
      <vt:lpstr>Calibri Light</vt:lpstr>
      <vt:lpstr>Cambria</vt:lpstr>
      <vt:lpstr>Office Theme</vt:lpstr>
      <vt:lpstr>Stool analysis </vt:lpstr>
      <vt:lpstr>Collection of specimens </vt:lpstr>
      <vt:lpstr>Precautions </vt:lpstr>
      <vt:lpstr>PowerPoint Presentation</vt:lpstr>
      <vt:lpstr>Gross /physical/visual/ macro exam</vt:lpstr>
      <vt:lpstr>Colour </vt:lpstr>
      <vt:lpstr>Consistency </vt:lpstr>
      <vt:lpstr>PowerPoint Presentation</vt:lpstr>
      <vt:lpstr>Microscopic examination </vt:lpstr>
      <vt:lpstr>PowerPoint Presentation</vt:lpstr>
      <vt:lpstr>Dispatch of stools for detection of parasites </vt:lpstr>
      <vt:lpstr>PowerPoint Presentation</vt:lpstr>
      <vt:lpstr>PowerPoint Presentation</vt:lpstr>
      <vt:lpstr>PowerPoint Presentation</vt:lpstr>
      <vt:lpstr> Intestinal protozoa </vt:lpstr>
      <vt:lpstr>Identification of motile forms (trophozoites)</vt:lpstr>
      <vt:lpstr>PowerPoint Presentation</vt:lpstr>
      <vt:lpstr>Features of identification</vt:lpstr>
      <vt:lpstr>PowerPoint Presentation</vt:lpstr>
      <vt:lpstr>Identification of cysts </vt:lpstr>
      <vt:lpstr>Importance of cysts </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Stool analysis </dc:title>
  <dc:creator>Mosab Nouraldein</dc:creator>
  <cp:lastModifiedBy>Mosab Nouraldein</cp:lastModifiedBy>
  <cp:revision>17</cp:revision>
  <dcterms:created xsi:type="dcterms:W3CDTF">2018-03-06T20:40:56Z</dcterms:created>
  <dcterms:modified xsi:type="dcterms:W3CDTF">2018-03-06T21:16:41Z</dcterms:modified>
</cp:coreProperties>
</file>