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8" r:id="rId4"/>
    <p:sldId id="269" r:id="rId5"/>
    <p:sldId id="257" r:id="rId6"/>
    <p:sldId id="270" r:id="rId7"/>
    <p:sldId id="258" r:id="rId8"/>
    <p:sldId id="259" r:id="rId9"/>
    <p:sldId id="262" r:id="rId10"/>
    <p:sldId id="263" r:id="rId11"/>
    <p:sldId id="260" r:id="rId12"/>
    <p:sldId id="264" r:id="rId13"/>
    <p:sldId id="265" r:id="rId14"/>
    <p:sldId id="266" r:id="rId15"/>
    <p:sldId id="267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224D-6C75-4AC8-8CC6-8874ED69590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D72B7-4185-4FFD-80F5-A0A985AB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751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224D-6C75-4AC8-8CC6-8874ED69590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D72B7-4185-4FFD-80F5-A0A985AB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404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224D-6C75-4AC8-8CC6-8874ED69590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D72B7-4185-4FFD-80F5-A0A985AB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735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224D-6C75-4AC8-8CC6-8874ED69590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D72B7-4185-4FFD-80F5-A0A985AB03B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820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224D-6C75-4AC8-8CC6-8874ED69590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D72B7-4185-4FFD-80F5-A0A985AB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128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224D-6C75-4AC8-8CC6-8874ED69590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D72B7-4185-4FFD-80F5-A0A985AB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2682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224D-6C75-4AC8-8CC6-8874ED69590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D72B7-4185-4FFD-80F5-A0A985AB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8600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224D-6C75-4AC8-8CC6-8874ED69590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D72B7-4185-4FFD-80F5-A0A985AB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469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224D-6C75-4AC8-8CC6-8874ED69590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D72B7-4185-4FFD-80F5-A0A985AB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874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224D-6C75-4AC8-8CC6-8874ED69590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D72B7-4185-4FFD-80F5-A0A985AB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843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224D-6C75-4AC8-8CC6-8874ED69590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D72B7-4185-4FFD-80F5-A0A985AB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320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224D-6C75-4AC8-8CC6-8874ED69590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D72B7-4185-4FFD-80F5-A0A985AB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970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224D-6C75-4AC8-8CC6-8874ED69590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D72B7-4185-4FFD-80F5-A0A985AB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395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224D-6C75-4AC8-8CC6-8874ED69590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D72B7-4185-4FFD-80F5-A0A985AB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571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224D-6C75-4AC8-8CC6-8874ED69590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D72B7-4185-4FFD-80F5-A0A985AB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521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224D-6C75-4AC8-8CC6-8874ED69590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D72B7-4185-4FFD-80F5-A0A985AB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75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224D-6C75-4AC8-8CC6-8874ED69590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D72B7-4185-4FFD-80F5-A0A985AB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958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CB4224D-6C75-4AC8-8CC6-8874ED69590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D72B7-4185-4FFD-80F5-A0A985AB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0879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Giardia lamblia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u="sng" dirty="0" smtClean="0"/>
              <a:t>Giardia duonenalis , Giardia intestinalis</a:t>
            </a:r>
          </a:p>
          <a:p>
            <a:r>
              <a:rPr lang="en-US" dirty="0" smtClean="0"/>
              <a:t>Mosab Nouraldein </a:t>
            </a:r>
            <a:r>
              <a:rPr lang="en-US" dirty="0" smtClean="0"/>
              <a:t>mohammed</a:t>
            </a:r>
          </a:p>
          <a:p>
            <a:r>
              <a:rPr lang="en-US" dirty="0" smtClean="0"/>
              <a:t>Semester </a:t>
            </a:r>
            <a:r>
              <a:rPr lang="en-US" dirty="0" smtClean="0">
                <a:solidFill>
                  <a:srgbClr val="FFFF00"/>
                </a:solidFill>
              </a:rPr>
              <a:t>8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768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000" u="sng" dirty="0" smtClean="0"/>
              <a:t>Contribution of commensal microorganisms ( normal microbial flora):</a:t>
            </a:r>
          </a:p>
          <a:p>
            <a:r>
              <a:rPr lang="en-US" sz="3000" dirty="0" smtClean="0"/>
              <a:t>Intestinal flora may  compete the trophozoite in diet and receptors .</a:t>
            </a:r>
          </a:p>
          <a:p>
            <a:pPr marL="0" indent="0">
              <a:buNone/>
            </a:pPr>
            <a:r>
              <a:rPr lang="en-US" sz="3000" dirty="0" smtClean="0"/>
              <a:t>Recent  case study showed that Entamoeba coli trophozoite phagocytose Giardia lamblia trophozoite . </a:t>
            </a:r>
          </a:p>
          <a:p>
            <a:pPr marL="0" indent="0">
              <a:buNone/>
            </a:pPr>
            <a:r>
              <a:rPr lang="en-US" sz="3000" b="1" u="sng" dirty="0" smtClean="0"/>
              <a:t>Nitric oxide : </a:t>
            </a:r>
          </a:p>
          <a:p>
            <a:pPr marL="0" indent="0">
              <a:buNone/>
            </a:pPr>
            <a:r>
              <a:rPr lang="en-US" sz="3000" dirty="0" smtClean="0"/>
              <a:t>Inhibit the trophozoite replication as well as differentiation into cyst .</a:t>
            </a:r>
          </a:p>
        </p:txBody>
      </p:sp>
    </p:spTree>
    <p:extLst>
      <p:ext uri="{BB962C8B-B14F-4D97-AF65-F5344CB8AC3E}">
        <p14:creationId xmlns:p14="http://schemas.microsoft.com/office/powerpoint/2010/main" val="3686460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Adaptive immune response :</a:t>
            </a:r>
          </a:p>
          <a:p>
            <a:r>
              <a:rPr lang="en-US" sz="2800" b="1" u="sng" dirty="0" smtClean="0"/>
              <a:t>Humoral immunity :</a:t>
            </a:r>
          </a:p>
          <a:p>
            <a:pPr marL="0" indent="0">
              <a:buNone/>
            </a:pPr>
            <a:r>
              <a:rPr lang="en-US" sz="2800" dirty="0" smtClean="0"/>
              <a:t>Infection with Giardia lamblia results in strong antibody response against the parasite .</a:t>
            </a:r>
          </a:p>
          <a:p>
            <a:pPr marL="0" indent="0">
              <a:buNone/>
            </a:pPr>
            <a:r>
              <a:rPr lang="en-US" sz="2800" b="1" u="sng" dirty="0" smtClean="0"/>
              <a:t>Antibodies involved : </a:t>
            </a:r>
          </a:p>
          <a:p>
            <a:r>
              <a:rPr lang="en-US" sz="2800" dirty="0" smtClean="0"/>
              <a:t>IgG</a:t>
            </a:r>
          </a:p>
          <a:p>
            <a:r>
              <a:rPr lang="en-US" sz="2800" dirty="0" smtClean="0"/>
              <a:t>  secretory IgA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66133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IgA is transported across epithelial surfaces by the poly-immunoglobulin receptor in a process called transcytosis .</a:t>
            </a:r>
          </a:p>
          <a:p>
            <a:r>
              <a:rPr lang="en-US" sz="2800" dirty="0" smtClean="0"/>
              <a:t>Passive transfer of anti-Giardia antibodies in milk can help to protect newborn humans 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894589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Cellular immunity : </a:t>
            </a:r>
          </a:p>
          <a:p>
            <a:pPr marL="0" indent="0">
              <a:buNone/>
            </a:pPr>
            <a:r>
              <a:rPr lang="en-US" sz="2800" dirty="0" smtClean="0"/>
              <a:t>T cells can produce several distinct patterns of cytokines following infection with Giardia lamblia , including ( IL -2, IL-4, IL-5, IL -6, INF-gamma, TNF-alpha) .</a:t>
            </a:r>
          </a:p>
        </p:txBody>
      </p:sp>
    </p:spTree>
    <p:extLst>
      <p:ext uri="{BB962C8B-B14F-4D97-AF65-F5344CB8AC3E}">
        <p14:creationId xmlns:p14="http://schemas.microsoft.com/office/powerpoint/2010/main" val="1527375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1" u="sng" dirty="0" smtClean="0"/>
              <a:t>Mechanisms of evasion:</a:t>
            </a:r>
          </a:p>
          <a:p>
            <a:pPr marL="0" indent="0">
              <a:buNone/>
            </a:pPr>
            <a:r>
              <a:rPr lang="en-US" sz="2800" u="sng" dirty="0" smtClean="0"/>
              <a:t>By antigenic variation : </a:t>
            </a:r>
          </a:p>
          <a:p>
            <a:pPr marL="0" indent="0">
              <a:buNone/>
            </a:pPr>
            <a:r>
              <a:rPr lang="en-US" sz="2800" dirty="0" smtClean="0"/>
              <a:t>Giardia lamblia has  variant – specific surface proteins (VSPs).</a:t>
            </a:r>
          </a:p>
          <a:p>
            <a:pPr marL="0" indent="0">
              <a:buNone/>
            </a:pPr>
            <a:r>
              <a:rPr lang="en-US" sz="2800" dirty="0" smtClean="0"/>
              <a:t>Each individual parasite contains approximately 150 different variant-specific surface protein genes. </a:t>
            </a:r>
          </a:p>
          <a:p>
            <a:pPr marL="0" indent="0">
              <a:buNone/>
            </a:pPr>
            <a:r>
              <a:rPr lang="en-US" sz="2800" dirty="0" smtClean="0"/>
              <a:t>But each trophozoite express only one VSP at a time .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298275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Serological diagnosis by  :</a:t>
            </a:r>
          </a:p>
          <a:p>
            <a:r>
              <a:rPr lang="en-US" sz="2800" dirty="0" smtClean="0"/>
              <a:t>ELISA</a:t>
            </a:r>
          </a:p>
          <a:p>
            <a:r>
              <a:rPr lang="en-US" sz="2800" dirty="0" smtClean="0"/>
              <a:t>IFAT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472070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Mention the reasons of variation in clinical manifestation among patients suffering from giardiasis ?</a:t>
            </a:r>
          </a:p>
          <a:p>
            <a:r>
              <a:rPr lang="en-US" sz="2800" dirty="0" smtClean="0"/>
              <a:t>Discuss 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Innate immune response to G.lamblia?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Specific immunity to G.lamblia ?</a:t>
            </a:r>
          </a:p>
          <a:p>
            <a:r>
              <a:rPr lang="en-US" sz="2800" dirty="0" smtClean="0"/>
              <a:t>Mention the methods used to diagnose G.lamblia serologically?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84802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Its an intestinal flagellate protozoan parasite , which inhabit the duodenum and upper part of jejunum </a:t>
            </a:r>
          </a:p>
          <a:p>
            <a:r>
              <a:rPr lang="en-US" sz="3200" dirty="0" smtClean="0"/>
              <a:t>It is the causative agent of Giardiasis 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504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Distribution:</a:t>
            </a:r>
          </a:p>
          <a:p>
            <a:pPr marL="0" indent="0">
              <a:buNone/>
            </a:pPr>
            <a:r>
              <a:rPr lang="en-US" sz="3200" dirty="0" smtClean="0"/>
              <a:t>World wide , more common in warm climate of tropics and sub-tropics </a:t>
            </a:r>
          </a:p>
          <a:p>
            <a:pPr marL="0" indent="0">
              <a:buNone/>
            </a:pPr>
            <a:r>
              <a:rPr lang="en-US" sz="3200" dirty="0" smtClean="0"/>
              <a:t>Mode of transmission :</a:t>
            </a:r>
          </a:p>
          <a:p>
            <a:pPr marL="0" indent="0">
              <a:buNone/>
            </a:pPr>
            <a:r>
              <a:rPr lang="en-US" sz="3200" dirty="0" smtClean="0"/>
              <a:t>Fecal oral route , ingestion of cyst in food , water or from contaminated hands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71731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pic>
        <p:nvPicPr>
          <p:cNvPr id="4" name="Picture 2" descr="Giardia_LifeCycl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275" y="1853248"/>
            <a:ext cx="10779229" cy="4395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9334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Variation in clinical manifestation 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u="sng" dirty="0" smtClean="0"/>
              <a:t>It occurs due to the following factors: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The virulence of Giardia lamblia strain (A&amp;B strains).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The number of cysts ingested  ( 10- 25 cyst)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The age of the host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The state of the host immune system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2323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features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 </a:t>
            </a:r>
            <a:r>
              <a:rPr lang="en-US" sz="3200" dirty="0" smtClean="0"/>
              <a:t>mostly Asymptomatic </a:t>
            </a:r>
          </a:p>
          <a:p>
            <a:r>
              <a:rPr lang="en-US" sz="3200" dirty="0" smtClean="0"/>
              <a:t>Diarrhea </a:t>
            </a:r>
          </a:p>
          <a:p>
            <a:r>
              <a:rPr lang="en-US" sz="3200" dirty="0" smtClean="0"/>
              <a:t>Abdominal pain </a:t>
            </a:r>
          </a:p>
          <a:p>
            <a:r>
              <a:rPr lang="en-US" sz="3200" dirty="0" smtClean="0"/>
              <a:t>Malabsorption </a:t>
            </a:r>
          </a:p>
          <a:p>
            <a:r>
              <a:rPr lang="en-US" sz="3200" dirty="0" smtClean="0"/>
              <a:t>Steatorrhea </a:t>
            </a:r>
          </a:p>
          <a:p>
            <a:r>
              <a:rPr lang="en-US" sz="3200" dirty="0" smtClean="0"/>
              <a:t>Nausea </a:t>
            </a:r>
          </a:p>
          <a:p>
            <a:r>
              <a:rPr lang="en-US" sz="3200" dirty="0" smtClean="0"/>
              <a:t>Vomiting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70480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Immunity to giardia lamblia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Innate immunity :</a:t>
            </a:r>
          </a:p>
          <a:p>
            <a:r>
              <a:rPr lang="en-US" sz="3200" dirty="0" smtClean="0"/>
              <a:t>Stomach acid (HCL)  serves as important first line of defense against enteropathogens through its ability to kill acid sensitive microorganisms .</a:t>
            </a:r>
          </a:p>
          <a:p>
            <a:r>
              <a:rPr lang="en-US" sz="3200" dirty="0" smtClean="0"/>
              <a:t>However Giardia lamblia  cyst are highly resistant and survive passage through the acidic environment of the stomach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6024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1" u="sng" dirty="0" smtClean="0"/>
              <a:t>Complement system: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Parasite can be killed by complement after activation of with specific antibodies (</a:t>
            </a:r>
            <a:r>
              <a:rPr lang="en-US" sz="2800" b="1" dirty="0" smtClean="0"/>
              <a:t>classical pathway of complement activation</a:t>
            </a:r>
            <a:r>
              <a:rPr lang="en-US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 smtClean="0"/>
              <a:t>Mannose binding lectin:</a:t>
            </a:r>
          </a:p>
          <a:p>
            <a:pPr marL="0" indent="0">
              <a:buNone/>
            </a:pPr>
            <a:r>
              <a:rPr lang="en-US" sz="2800" dirty="0" smtClean="0"/>
              <a:t>Giardia lamblia trophozoite is able to glycosylate numerous proteins with the addition of N-Acetyl –Glucosamine , which is known ligand for the mannose binding lectin (MBL) . </a:t>
            </a:r>
          </a:p>
          <a:p>
            <a:pPr marL="0" indent="0">
              <a:buNone/>
            </a:pPr>
            <a:r>
              <a:rPr lang="en-US" sz="2800" dirty="0" smtClean="0"/>
              <a:t>And that will lead to trophozoite lysis. </a:t>
            </a:r>
          </a:p>
          <a:p>
            <a:pPr marL="0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15989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u="sng" dirty="0" smtClean="0"/>
              <a:t>Macrophages :</a:t>
            </a:r>
          </a:p>
          <a:p>
            <a:pPr marL="0" indent="0">
              <a:buNone/>
            </a:pPr>
            <a:r>
              <a:rPr lang="en-US" sz="3200" dirty="0" smtClean="0"/>
              <a:t>Can phagocyte Giardia lamblia trophozoite </a:t>
            </a:r>
          </a:p>
          <a:p>
            <a:pPr marL="0" indent="0">
              <a:buNone/>
            </a:pPr>
            <a:r>
              <a:rPr lang="en-US" sz="3200" u="sng" dirty="0" smtClean="0"/>
              <a:t>Dendritic cells :</a:t>
            </a:r>
          </a:p>
          <a:p>
            <a:pPr marL="0" indent="0">
              <a:buNone/>
            </a:pPr>
            <a:r>
              <a:rPr lang="en-US" sz="3200" dirty="0" smtClean="0"/>
              <a:t>Can produce small amount of IL-6 &amp; TNF –</a:t>
            </a:r>
            <a:r>
              <a:rPr lang="en-US" sz="3200" dirty="0" smtClean="0">
                <a:latin typeface="Bodoni MT" panose="02070603080606020203" pitchFamily="18" charset="0"/>
              </a:rPr>
              <a:t>alpha , in response to giardia lamblia trophozoite . </a:t>
            </a:r>
          </a:p>
        </p:txBody>
      </p:sp>
    </p:spTree>
    <p:extLst>
      <p:ext uri="{BB962C8B-B14F-4D97-AF65-F5344CB8AC3E}">
        <p14:creationId xmlns:p14="http://schemas.microsoft.com/office/powerpoint/2010/main" val="127625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196</TotalTime>
  <Words>493</Words>
  <Application>Microsoft Office PowerPoint</Application>
  <PresentationFormat>Widescreen</PresentationFormat>
  <Paragraphs>68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Bodoni MT</vt:lpstr>
      <vt:lpstr>Century Gothic</vt:lpstr>
      <vt:lpstr>Wingdings 3</vt:lpstr>
      <vt:lpstr>Ion</vt:lpstr>
      <vt:lpstr>Giardia lamblia </vt:lpstr>
      <vt:lpstr>PowerPoint Presentation</vt:lpstr>
      <vt:lpstr>PowerPoint Presentation</vt:lpstr>
      <vt:lpstr>Life cycle </vt:lpstr>
      <vt:lpstr>Variation in clinical manifestation </vt:lpstr>
      <vt:lpstr>Clinical features </vt:lpstr>
      <vt:lpstr>Immunity to giardia lamblia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Quiz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Giardia lamblia</dc:title>
  <dc:creator>Mosab Nouraldein</dc:creator>
  <cp:lastModifiedBy>Mosab Nouraldein</cp:lastModifiedBy>
  <cp:revision>22</cp:revision>
  <dcterms:created xsi:type="dcterms:W3CDTF">2017-04-16T17:51:09Z</dcterms:created>
  <dcterms:modified xsi:type="dcterms:W3CDTF">2017-04-17T17:15:32Z</dcterms:modified>
</cp:coreProperties>
</file>