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9" r:id="rId13"/>
    <p:sldId id="270" r:id="rId14"/>
    <p:sldId id="271" r:id="rId15"/>
    <p:sldId id="266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8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F3044-D1D0-4977-85D5-00FFE374EE1E}" type="datetimeFigureOut">
              <a:rPr lang="ar-SA" smtClean="0"/>
              <a:pPr/>
              <a:t>06/07/1439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E9CAE7-0CE0-4DB2-BEB3-B70B3B50826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F3044-D1D0-4977-85D5-00FFE374EE1E}" type="datetimeFigureOut">
              <a:rPr lang="ar-SA" smtClean="0"/>
              <a:pPr/>
              <a:t>06/07/1439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E9CAE7-0CE0-4DB2-BEB3-B70B3B50826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F3044-D1D0-4977-85D5-00FFE374EE1E}" type="datetimeFigureOut">
              <a:rPr lang="ar-SA" smtClean="0"/>
              <a:pPr/>
              <a:t>06/07/1439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E9CAE7-0CE0-4DB2-BEB3-B70B3B50826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F3044-D1D0-4977-85D5-00FFE374EE1E}" type="datetimeFigureOut">
              <a:rPr lang="ar-SA" smtClean="0"/>
              <a:pPr/>
              <a:t>06/07/1439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E9CAE7-0CE0-4DB2-BEB3-B70B3B50826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F3044-D1D0-4977-85D5-00FFE374EE1E}" type="datetimeFigureOut">
              <a:rPr lang="ar-SA" smtClean="0"/>
              <a:pPr/>
              <a:t>06/07/1439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E9CAE7-0CE0-4DB2-BEB3-B70B3B50826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F3044-D1D0-4977-85D5-00FFE374EE1E}" type="datetimeFigureOut">
              <a:rPr lang="ar-SA" smtClean="0"/>
              <a:pPr/>
              <a:t>06/07/1439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E9CAE7-0CE0-4DB2-BEB3-B70B3B50826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F3044-D1D0-4977-85D5-00FFE374EE1E}" type="datetimeFigureOut">
              <a:rPr lang="ar-SA" smtClean="0"/>
              <a:pPr/>
              <a:t>06/07/1439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E9CAE7-0CE0-4DB2-BEB3-B70B3B50826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F3044-D1D0-4977-85D5-00FFE374EE1E}" type="datetimeFigureOut">
              <a:rPr lang="ar-SA" smtClean="0"/>
              <a:pPr/>
              <a:t>06/07/1439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E9CAE7-0CE0-4DB2-BEB3-B70B3B50826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F3044-D1D0-4977-85D5-00FFE374EE1E}" type="datetimeFigureOut">
              <a:rPr lang="ar-SA" smtClean="0"/>
              <a:pPr/>
              <a:t>06/07/1439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E9CAE7-0CE0-4DB2-BEB3-B70B3B50826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F3044-D1D0-4977-85D5-00FFE374EE1E}" type="datetimeFigureOut">
              <a:rPr lang="ar-SA" smtClean="0"/>
              <a:pPr/>
              <a:t>06/07/1439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E9CAE7-0CE0-4DB2-BEB3-B70B3B50826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F3044-D1D0-4977-85D5-00FFE374EE1E}" type="datetimeFigureOut">
              <a:rPr lang="ar-SA" smtClean="0"/>
              <a:pPr/>
              <a:t>06/07/1439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E9CAE7-0CE0-4DB2-BEB3-B70B3B50826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CFF3044-D1D0-4977-85D5-00FFE374EE1E}" type="datetimeFigureOut">
              <a:rPr lang="ar-SA" smtClean="0"/>
              <a:pPr/>
              <a:t>06/07/1439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0E9CAE7-0CE0-4DB2-BEB3-B70B3B50826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331640" y="764704"/>
            <a:ext cx="7406640" cy="1472184"/>
          </a:xfrm>
        </p:spPr>
        <p:txBody>
          <a:bodyPr/>
          <a:lstStyle/>
          <a:p>
            <a:r>
              <a:rPr lang="en-US" dirty="0" smtClean="0"/>
              <a:t>Research ethics and Helsinki declaration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971600" y="4005064"/>
            <a:ext cx="7927032" cy="1752600"/>
          </a:xfrm>
        </p:spPr>
        <p:txBody>
          <a:bodyPr/>
          <a:lstStyle/>
          <a:p>
            <a:pPr algn="l"/>
            <a:endParaRPr lang="en-US" dirty="0" smtClean="0"/>
          </a:p>
          <a:p>
            <a:pPr algn="l"/>
            <a:r>
              <a:rPr lang="en-US" dirty="0" smtClean="0"/>
              <a:t>Prepared by </a:t>
            </a:r>
          </a:p>
          <a:p>
            <a:pPr algn="l"/>
            <a:r>
              <a:rPr lang="en-US" b="1" dirty="0" smtClean="0"/>
              <a:t>Mosab </a:t>
            </a:r>
            <a:r>
              <a:rPr lang="en-US" sz="2400" b="1" dirty="0" smtClean="0"/>
              <a:t>Nouraldein</a:t>
            </a:r>
            <a:r>
              <a:rPr lang="en-US" b="1" dirty="0" smtClean="0"/>
              <a:t> Mohammed</a:t>
            </a:r>
            <a:endParaRPr lang="ar-SA" b="1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DOH)</a:t>
            </a:r>
            <a:r>
              <a:rPr lang="ar-SA" dirty="0" err="1" smtClean="0"/>
              <a:t>)</a:t>
            </a:r>
            <a:r>
              <a:rPr lang="en-US" dirty="0" smtClean="0"/>
              <a:t>Declaration of Helsinki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The world medical association (WMA)has </a:t>
            </a:r>
            <a:r>
              <a:rPr lang="ar-SA" dirty="0"/>
              <a:t> </a:t>
            </a:r>
            <a:endParaRPr lang="ar-SA" dirty="0" smtClean="0"/>
          </a:p>
          <a:p>
            <a:pPr algn="l">
              <a:buNone/>
            </a:pPr>
            <a:r>
              <a:rPr lang="en-US" dirty="0" smtClean="0"/>
              <a:t>developed the declaration of Helsinki as statement of ethical principles for medical research  involving human subjects 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1772816"/>
            <a:ext cx="8229600" cy="4389120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The declaration was originally adopted one June 1964 in Helsinki ,Finland and has since undergo seven reversion .”the seventh one in  </a:t>
            </a:r>
            <a:r>
              <a:rPr lang="ar-SA" dirty="0" smtClean="0"/>
              <a:t> </a:t>
            </a:r>
            <a:r>
              <a:rPr lang="en-US" dirty="0" smtClean="0"/>
              <a:t>October 2013” 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US" dirty="0" smtClean="0"/>
              <a:t>Health of my patient will be my first consideration </a:t>
            </a:r>
          </a:p>
          <a:p>
            <a:pPr algn="l"/>
            <a:r>
              <a:rPr lang="en-US" dirty="0" smtClean="0"/>
              <a:t>Risk and benefits management </a:t>
            </a:r>
          </a:p>
          <a:p>
            <a:pPr algn="l">
              <a:buNone/>
            </a:pPr>
            <a:r>
              <a:rPr lang="en-US" dirty="0" smtClean="0"/>
              <a:t>(minimize risk ) and (maximize benefits)</a:t>
            </a:r>
          </a:p>
          <a:p>
            <a:pPr algn="l">
              <a:buNone/>
            </a:pPr>
            <a:r>
              <a:rPr lang="en-US" dirty="0" smtClean="0"/>
              <a:t>Vulnerable groups and individuals (awareness of individuals about suspected risks)</a:t>
            </a:r>
          </a:p>
          <a:p>
            <a:pPr algn="l">
              <a:buNone/>
            </a:pPr>
            <a:r>
              <a:rPr lang="en-US" dirty="0" smtClean="0"/>
              <a:t>Scientific requirements and research protocol ( scientific  literature ;in vivo and </a:t>
            </a:r>
            <a:r>
              <a:rPr lang="ar-SA" dirty="0" smtClean="0"/>
              <a:t>(</a:t>
            </a:r>
            <a:r>
              <a:rPr lang="en-US" dirty="0" smtClean="0"/>
              <a:t>invitro techniques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dirty="0" smtClean="0"/>
              <a:t>Research ethics committee:</a:t>
            </a:r>
          </a:p>
          <a:p>
            <a:pPr algn="l">
              <a:buNone/>
            </a:pPr>
            <a:r>
              <a:rPr lang="en-US" dirty="0" smtClean="0"/>
              <a:t>Research protocol must be submitted by research ethical committee</a:t>
            </a:r>
          </a:p>
          <a:p>
            <a:pPr algn="l">
              <a:buNone/>
            </a:pPr>
            <a:r>
              <a:rPr lang="en-US" dirty="0" smtClean="0"/>
              <a:t>Privacy and confidentiality </a:t>
            </a:r>
          </a:p>
          <a:p>
            <a:pPr algn="l">
              <a:buNone/>
            </a:pPr>
            <a:r>
              <a:rPr lang="en-US" dirty="0" smtClean="0"/>
              <a:t>Informed consent </a:t>
            </a:r>
          </a:p>
          <a:p>
            <a:pPr algn="l">
              <a:buNone/>
            </a:pPr>
            <a:r>
              <a:rPr lang="en-US" dirty="0" smtClean="0"/>
              <a:t>Use placebo </a:t>
            </a:r>
          </a:p>
          <a:p>
            <a:pPr algn="l">
              <a:buNone/>
            </a:pPr>
            <a:r>
              <a:rPr lang="en-US" dirty="0" smtClean="0"/>
              <a:t>Post trial provision </a:t>
            </a:r>
          </a:p>
          <a:p>
            <a:pPr algn="l">
              <a:buNone/>
            </a:pPr>
            <a:r>
              <a:rPr lang="en-US" dirty="0" smtClean="0"/>
              <a:t>Research registration and publication and dissemination of results</a:t>
            </a:r>
          </a:p>
          <a:p>
            <a:pPr algn="l">
              <a:buNone/>
            </a:pPr>
            <a:r>
              <a:rPr lang="en-US" dirty="0" smtClean="0"/>
              <a:t>Unproven intervention clinical trial. 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First reversion 1975</a:t>
            </a:r>
          </a:p>
          <a:p>
            <a:pPr algn="l">
              <a:buNone/>
            </a:pPr>
            <a:r>
              <a:rPr lang="en-US" dirty="0" smtClean="0"/>
              <a:t>Second reversion 1983 </a:t>
            </a:r>
          </a:p>
          <a:p>
            <a:pPr algn="l">
              <a:buNone/>
            </a:pPr>
            <a:r>
              <a:rPr lang="en-US" dirty="0" smtClean="0"/>
              <a:t>Third reversion 1989 </a:t>
            </a:r>
          </a:p>
          <a:p>
            <a:pPr algn="l">
              <a:buNone/>
            </a:pPr>
            <a:r>
              <a:rPr lang="en-US" dirty="0" smtClean="0"/>
              <a:t>Fourth reversion 1996</a:t>
            </a:r>
          </a:p>
          <a:p>
            <a:pPr algn="l">
              <a:buNone/>
            </a:pPr>
            <a:r>
              <a:rPr lang="en-US" dirty="0" smtClean="0"/>
              <a:t>Fifth reversion 2000</a:t>
            </a:r>
          </a:p>
          <a:p>
            <a:pPr algn="l">
              <a:buNone/>
            </a:pPr>
            <a:r>
              <a:rPr lang="en-US" dirty="0" smtClean="0"/>
              <a:t>Sixth reversion 2008 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31640" y="2057400"/>
            <a:ext cx="7498080" cy="4800600"/>
          </a:xfrm>
        </p:spPr>
        <p:txBody>
          <a:bodyPr>
            <a:normAutofit/>
          </a:bodyPr>
          <a:lstStyle/>
          <a:p>
            <a:pPr lvl="1" algn="ctr">
              <a:buNone/>
            </a:pPr>
            <a:r>
              <a:rPr lang="en-US" sz="6200" dirty="0" smtClean="0"/>
              <a:t>Thank you…</a:t>
            </a:r>
            <a:endParaRPr lang="ar-SA" sz="6200" dirty="0" smtClean="0"/>
          </a:p>
          <a:p>
            <a:pPr algn="ctr">
              <a:buNone/>
            </a:pPr>
            <a:endParaRPr lang="ar-SA" sz="6600" dirty="0" smtClean="0"/>
          </a:p>
          <a:p>
            <a:pPr algn="ctr"/>
            <a:endParaRPr lang="en-US" sz="6600" dirty="0" smtClean="0"/>
          </a:p>
          <a:p>
            <a:pPr algn="ctr"/>
            <a:endParaRPr lang="en-US" sz="6600" dirty="0" smtClean="0"/>
          </a:p>
          <a:p>
            <a:pPr algn="ctr"/>
            <a:endParaRPr lang="ar-SA" sz="6600" dirty="0" smtClean="0"/>
          </a:p>
          <a:p>
            <a:pPr algn="ctr"/>
            <a:endParaRPr lang="ar-SA" sz="6600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l">
              <a:buNone/>
            </a:pPr>
            <a:r>
              <a:rPr lang="en-US" dirty="0" smtClean="0"/>
              <a:t>By the end of this presentation attendants will know more about :</a:t>
            </a:r>
          </a:p>
          <a:p>
            <a:pPr algn="l">
              <a:buNone/>
            </a:pPr>
            <a:r>
              <a:rPr lang="en-US" dirty="0" smtClean="0"/>
              <a:t>Concept of ethics </a:t>
            </a:r>
          </a:p>
          <a:p>
            <a:pPr algn="l">
              <a:buNone/>
            </a:pPr>
            <a:r>
              <a:rPr lang="en-US" dirty="0" smtClean="0"/>
              <a:t>Ethics principles</a:t>
            </a:r>
          </a:p>
          <a:p>
            <a:pPr algn="l">
              <a:buNone/>
            </a:pPr>
            <a:r>
              <a:rPr lang="en-US" dirty="0" smtClean="0"/>
              <a:t>Objectives of ethics </a:t>
            </a:r>
          </a:p>
          <a:p>
            <a:pPr algn="l">
              <a:buNone/>
            </a:pPr>
            <a:r>
              <a:rPr lang="en-US" dirty="0" smtClean="0"/>
              <a:t>DOH</a:t>
            </a:r>
          </a:p>
          <a:p>
            <a:pPr algn="l">
              <a:buNone/>
            </a:pPr>
            <a:r>
              <a:rPr lang="en-US" dirty="0" smtClean="0"/>
              <a:t>What DOH?</a:t>
            </a:r>
          </a:p>
          <a:p>
            <a:pPr algn="l">
              <a:buNone/>
            </a:pPr>
            <a:r>
              <a:rPr lang="en-US" dirty="0" smtClean="0"/>
              <a:t>When  DOH? </a:t>
            </a:r>
          </a:p>
          <a:p>
            <a:pPr algn="l">
              <a:buNone/>
            </a:pPr>
            <a:r>
              <a:rPr lang="en-US" dirty="0" smtClean="0"/>
              <a:t>Where DOH?</a:t>
            </a:r>
          </a:p>
          <a:p>
            <a:pPr algn="l">
              <a:buNone/>
            </a:pPr>
            <a:r>
              <a:rPr lang="en-US" dirty="0" smtClean="0"/>
              <a:t>How DOH?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Concepts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4000" b="1" i="1" dirty="0" smtClean="0"/>
              <a:t>Research</a:t>
            </a:r>
            <a:r>
              <a:rPr lang="en-US" b="1" dirty="0" smtClean="0"/>
              <a:t> : </a:t>
            </a:r>
          </a:p>
          <a:p>
            <a:pPr lvl="3" algn="l">
              <a:buNone/>
            </a:pPr>
            <a:r>
              <a:rPr lang="en-US" sz="3400" dirty="0" smtClean="0"/>
              <a:t>systematic investigate process employed to increase or revise current knowledge by discovering new facts 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7088"/>
          </a:xfrm>
        </p:spPr>
        <p:txBody>
          <a:bodyPr/>
          <a:lstStyle/>
          <a:p>
            <a:r>
              <a:rPr lang="en-US" dirty="0" smtClean="0"/>
              <a:t>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980728"/>
            <a:ext cx="8229600" cy="4525963"/>
          </a:xfrm>
        </p:spPr>
        <p:txBody>
          <a:bodyPr>
            <a:normAutofit/>
          </a:bodyPr>
          <a:lstStyle/>
          <a:p>
            <a:pPr lvl="3" algn="l">
              <a:buNone/>
            </a:pPr>
            <a:r>
              <a:rPr lang="en-US" sz="3600" b="1" dirty="0" smtClean="0"/>
              <a:t>There are two types of research </a:t>
            </a:r>
            <a:r>
              <a:rPr lang="en-US" sz="4000" b="1" dirty="0" smtClean="0"/>
              <a:t>:</a:t>
            </a:r>
          </a:p>
          <a:p>
            <a:pPr algn="l">
              <a:buNone/>
            </a:pPr>
            <a:r>
              <a:rPr lang="en-US" b="1" i="1" dirty="0" smtClean="0"/>
              <a:t>Basic research </a:t>
            </a:r>
            <a:r>
              <a:rPr lang="en-US" sz="4000" b="1" dirty="0" smtClean="0"/>
              <a:t>:</a:t>
            </a:r>
          </a:p>
          <a:p>
            <a:pPr marL="274320" lvl="1" indent="-274320" algn="l">
              <a:buClr>
                <a:schemeClr val="accent3"/>
              </a:buClr>
              <a:buSzPct val="95000"/>
              <a:buNone/>
            </a:pPr>
            <a:endParaRPr lang="ar-SA" sz="3200" smtClean="0"/>
          </a:p>
          <a:p>
            <a:pPr marL="274320" lvl="1" indent="-274320" algn="l">
              <a:buClr>
                <a:schemeClr val="accent3"/>
              </a:buClr>
              <a:buSzPct val="95000"/>
              <a:buNone/>
            </a:pPr>
            <a:r>
              <a:rPr lang="en-US" sz="3200" dirty="0" smtClean="0"/>
              <a:t>Is inquiry aimed at increasing scientific</a:t>
            </a:r>
            <a:r>
              <a:rPr lang="en-US" sz="3600" dirty="0" smtClean="0"/>
              <a:t> </a:t>
            </a:r>
            <a:r>
              <a:rPr lang="en-US" sz="3200" dirty="0" smtClean="0"/>
              <a:t>knowledge </a:t>
            </a:r>
          </a:p>
          <a:p>
            <a:pPr algn="l">
              <a:buNone/>
            </a:pPr>
            <a:r>
              <a:rPr lang="en-US" sz="4000" dirty="0" smtClean="0"/>
              <a:t> </a:t>
            </a:r>
            <a:endParaRPr lang="ar-SA" sz="4000" dirty="0" smtClean="0"/>
          </a:p>
          <a:p>
            <a:pPr>
              <a:buNone/>
            </a:pPr>
            <a:r>
              <a:rPr lang="en-US" sz="4000" dirty="0" smtClean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4000" b="1" dirty="0" smtClean="0"/>
              <a:t>Applied  research </a:t>
            </a:r>
            <a:r>
              <a:rPr lang="en-US" dirty="0" smtClean="0"/>
              <a:t>:</a:t>
            </a:r>
          </a:p>
          <a:p>
            <a:pPr algn="l"/>
            <a:endParaRPr lang="en-US" dirty="0" smtClean="0"/>
          </a:p>
          <a:p>
            <a:pPr algn="l">
              <a:buNone/>
            </a:pPr>
            <a:r>
              <a:rPr lang="en-US" sz="3600" dirty="0" smtClean="0"/>
              <a:t>Is effort aimed at using basic research for solving problems or developing new processes ,products or </a:t>
            </a:r>
            <a:endParaRPr lang="ar-SA" sz="3600" dirty="0" smtClean="0"/>
          </a:p>
          <a:p>
            <a:pPr algn="l">
              <a:buNone/>
            </a:pPr>
            <a:r>
              <a:rPr lang="en-US" sz="3600" dirty="0" smtClean="0"/>
              <a:t>technique </a:t>
            </a:r>
            <a:r>
              <a:rPr lang="en-US" dirty="0" smtClean="0"/>
              <a:t>.</a:t>
            </a:r>
          </a:p>
          <a:p>
            <a:pPr algn="l">
              <a:buNone/>
            </a:pPr>
            <a:r>
              <a:rPr lang="en-US" b="1" dirty="0" smtClean="0"/>
              <a:t>Ethics </a:t>
            </a:r>
            <a:r>
              <a:rPr lang="en-US" dirty="0" smtClean="0"/>
              <a:t>:</a:t>
            </a:r>
          </a:p>
          <a:p>
            <a:pPr algn="l">
              <a:buNone/>
            </a:pPr>
            <a:r>
              <a:rPr lang="en-US" dirty="0" smtClean="0"/>
              <a:t>A system of moral principles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Objectives in research ethics </a:t>
            </a:r>
            <a:endParaRPr lang="ar-SA" b="1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15616" y="1844824"/>
            <a:ext cx="8229600" cy="4389120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1-To protect human participants </a:t>
            </a:r>
          </a:p>
          <a:p>
            <a:pPr algn="l">
              <a:buNone/>
            </a:pPr>
            <a:r>
              <a:rPr lang="en-US" dirty="0" smtClean="0"/>
              <a:t>2-To ensure that research is conducted in a way that serves interest of individuals groups and/or society as a whole </a:t>
            </a:r>
          </a:p>
          <a:p>
            <a:pPr algn="l">
              <a:buNone/>
            </a:pPr>
            <a:r>
              <a:rPr lang="en-US" dirty="0" smtClean="0"/>
              <a:t>3-To examine specific research activities and projects for their ethical soundness looking at issues  such as the management of risk .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 for research ethics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The core of the ethical principles</a:t>
            </a:r>
            <a:r>
              <a:rPr lang="en-US" b="1" dirty="0" smtClean="0"/>
              <a:t> </a:t>
            </a:r>
            <a:r>
              <a:rPr lang="en-US" dirty="0" smtClean="0"/>
              <a:t>stress the</a:t>
            </a:r>
            <a:r>
              <a:rPr lang="en-US" b="1" dirty="0" smtClean="0"/>
              <a:t> </a:t>
            </a:r>
            <a:r>
              <a:rPr lang="en-US" dirty="0" smtClean="0"/>
              <a:t>need to :</a:t>
            </a:r>
          </a:p>
          <a:p>
            <a:pPr algn="l">
              <a:buNone/>
            </a:pPr>
            <a:r>
              <a:rPr lang="en-US" dirty="0" smtClean="0"/>
              <a:t>A-Do good “known as beneficence”</a:t>
            </a:r>
          </a:p>
          <a:p>
            <a:pPr algn="l">
              <a:buNone/>
            </a:pPr>
            <a:r>
              <a:rPr lang="en-US" dirty="0" smtClean="0"/>
              <a:t>B-Do no harm “known as non malfeasance”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In practice ,these ethical principles means that as a researcher you need to </a:t>
            </a:r>
            <a:r>
              <a:rPr lang="en-US" dirty="0" smtClean="0"/>
              <a:t>:</a:t>
            </a:r>
          </a:p>
          <a:p>
            <a:pPr algn="l">
              <a:buNone/>
            </a:pPr>
            <a:r>
              <a:rPr lang="en-US" dirty="0" smtClean="0"/>
              <a:t>1-obtain informed consent from potential research participants </a:t>
            </a:r>
          </a:p>
          <a:p>
            <a:pPr algn="l">
              <a:buNone/>
            </a:pPr>
            <a:r>
              <a:rPr lang="en-US" dirty="0" smtClean="0"/>
              <a:t>2-minimise the risk of harm to participants </a:t>
            </a:r>
          </a:p>
          <a:p>
            <a:pPr algn="l">
              <a:buNone/>
            </a:pPr>
            <a:r>
              <a:rPr lang="en-US" dirty="0" smtClean="0"/>
              <a:t>3- protect anonymity and confidentiality 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4-avoid using deceptive practices </a:t>
            </a:r>
          </a:p>
          <a:p>
            <a:pPr algn="l">
              <a:buNone/>
            </a:pPr>
            <a:r>
              <a:rPr lang="en-US" dirty="0" smtClean="0"/>
              <a:t>5-give participants the right to withdraw from your research 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153</TotalTime>
  <Words>404</Words>
  <Application>Microsoft Office PowerPoint</Application>
  <PresentationFormat>On-screen Show (4:3)</PresentationFormat>
  <Paragraphs>77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Gill Sans MT</vt:lpstr>
      <vt:lpstr>Majalla UI</vt:lpstr>
      <vt:lpstr>Verdana</vt:lpstr>
      <vt:lpstr>Wingdings 2</vt:lpstr>
      <vt:lpstr>انقلاب</vt:lpstr>
      <vt:lpstr>Research ethics and Helsinki declaration</vt:lpstr>
      <vt:lpstr>objectives</vt:lpstr>
      <vt:lpstr>Concepts </vt:lpstr>
      <vt:lpstr>  </vt:lpstr>
      <vt:lpstr>   </vt:lpstr>
      <vt:lpstr>Objectives in research ethics </vt:lpstr>
      <vt:lpstr>Principles for research ethics</vt:lpstr>
      <vt:lpstr>    </vt:lpstr>
      <vt:lpstr>   </vt:lpstr>
      <vt:lpstr>DOH))Declaration of Helsinki </vt:lpstr>
      <vt:lpstr>  </vt:lpstr>
      <vt:lpstr>PowerPoint Presentation</vt:lpstr>
      <vt:lpstr> </vt:lpstr>
      <vt:lpstr>PowerPoint Presentation</vt:lpstr>
      <vt:lpstr>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ethics and Helsinki declaration</dc:title>
  <dc:creator>abdo</dc:creator>
  <cp:lastModifiedBy>Mosab Nouraldein</cp:lastModifiedBy>
  <cp:revision>29</cp:revision>
  <dcterms:created xsi:type="dcterms:W3CDTF">2015-02-16T20:49:26Z</dcterms:created>
  <dcterms:modified xsi:type="dcterms:W3CDTF">2018-03-22T19:02:10Z</dcterms:modified>
</cp:coreProperties>
</file>