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6" r:id="rId17"/>
    <p:sldId id="279" r:id="rId18"/>
    <p:sldId id="280" r:id="rId19"/>
    <p:sldId id="277" r:id="rId20"/>
    <p:sldId id="278" r:id="rId21"/>
    <p:sldId id="273" r:id="rId22"/>
    <p:sldId id="274" r:id="rId23"/>
    <p:sldId id="282" r:id="rId24"/>
    <p:sldId id="28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23C6E-568D-4232-A2FD-BA6A3F263D6A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93F67-09EC-4699-B380-598B30AFD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55E7D86-A41D-4281-8E89-17CCE4D2700D}" type="slidenum">
              <a:rPr lang="ar-SA" smtClean="0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IQ" smtClean="0"/>
          </a:p>
        </p:txBody>
      </p:sp>
    </p:spTree>
    <p:extLst>
      <p:ext uri="{BB962C8B-B14F-4D97-AF65-F5344CB8AC3E}">
        <p14:creationId xmlns:p14="http://schemas.microsoft.com/office/powerpoint/2010/main" val="1966919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ds.yahoo.com/_ylt=A9G_bDqelrdHGIgAEkqJzbkF;_ylu=X3oDMTBpdnJhMHUzBHBvcwMxBHNlYwNzcgR2dGlkAw--/SIG=1ir2vcd6r/EXP=1203300382/**http:/images.search.yahoo.com/search/images/view?back=http://images.search.yahoo.com/search/images?p=hookworm+larva&amp;y=Search&amp;fr=yfp-t-501&amp;ei=utf-8&amp;js=1&amp;x=wrt&amp;w=200&amp;h=200&amp;imgurl=www.dpd.cdc.gov/DPDX/images/ParasiteImages/G-L/Hookworm/Hookworm_larvaF.jpg&amp;rurl=http://www.dpd.cdc.gov/DPDX/HTML/ImageLibrary/G-L/Hookworm/body_Hookworm_il3.htm&amp;size=5.1kB&amp;name=Hookworm_larvaF.jpg&amp;p=hookworm%20larva&amp;type=JPG&amp;oid=b29e01dd3a3f01c0&amp;no=1&amp;tt=37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Hook worms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Mohammed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24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Pathogenicity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Hook worm has ability to suck blood from intestinal vessels by :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1- </a:t>
            </a:r>
            <a:r>
              <a:rPr lang="en-US" sz="3200" dirty="0"/>
              <a:t>Attaching and making cuts in the intestinal wall by buccal capsule and teeth followed by sucking the blood through contraction of their muscular esophagus 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/>
              <a:t>2-  Secreting hydrolytic enzymes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/>
              <a:t>3- Releasing anticoagulants like factor VIIa/ tissue factor inhibitor 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80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4- Ingestion </a:t>
            </a:r>
            <a:r>
              <a:rPr lang="en-US" sz="3200" dirty="0"/>
              <a:t>of extravasated </a:t>
            </a:r>
            <a:r>
              <a:rPr lang="en-US" sz="3200" dirty="0" smtClean="0"/>
              <a:t>blood 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166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Infective larvae cause dermatitis and rash at the site of skin penetration         ( ground itch ) .</a:t>
            </a:r>
          </a:p>
          <a:p>
            <a:r>
              <a:rPr lang="en-US" sz="3200" dirty="0" smtClean="0"/>
              <a:t>Cutaneous larva migrans ( creeping eruption) </a:t>
            </a:r>
          </a:p>
          <a:p>
            <a:r>
              <a:rPr lang="en-US" sz="3200" dirty="0" smtClean="0"/>
              <a:t>Mild transient pneumonia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5410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Affect due to adult worm in intestine : </a:t>
            </a:r>
          </a:p>
          <a:p>
            <a:r>
              <a:rPr lang="en-US" sz="3200" dirty="0" smtClean="0"/>
              <a:t>Mostly its asymptomatic</a:t>
            </a:r>
          </a:p>
          <a:p>
            <a:r>
              <a:rPr lang="en-US" sz="3200" dirty="0" smtClean="0"/>
              <a:t>Epigastric pain </a:t>
            </a:r>
          </a:p>
          <a:p>
            <a:r>
              <a:rPr lang="en-US" sz="3200" dirty="0" smtClean="0"/>
              <a:t> diarrhea </a:t>
            </a:r>
          </a:p>
          <a:p>
            <a:r>
              <a:rPr lang="en-US" sz="3200" dirty="0" smtClean="0"/>
              <a:t>Loss of weight</a:t>
            </a:r>
          </a:p>
          <a:p>
            <a:r>
              <a:rPr lang="en-US" sz="3200" dirty="0" smtClean="0"/>
              <a:t>Iron deficiency anemia 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060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u="sng" dirty="0" smtClean="0"/>
              <a:t>Wakana disease :</a:t>
            </a:r>
          </a:p>
          <a:p>
            <a:r>
              <a:rPr lang="en-US" sz="3200" dirty="0" smtClean="0"/>
              <a:t>When filarifom larva of A.duodenale is ingested by oral route , both gastrointestinal ( due to adult)  as well as pulmonary (due to migrating larva) symptoms are observed .</a:t>
            </a:r>
          </a:p>
          <a:p>
            <a:r>
              <a:rPr lang="en-US" sz="3200" dirty="0" smtClean="0"/>
              <a:t>Common symptoms include nausea, vomiting , pharyngeal irritation , cough , dyspnea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703951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Specimen</a:t>
            </a:r>
            <a:r>
              <a:rPr lang="en-US" sz="3200" dirty="0" smtClean="0"/>
              <a:t> : stool , dark to black (contain occult blood)</a:t>
            </a:r>
          </a:p>
          <a:p>
            <a:pPr marL="0" indent="0">
              <a:buNone/>
            </a:pPr>
            <a:r>
              <a:rPr lang="en-US" sz="3200" dirty="0" smtClean="0"/>
              <a:t>Direct examination ( wet preparation)</a:t>
            </a:r>
          </a:p>
          <a:p>
            <a:pPr marL="0" indent="0">
              <a:buNone/>
            </a:pPr>
            <a:r>
              <a:rPr lang="en-US" sz="3200" dirty="0" smtClean="0"/>
              <a:t>Saturated sodium chloride floatation technique </a:t>
            </a:r>
          </a:p>
          <a:p>
            <a:pPr marL="0" indent="0">
              <a:buNone/>
            </a:pPr>
            <a:r>
              <a:rPr lang="en-US" sz="3200" dirty="0" smtClean="0"/>
              <a:t>Harada mori culture </a:t>
            </a:r>
          </a:p>
          <a:p>
            <a:pPr marL="0" indent="0">
              <a:buNone/>
            </a:pPr>
            <a:r>
              <a:rPr lang="en-US" sz="3200" dirty="0" smtClean="0"/>
              <a:t>Agar plate technique</a:t>
            </a:r>
          </a:p>
          <a:p>
            <a:pPr marL="0" indent="0">
              <a:buNone/>
            </a:pPr>
            <a:r>
              <a:rPr lang="en-US" sz="3200" dirty="0" smtClean="0"/>
              <a:t>Baermann technique</a:t>
            </a:r>
          </a:p>
        </p:txBody>
      </p:sp>
    </p:spTree>
    <p:extLst>
      <p:ext uri="{BB962C8B-B14F-4D97-AF65-F5344CB8AC3E}">
        <p14:creationId xmlns:p14="http://schemas.microsoft.com/office/powerpoint/2010/main" val="38977686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en-US" b="1" dirty="0">
                <a:latin typeface="Tahoma" pitchFamily="34" charset="0"/>
                <a:cs typeface="Times New Roman" pitchFamily="18" charset="0"/>
              </a:rPr>
              <a:t>Shape</a:t>
            </a:r>
            <a:r>
              <a:rPr lang="en-US" dirty="0">
                <a:latin typeface="Tahoma" pitchFamily="34" charset="0"/>
                <a:cs typeface="Times New Roman" pitchFamily="18" charset="0"/>
              </a:rPr>
              <a:t> : oval with an empty space between the shell and content </a:t>
            </a:r>
            <a:endParaRPr lang="en-US" dirty="0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en-US" b="1" dirty="0">
                <a:latin typeface="Tahoma" pitchFamily="34" charset="0"/>
                <a:cs typeface="Times New Roman" pitchFamily="18" charset="0"/>
              </a:rPr>
              <a:t>Size</a:t>
            </a:r>
            <a:r>
              <a:rPr lang="en-US" dirty="0">
                <a:latin typeface="Tahoma" pitchFamily="34" charset="0"/>
                <a:cs typeface="Times New Roman" pitchFamily="18" charset="0"/>
              </a:rPr>
              <a:t>: 60 x 40 </a:t>
            </a:r>
            <a:r>
              <a:rPr lang="en-US" dirty="0" err="1">
                <a:latin typeface="Tahoma" pitchFamily="34" charset="0"/>
                <a:cs typeface="Times New Roman" pitchFamily="18" charset="0"/>
              </a:rPr>
              <a:t>μm</a:t>
            </a:r>
            <a:endParaRPr lang="en-US" dirty="0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en-US" b="1" dirty="0">
                <a:latin typeface="Tahoma" pitchFamily="34" charset="0"/>
                <a:cs typeface="Times New Roman" pitchFamily="18" charset="0"/>
              </a:rPr>
              <a:t>Shell</a:t>
            </a:r>
            <a:r>
              <a:rPr lang="en-US" dirty="0">
                <a:latin typeface="Tahoma" pitchFamily="34" charset="0"/>
                <a:cs typeface="Times New Roman" pitchFamily="18" charset="0"/>
              </a:rPr>
              <a:t>: thin egg shell</a:t>
            </a:r>
            <a:endParaRPr lang="en-US" dirty="0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en-US" b="1" dirty="0">
                <a:latin typeface="Tahoma" pitchFamily="34" charset="0"/>
                <a:cs typeface="Times New Roman" pitchFamily="18" charset="0"/>
              </a:rPr>
              <a:t>Color</a:t>
            </a:r>
            <a:r>
              <a:rPr lang="en-US" dirty="0">
                <a:latin typeface="Tahoma" pitchFamily="34" charset="0"/>
                <a:cs typeface="Times New Roman" pitchFamily="18" charset="0"/>
              </a:rPr>
              <a:t>: colorless and transparent</a:t>
            </a:r>
            <a:endParaRPr lang="en-US" dirty="0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en-US" b="1" dirty="0">
                <a:latin typeface="Tahoma" pitchFamily="34" charset="0"/>
                <a:cs typeface="Times New Roman" pitchFamily="18" charset="0"/>
              </a:rPr>
              <a:t>Content</a:t>
            </a:r>
            <a:r>
              <a:rPr lang="en-US" dirty="0">
                <a:latin typeface="Tahoma" pitchFamily="34" charset="0"/>
                <a:cs typeface="Times New Roman" pitchFamily="18" charset="0"/>
              </a:rPr>
              <a:t>:  4-8 cell  </a:t>
            </a:r>
            <a:r>
              <a:rPr lang="en-US" dirty="0" smtClean="0">
                <a:latin typeface="Tahoma" pitchFamily="34" charset="0"/>
                <a:cs typeface="Times New Roman" pitchFamily="18" charset="0"/>
              </a:rPr>
              <a:t>unembryonated segments </a:t>
            </a:r>
            <a:endParaRPr lang="en-US" dirty="0">
              <a:latin typeface="Tahoma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en-US" dirty="0">
                <a:latin typeface="Tahoma" pitchFamily="34" charset="0"/>
                <a:cs typeface="Tahoma" pitchFamily="34" charset="0"/>
              </a:rPr>
              <a:t>Immature eggs pass in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feces ,20.000 eggs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863" y="3979572"/>
            <a:ext cx="2269699" cy="173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506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Rhabditiform larva:</a:t>
            </a:r>
          </a:p>
          <a:p>
            <a:r>
              <a:rPr lang="en-US" sz="3200" dirty="0" smtClean="0"/>
              <a:t>Size 200-400 um </a:t>
            </a:r>
          </a:p>
          <a:p>
            <a:r>
              <a:rPr lang="en-US" sz="3200" dirty="0" smtClean="0"/>
              <a:t>Long buccal cavity </a:t>
            </a:r>
          </a:p>
          <a:p>
            <a:r>
              <a:rPr lang="en-US" sz="3200" dirty="0" smtClean="0"/>
              <a:t>Rhabditiform esophagus </a:t>
            </a:r>
          </a:p>
          <a:p>
            <a:r>
              <a:rPr lang="en-US" sz="3200" dirty="0" smtClean="0"/>
              <a:t>Pointed tail </a:t>
            </a:r>
            <a:endParaRPr lang="en-US" sz="3200" dirty="0"/>
          </a:p>
        </p:txBody>
      </p:sp>
      <p:pic>
        <p:nvPicPr>
          <p:cNvPr id="4" name="Picture 9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574" y="2523068"/>
            <a:ext cx="3124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0869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Filariform larva :</a:t>
            </a:r>
          </a:p>
          <a:p>
            <a:r>
              <a:rPr lang="en-US" sz="3200" dirty="0" smtClean="0"/>
              <a:t>600-700um </a:t>
            </a:r>
          </a:p>
          <a:p>
            <a:r>
              <a:rPr lang="en-US" sz="3200" dirty="0" smtClean="0"/>
              <a:t>Cylindrical esophagus </a:t>
            </a:r>
          </a:p>
          <a:p>
            <a:r>
              <a:rPr lang="en-US" sz="3200" dirty="0" smtClean="0"/>
              <a:t>Sharply pointed tail </a:t>
            </a:r>
          </a:p>
          <a:p>
            <a:endParaRPr lang="en-US" sz="3200" dirty="0"/>
          </a:p>
        </p:txBody>
      </p:sp>
      <p:pic>
        <p:nvPicPr>
          <p:cNvPr id="4" name="Picture 8" descr="hookfi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806" y="2703489"/>
            <a:ext cx="2782910" cy="27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014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 worm species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53" y="2557463"/>
            <a:ext cx="7286694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862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Hook worm is one of the important cause of iron deficiency anemia . It is so named because the anterior end of the adult worm is bent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3311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1invert"/>
          <p:cNvPicPr>
            <a:picLocks noChangeAspect="1" noChangeArrowheads="1"/>
          </p:cNvPicPr>
          <p:nvPr/>
        </p:nvPicPr>
        <p:blipFill>
          <a:blip r:embed="rId3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1"/>
          <a:stretch>
            <a:fillRect/>
          </a:stretch>
        </p:blipFill>
        <p:spPr bwMode="auto">
          <a:xfrm>
            <a:off x="4327300" y="2286544"/>
            <a:ext cx="4207099" cy="449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16739" name="Rectangle 3"/>
          <p:cNvSpPr>
            <a:spLocks noGrp="1" noChangeArrowheads="1"/>
          </p:cNvSpPr>
          <p:nvPr>
            <p:ph type="title"/>
          </p:nvPr>
        </p:nvSpPr>
        <p:spPr>
          <a:xfrm>
            <a:off x="1552575" y="28575"/>
            <a:ext cx="5029200" cy="6858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Ancylostoma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hooks</a:t>
            </a:r>
          </a:p>
        </p:txBody>
      </p:sp>
      <p:sp>
        <p:nvSpPr>
          <p:cNvPr id="3316740" name="Rectangle 4"/>
          <p:cNvSpPr>
            <a:spLocks noChangeArrowheads="1"/>
          </p:cNvSpPr>
          <p:nvPr/>
        </p:nvSpPr>
        <p:spPr bwMode="auto">
          <a:xfrm>
            <a:off x="7391400" y="56388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 b="1" i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Chitinous</a:t>
            </a:r>
            <a:r>
              <a:rPr lang="en-US" sz="4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teeth plates</a:t>
            </a:r>
            <a:endParaRPr 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 flipV="1">
            <a:off x="5867400" y="2743200"/>
            <a:ext cx="1600200" cy="4038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 flipV="1">
            <a:off x="6400800" y="3505200"/>
            <a:ext cx="609600" cy="2590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024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Other findings :</a:t>
            </a:r>
          </a:p>
          <a:p>
            <a:r>
              <a:rPr lang="en-US" sz="3200" dirty="0" smtClean="0"/>
              <a:t>Eosinophilia</a:t>
            </a:r>
          </a:p>
          <a:p>
            <a:r>
              <a:rPr lang="en-US" sz="3200" dirty="0" smtClean="0"/>
              <a:t>Microcytic hypochromic anemia </a:t>
            </a:r>
          </a:p>
          <a:p>
            <a:r>
              <a:rPr lang="en-US" sz="3200" dirty="0" smtClean="0"/>
              <a:t>Hypoalbuminemia  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5434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Egg counting technique :</a:t>
            </a:r>
          </a:p>
          <a:p>
            <a:r>
              <a:rPr lang="en-US" sz="3200" dirty="0" smtClean="0"/>
              <a:t>Stoll technique </a:t>
            </a:r>
          </a:p>
          <a:p>
            <a:r>
              <a:rPr lang="en-US" sz="3200" dirty="0" smtClean="0"/>
              <a:t>Kato katz technique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029539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A.duodenale vs. N.americanus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290648"/>
              </p:ext>
            </p:extLst>
          </p:nvPr>
        </p:nvGraphicFramePr>
        <p:xfrm>
          <a:off x="1295400" y="2557463"/>
          <a:ext cx="96012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A.duodenale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 .americanus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Size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720 um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660 um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Cuticle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Bears faint transverse striations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Bears prominent transverse striations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Buccal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capsule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Shorter (10um)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Larger (15 um)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Esophageal -intestinal junction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Absent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Present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Intestine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Posterior end  of intestine has refractile body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refractile body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067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Prevention&amp; Control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Treatment of patients </a:t>
            </a:r>
          </a:p>
          <a:p>
            <a:r>
              <a:rPr lang="en-US" sz="3200" dirty="0" smtClean="0"/>
              <a:t>Health education </a:t>
            </a:r>
          </a:p>
          <a:p>
            <a:r>
              <a:rPr lang="en-US" sz="3200" dirty="0" smtClean="0"/>
              <a:t>Avoid using of  untreated human feces as fertilizer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6485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Hook worm infection is wide spread in both tropics and temperate countries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10573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Hook worm belong to the family Ancylostomatidae which consists of two species infecting humans. </a:t>
            </a:r>
          </a:p>
          <a:p>
            <a:r>
              <a:rPr lang="en-US" sz="3200" dirty="0" smtClean="0"/>
              <a:t>Ancylostoma duodenale and Necator americanus .</a:t>
            </a:r>
          </a:p>
          <a:p>
            <a:r>
              <a:rPr lang="en-US" sz="3200" dirty="0" smtClean="0"/>
              <a:t>The word Ancylostoma is derived from hooked  mouth ( Ancylos-hooked, stoma –mouth )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6327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Ancylostoma duodenale : old world hook worm</a:t>
            </a:r>
          </a:p>
          <a:p>
            <a:r>
              <a:rPr lang="en-US" sz="3200" dirty="0" smtClean="0"/>
              <a:t>Necator americanus : new world hook worm  ( American hook worm)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4576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A. duodenale was </a:t>
            </a:r>
            <a:r>
              <a:rPr lang="en-US" sz="3200" dirty="0" smtClean="0"/>
              <a:t>first </a:t>
            </a:r>
            <a:r>
              <a:rPr lang="en-US" sz="3200" dirty="0"/>
              <a:t>detected by an Italian physician </a:t>
            </a:r>
            <a:r>
              <a:rPr lang="en-US" sz="3200" dirty="0" smtClean="0"/>
              <a:t>Dubini </a:t>
            </a:r>
            <a:r>
              <a:rPr lang="en-US" sz="3200" dirty="0"/>
              <a:t>in 1843 </a:t>
            </a:r>
            <a:r>
              <a:rPr lang="en-US" sz="3200" dirty="0" smtClean="0"/>
              <a:t>, life cycle and  </a:t>
            </a:r>
            <a:r>
              <a:rPr lang="en-US" sz="3200" dirty="0"/>
              <a:t>pathogenesis was described by Arthur Loss in </a:t>
            </a:r>
            <a:r>
              <a:rPr lang="en-US" sz="3200" dirty="0" smtClean="0"/>
              <a:t>1898  .</a:t>
            </a:r>
          </a:p>
          <a:p>
            <a:r>
              <a:rPr lang="en-US" sz="3200" dirty="0"/>
              <a:t>N. americanus was </a:t>
            </a:r>
            <a:r>
              <a:rPr lang="en-US" sz="3200" dirty="0" smtClean="0"/>
              <a:t>first </a:t>
            </a:r>
            <a:r>
              <a:rPr lang="en-US" sz="3200" dirty="0"/>
              <a:t>described by Stites in 1902 in Texas, USA, hence called as American hookworm</a:t>
            </a:r>
          </a:p>
        </p:txBody>
      </p:sp>
    </p:spTree>
    <p:extLst>
      <p:ext uri="{BB962C8B-B14F-4D97-AF65-F5344CB8AC3E}">
        <p14:creationId xmlns:p14="http://schemas.microsoft.com/office/powerpoint/2010/main" val="2901183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Through penetration of skin by the third stage larva (Filariform larva) .</a:t>
            </a:r>
          </a:p>
          <a:p>
            <a:r>
              <a:rPr lang="en-US" sz="3200" dirty="0" smtClean="0"/>
              <a:t>Ingestion of filariasis </a:t>
            </a:r>
          </a:p>
          <a:p>
            <a:r>
              <a:rPr lang="en-US" sz="3200" dirty="0" smtClean="0"/>
              <a:t>Transmammary ( rarely)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199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Direct life cycle </a:t>
            </a:r>
          </a:p>
          <a:p>
            <a:r>
              <a:rPr lang="en-US" sz="3200" dirty="0" smtClean="0"/>
              <a:t>Infective stage : Filariform larva</a:t>
            </a:r>
          </a:p>
          <a:p>
            <a:r>
              <a:rPr lang="en-US" sz="3200" dirty="0" smtClean="0"/>
              <a:t>Definitive host :  human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1517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05" y="2557463"/>
            <a:ext cx="10367492" cy="33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763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131</TotalTime>
  <Words>542</Words>
  <Application>Microsoft Office PowerPoint</Application>
  <PresentationFormat>Widescreen</PresentationFormat>
  <Paragraphs>100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Tahoma</vt:lpstr>
      <vt:lpstr>Times New Roman</vt:lpstr>
      <vt:lpstr>Organic</vt:lpstr>
      <vt:lpstr>Hook worms </vt:lpstr>
      <vt:lpstr>PowerPoint Presentation</vt:lpstr>
      <vt:lpstr>Distribution </vt:lpstr>
      <vt:lpstr>Classification </vt:lpstr>
      <vt:lpstr>PowerPoint Presentation</vt:lpstr>
      <vt:lpstr>History </vt:lpstr>
      <vt:lpstr>Mode of transmission </vt:lpstr>
      <vt:lpstr>Life cycle </vt:lpstr>
      <vt:lpstr>Life cycle </vt:lpstr>
      <vt:lpstr>Pathogenicity </vt:lpstr>
      <vt:lpstr>PowerPoint Presentation</vt:lpstr>
      <vt:lpstr>Clinical features </vt:lpstr>
      <vt:lpstr>PowerPoint Presentation</vt:lpstr>
      <vt:lpstr>PowerPoint Presentation</vt:lpstr>
      <vt:lpstr>Lab diagnosis </vt:lpstr>
      <vt:lpstr>Egg </vt:lpstr>
      <vt:lpstr>PowerPoint Presentation</vt:lpstr>
      <vt:lpstr>PowerPoint Presentation</vt:lpstr>
      <vt:lpstr>Hook worm species </vt:lpstr>
      <vt:lpstr>Ancylostoma hooks</vt:lpstr>
      <vt:lpstr>PowerPoint Presentation</vt:lpstr>
      <vt:lpstr>PowerPoint Presentation</vt:lpstr>
      <vt:lpstr>A.duodenale vs. N.americanus </vt:lpstr>
      <vt:lpstr>Prevention&amp; Control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Hook worms</dc:title>
  <dc:creator>Mosab Nouraldein</dc:creator>
  <cp:lastModifiedBy>Mosab Nouraldein</cp:lastModifiedBy>
  <cp:revision>19</cp:revision>
  <dcterms:created xsi:type="dcterms:W3CDTF">2017-05-08T23:15:58Z</dcterms:created>
  <dcterms:modified xsi:type="dcterms:W3CDTF">2018-03-19T04:46:03Z</dcterms:modified>
</cp:coreProperties>
</file>