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825A5-3732-40CB-94F7-285476198C91}" type="datetimeFigureOut">
              <a:rPr lang="en-US" smtClean="0"/>
              <a:pPr/>
              <a:t>3/11/2023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ABB17-9CCC-47F8-9D37-8B649671313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825A5-3732-40CB-94F7-285476198C91}" type="datetimeFigureOut">
              <a:rPr lang="en-US" smtClean="0"/>
              <a:pPr/>
              <a:t>3/11/2023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ABB17-9CCC-47F8-9D37-8B649671313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825A5-3732-40CB-94F7-285476198C91}" type="datetimeFigureOut">
              <a:rPr lang="en-US" smtClean="0"/>
              <a:pPr/>
              <a:t>3/11/2023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ABB17-9CCC-47F8-9D37-8B649671313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825A5-3732-40CB-94F7-285476198C91}" type="datetimeFigureOut">
              <a:rPr lang="en-US" smtClean="0"/>
              <a:pPr/>
              <a:t>3/11/2023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ABB17-9CCC-47F8-9D37-8B649671313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825A5-3732-40CB-94F7-285476198C91}" type="datetimeFigureOut">
              <a:rPr lang="en-US" smtClean="0"/>
              <a:pPr/>
              <a:t>3/11/2023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ABB17-9CCC-47F8-9D37-8B649671313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825A5-3732-40CB-94F7-285476198C91}" type="datetimeFigureOut">
              <a:rPr lang="en-US" smtClean="0"/>
              <a:pPr/>
              <a:t>3/11/2023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ABB17-9CCC-47F8-9D37-8B649671313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825A5-3732-40CB-94F7-285476198C91}" type="datetimeFigureOut">
              <a:rPr lang="en-US" smtClean="0"/>
              <a:pPr/>
              <a:t>3/11/2023</a:t>
            </a:fld>
            <a:endParaRPr lang="en-AU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ABB17-9CCC-47F8-9D37-8B649671313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825A5-3732-40CB-94F7-285476198C91}" type="datetimeFigureOut">
              <a:rPr lang="en-US" smtClean="0"/>
              <a:pPr/>
              <a:t>3/11/2023</a:t>
            </a:fld>
            <a:endParaRPr lang="en-AU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ABB17-9CCC-47F8-9D37-8B649671313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825A5-3732-40CB-94F7-285476198C91}" type="datetimeFigureOut">
              <a:rPr lang="en-US" smtClean="0"/>
              <a:pPr/>
              <a:t>3/11/2023</a:t>
            </a:fld>
            <a:endParaRPr lang="en-AU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ABB17-9CCC-47F8-9D37-8B649671313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825A5-3732-40CB-94F7-285476198C91}" type="datetimeFigureOut">
              <a:rPr lang="en-US" smtClean="0"/>
              <a:pPr/>
              <a:t>3/11/2023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ABB17-9CCC-47F8-9D37-8B649671313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825A5-3732-40CB-94F7-285476198C91}" type="datetimeFigureOut">
              <a:rPr lang="en-US" smtClean="0"/>
              <a:pPr/>
              <a:t>3/11/2023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ABB17-9CCC-47F8-9D37-8B649671313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A825A5-3732-40CB-94F7-285476198C91}" type="datetimeFigureOut">
              <a:rPr lang="en-US" smtClean="0"/>
              <a:pPr/>
              <a:t>3/11/2023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ABB17-9CCC-47F8-9D37-8B6496713131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en-AU" b="1" dirty="0" err="1">
                <a:solidFill>
                  <a:srgbClr val="FFFF00"/>
                </a:solidFill>
                <a:latin typeface="Bell MT" pitchFamily="18" charset="0"/>
              </a:rPr>
              <a:t>Enterococci</a:t>
            </a:r>
            <a:endParaRPr lang="en-AU" b="1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Laboratory diagnosis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latin typeface="Bell MT" pitchFamily="18" charset="0"/>
              </a:rPr>
              <a:t>Diagnosis is by isolation of the </a:t>
            </a:r>
            <a:r>
              <a:rPr lang="en-AU" b="1" dirty="0" smtClean="0">
                <a:latin typeface="Bell MT" pitchFamily="18" charset="0"/>
              </a:rPr>
              <a:t>microorganism from </a:t>
            </a:r>
            <a:r>
              <a:rPr lang="en-AU" b="1" dirty="0">
                <a:latin typeface="Bell MT" pitchFamily="18" charset="0"/>
              </a:rPr>
              <a:t>infected sites.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Treatment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err="1">
                <a:latin typeface="Bell MT" pitchFamily="18" charset="0"/>
              </a:rPr>
              <a:t>Enterococcal</a:t>
            </a:r>
            <a:r>
              <a:rPr lang="en-AU" b="1" dirty="0">
                <a:latin typeface="Bell MT" pitchFamily="18" charset="0"/>
              </a:rPr>
              <a:t> infections are often treated </a:t>
            </a:r>
            <a:r>
              <a:rPr lang="en-AU" b="1" dirty="0" smtClean="0">
                <a:latin typeface="Bell MT" pitchFamily="18" charset="0"/>
              </a:rPr>
              <a:t>with </a:t>
            </a:r>
            <a:r>
              <a:rPr lang="en-AU" b="1" dirty="0" err="1" smtClean="0">
                <a:latin typeface="Bell MT" pitchFamily="18" charset="0"/>
              </a:rPr>
              <a:t>ampicillin</a:t>
            </a:r>
            <a:r>
              <a:rPr lang="en-AU" b="1" dirty="0">
                <a:latin typeface="Bell MT" pitchFamily="18" charset="0"/>
              </a:rPr>
              <a:t>. </a:t>
            </a:r>
            <a:r>
              <a:rPr lang="en-AU" b="1" dirty="0" err="1">
                <a:latin typeface="Bell MT" pitchFamily="18" charset="0"/>
              </a:rPr>
              <a:t>Enterococci</a:t>
            </a:r>
            <a:r>
              <a:rPr lang="en-AU" b="1" dirty="0">
                <a:latin typeface="Bell MT" pitchFamily="18" charset="0"/>
              </a:rPr>
              <a:t>, (particularly E. </a:t>
            </a:r>
            <a:r>
              <a:rPr lang="en-AU" b="1" dirty="0" err="1">
                <a:latin typeface="Bell MT" pitchFamily="18" charset="0"/>
              </a:rPr>
              <a:t>faecium</a:t>
            </a:r>
            <a:r>
              <a:rPr lang="en-AU" b="1" dirty="0" smtClean="0">
                <a:latin typeface="Bell MT" pitchFamily="18" charset="0"/>
              </a:rPr>
              <a:t>), have </a:t>
            </a:r>
            <a:r>
              <a:rPr lang="en-AU" b="1" dirty="0">
                <a:latin typeface="Bell MT" pitchFamily="18" charset="0"/>
              </a:rPr>
              <a:t>developed resistance to penicillin</a:t>
            </a:r>
            <a:r>
              <a:rPr lang="en-AU" b="1" dirty="0" smtClean="0">
                <a:latin typeface="Bell MT" pitchFamily="18" charset="0"/>
              </a:rPr>
              <a:t>.</a:t>
            </a:r>
          </a:p>
          <a:p>
            <a:r>
              <a:rPr lang="en-AU" b="1" dirty="0">
                <a:latin typeface="Bell MT" pitchFamily="18" charset="0"/>
              </a:rPr>
              <a:t>In </a:t>
            </a:r>
            <a:r>
              <a:rPr lang="en-AU" b="1" dirty="0" smtClean="0">
                <a:latin typeface="Bell MT" pitchFamily="18" charset="0"/>
              </a:rPr>
              <a:t>addition, the </a:t>
            </a:r>
            <a:r>
              <a:rPr lang="en-AU" b="1" dirty="0">
                <a:latin typeface="Bell MT" pitchFamily="18" charset="0"/>
              </a:rPr>
              <a:t>emergence of resistance to </a:t>
            </a:r>
            <a:r>
              <a:rPr lang="en-AU" b="1" dirty="0" smtClean="0">
                <a:latin typeface="Bell MT" pitchFamily="18" charset="0"/>
              </a:rPr>
              <a:t>glycopeptide, antibiotics </a:t>
            </a:r>
            <a:r>
              <a:rPr lang="en-AU" b="1" dirty="0">
                <a:latin typeface="Bell MT" pitchFamily="18" charset="0"/>
              </a:rPr>
              <a:t>such as </a:t>
            </a:r>
            <a:r>
              <a:rPr lang="en-AU" b="1" dirty="0" err="1" smtClean="0">
                <a:latin typeface="Bell MT" pitchFamily="18" charset="0"/>
              </a:rPr>
              <a:t>vancomycin</a:t>
            </a:r>
            <a:r>
              <a:rPr lang="en-AU" b="1" dirty="0" smtClean="0">
                <a:latin typeface="Bell MT" pitchFamily="18" charset="0"/>
              </a:rPr>
              <a:t> </a:t>
            </a:r>
            <a:r>
              <a:rPr lang="en-AU" b="1" dirty="0">
                <a:latin typeface="Bell MT" pitchFamily="18" charset="0"/>
              </a:rPr>
              <a:t>(VRE</a:t>
            </a:r>
            <a:r>
              <a:rPr lang="en-AU" b="1" dirty="0" smtClean="0">
                <a:latin typeface="Bell MT" pitchFamily="18" charset="0"/>
              </a:rPr>
              <a:t>).</a:t>
            </a:r>
            <a:endParaRPr lang="en-AU" b="1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endParaRPr lang="en-AU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err="1">
                <a:latin typeface="Bell MT" pitchFamily="18" charset="0"/>
              </a:rPr>
              <a:t>Enterococcus</a:t>
            </a:r>
            <a:r>
              <a:rPr lang="en-AU" b="1" dirty="0">
                <a:latin typeface="Bell MT" pitchFamily="18" charset="0"/>
              </a:rPr>
              <a:t> </a:t>
            </a:r>
            <a:r>
              <a:rPr lang="en-AU" b="1" dirty="0" err="1">
                <a:latin typeface="Bell MT" pitchFamily="18" charset="0"/>
              </a:rPr>
              <a:t>faecalis</a:t>
            </a:r>
            <a:r>
              <a:rPr lang="en-AU" b="1" dirty="0">
                <a:latin typeface="Bell MT" pitchFamily="18" charset="0"/>
              </a:rPr>
              <a:t> and </a:t>
            </a:r>
            <a:r>
              <a:rPr lang="en-AU" b="1" dirty="0" err="1">
                <a:latin typeface="Bell MT" pitchFamily="18" charset="0"/>
              </a:rPr>
              <a:t>Enterococcus</a:t>
            </a:r>
            <a:r>
              <a:rPr lang="en-AU" b="1" dirty="0">
                <a:latin typeface="Bell MT" pitchFamily="18" charset="0"/>
              </a:rPr>
              <a:t> </a:t>
            </a:r>
            <a:r>
              <a:rPr lang="en-AU" b="1" dirty="0" err="1">
                <a:latin typeface="Bell MT" pitchFamily="18" charset="0"/>
              </a:rPr>
              <a:t>faecium</a:t>
            </a:r>
            <a:r>
              <a:rPr lang="en-AU" b="1" dirty="0">
                <a:latin typeface="Bell MT" pitchFamily="18" charset="0"/>
              </a:rPr>
              <a:t> </a:t>
            </a:r>
            <a:r>
              <a:rPr lang="en-AU" b="1" dirty="0" smtClean="0">
                <a:latin typeface="Bell MT" pitchFamily="18" charset="0"/>
              </a:rPr>
              <a:t>are most </a:t>
            </a:r>
            <a:r>
              <a:rPr lang="en-AU" b="1" dirty="0">
                <a:latin typeface="Bell MT" pitchFamily="18" charset="0"/>
              </a:rPr>
              <a:t>commonly associated with human </a:t>
            </a:r>
            <a:r>
              <a:rPr lang="en-AU" b="1" dirty="0" smtClean="0">
                <a:latin typeface="Bell MT" pitchFamily="18" charset="0"/>
              </a:rPr>
              <a:t>infection</a:t>
            </a:r>
            <a:r>
              <a:rPr lang="en-AU" b="1" dirty="0">
                <a:latin typeface="Bell MT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Definition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latin typeface="Bell MT" pitchFamily="18" charset="0"/>
              </a:rPr>
              <a:t>Gram-positive </a:t>
            </a:r>
            <a:r>
              <a:rPr lang="en-AU" b="1" dirty="0" err="1">
                <a:latin typeface="Bell MT" pitchFamily="18" charset="0"/>
              </a:rPr>
              <a:t>cocci</a:t>
            </a:r>
            <a:r>
              <a:rPr lang="en-AU" b="1" dirty="0">
                <a:latin typeface="Bell MT" pitchFamily="18" charset="0"/>
              </a:rPr>
              <a:t> arranged in pairs or </a:t>
            </a:r>
            <a:r>
              <a:rPr lang="en-AU" b="1" dirty="0" smtClean="0">
                <a:latin typeface="Bell MT" pitchFamily="18" charset="0"/>
              </a:rPr>
              <a:t>chains; </a:t>
            </a:r>
            <a:r>
              <a:rPr lang="en-AU" b="1" dirty="0" err="1" smtClean="0">
                <a:latin typeface="Bell MT" pitchFamily="18" charset="0"/>
              </a:rPr>
              <a:t>facultatively</a:t>
            </a:r>
            <a:r>
              <a:rPr lang="en-AU" b="1" dirty="0" smtClean="0">
                <a:latin typeface="Bell MT" pitchFamily="18" charset="0"/>
              </a:rPr>
              <a:t> </a:t>
            </a:r>
            <a:r>
              <a:rPr lang="en-AU" b="1" dirty="0">
                <a:latin typeface="Bell MT" pitchFamily="18" charset="0"/>
              </a:rPr>
              <a:t>anaerobic; non-sporing; </a:t>
            </a:r>
            <a:r>
              <a:rPr lang="en-AU" b="1" dirty="0" smtClean="0">
                <a:latin typeface="Bell MT" pitchFamily="18" charset="0"/>
              </a:rPr>
              <a:t>non-motile.</a:t>
            </a:r>
          </a:p>
          <a:p>
            <a:pPr>
              <a:buNone/>
            </a:pPr>
            <a:endParaRPr lang="en-AU" b="1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026" name="Picture 2" descr="C:\Users\Mosab Nouraldein\OneDrive\Desktop\تنزيل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571612"/>
            <a:ext cx="6643734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Epidemiology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err="1">
                <a:latin typeface="Bell MT" pitchFamily="18" charset="0"/>
              </a:rPr>
              <a:t>Enterococci</a:t>
            </a:r>
            <a:r>
              <a:rPr lang="en-AU" b="1" dirty="0">
                <a:latin typeface="Bell MT" pitchFamily="18" charset="0"/>
              </a:rPr>
              <a:t> are </a:t>
            </a:r>
            <a:r>
              <a:rPr lang="en-AU" b="1" dirty="0" err="1">
                <a:latin typeface="Bell MT" pitchFamily="18" charset="0"/>
              </a:rPr>
              <a:t>commensals</a:t>
            </a:r>
            <a:r>
              <a:rPr lang="en-AU" b="1" dirty="0">
                <a:latin typeface="Bell MT" pitchFamily="18" charset="0"/>
              </a:rPr>
              <a:t>, most notably of </a:t>
            </a:r>
            <a:r>
              <a:rPr lang="en-AU" b="1" dirty="0" smtClean="0">
                <a:latin typeface="Bell MT" pitchFamily="18" charset="0"/>
              </a:rPr>
              <a:t>the gastrointestinal </a:t>
            </a:r>
            <a:r>
              <a:rPr lang="en-AU" b="1" dirty="0">
                <a:latin typeface="Bell MT" pitchFamily="18" charset="0"/>
              </a:rPr>
              <a:t>and vaginal tract.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Morphology and identification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latin typeface="Bell MT" pitchFamily="18" charset="0"/>
              </a:rPr>
              <a:t>On blood agar they appear </a:t>
            </a:r>
            <a:r>
              <a:rPr lang="en-AU" b="1" dirty="0" smtClean="0">
                <a:latin typeface="Bell MT" pitchFamily="18" charset="0"/>
              </a:rPr>
              <a:t>alpha-</a:t>
            </a:r>
            <a:r>
              <a:rPr lang="en-AU" b="1" dirty="0">
                <a:latin typeface="Bell MT" pitchFamily="18" charset="0"/>
              </a:rPr>
              <a:t>, </a:t>
            </a:r>
            <a:r>
              <a:rPr lang="en-AU" b="1" dirty="0" smtClean="0">
                <a:latin typeface="Bell MT" pitchFamily="18" charset="0"/>
              </a:rPr>
              <a:t>beta- </a:t>
            </a:r>
            <a:r>
              <a:rPr lang="en-AU" b="1" dirty="0">
                <a:latin typeface="Bell MT" pitchFamily="18" charset="0"/>
              </a:rPr>
              <a:t>or </a:t>
            </a:r>
            <a:r>
              <a:rPr lang="en-AU" b="1" dirty="0" smtClean="0">
                <a:latin typeface="Bell MT" pitchFamily="18" charset="0"/>
              </a:rPr>
              <a:t>sometimes non-haemolytic</a:t>
            </a:r>
            <a:r>
              <a:rPr lang="en-AU" b="1" dirty="0">
                <a:latin typeface="Bell MT" pitchFamily="18" charset="0"/>
              </a:rPr>
              <a:t>. </a:t>
            </a:r>
            <a:r>
              <a:rPr lang="en-AU" b="1" dirty="0" err="1">
                <a:latin typeface="Bell MT" pitchFamily="18" charset="0"/>
              </a:rPr>
              <a:t>Enterococci</a:t>
            </a:r>
            <a:r>
              <a:rPr lang="en-AU" b="1" dirty="0">
                <a:latin typeface="Bell MT" pitchFamily="18" charset="0"/>
              </a:rPr>
              <a:t> belong to </a:t>
            </a:r>
            <a:r>
              <a:rPr lang="en-AU" b="1" dirty="0" smtClean="0">
                <a:latin typeface="Bell MT" pitchFamily="18" charset="0"/>
              </a:rPr>
              <a:t>Lancefield group </a:t>
            </a:r>
            <a:r>
              <a:rPr lang="en-AU" b="1" dirty="0">
                <a:latin typeface="Bell MT" pitchFamily="18" charset="0"/>
              </a:rPr>
              <a:t>D</a:t>
            </a:r>
            <a:r>
              <a:rPr lang="en-AU" b="1" dirty="0" smtClean="0">
                <a:latin typeface="Bell MT" pitchFamily="18" charset="0"/>
              </a:rPr>
              <a:t>.</a:t>
            </a:r>
          </a:p>
          <a:p>
            <a:r>
              <a:rPr lang="en-AU" b="1" dirty="0">
                <a:latin typeface="Bell MT" pitchFamily="18" charset="0"/>
              </a:rPr>
              <a:t>They will grow on media </a:t>
            </a:r>
            <a:r>
              <a:rPr lang="en-AU" b="1" dirty="0" smtClean="0">
                <a:latin typeface="Bell MT" pitchFamily="18" charset="0"/>
              </a:rPr>
              <a:t>containing bile </a:t>
            </a:r>
            <a:r>
              <a:rPr lang="en-AU" b="1" dirty="0">
                <a:latin typeface="Bell MT" pitchFamily="18" charset="0"/>
              </a:rPr>
              <a:t>and hydrolyse </a:t>
            </a:r>
            <a:r>
              <a:rPr lang="en-AU" b="1" dirty="0" err="1">
                <a:latin typeface="Bell MT" pitchFamily="18" charset="0"/>
              </a:rPr>
              <a:t>aesculin</a:t>
            </a:r>
            <a:r>
              <a:rPr lang="en-AU" b="1" dirty="0">
                <a:latin typeface="Bell MT" pitchFamily="18" charset="0"/>
              </a:rPr>
              <a:t> in the presence of </a:t>
            </a:r>
            <a:r>
              <a:rPr lang="en-AU" b="1" dirty="0" smtClean="0">
                <a:latin typeface="Bell MT" pitchFamily="18" charset="0"/>
              </a:rPr>
              <a:t>40% bile</a:t>
            </a:r>
            <a:r>
              <a:rPr lang="en-AU" dirty="0">
                <a:latin typeface="Bell MT" pitchFamily="18" charset="0"/>
              </a:rPr>
              <a:t>.</a:t>
            </a:r>
            <a:endParaRPr lang="en-AU" b="1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endParaRPr lang="en-AU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latin typeface="Bell MT" pitchFamily="18" charset="0"/>
              </a:rPr>
              <a:t>Since group D streptococci (i.e. the </a:t>
            </a:r>
            <a:r>
              <a:rPr lang="en-AU" b="1" dirty="0" smtClean="0">
                <a:latin typeface="Bell MT" pitchFamily="18" charset="0"/>
              </a:rPr>
              <a:t>Streptococcus </a:t>
            </a:r>
            <a:r>
              <a:rPr lang="en-AU" b="1" dirty="0" err="1" smtClean="0">
                <a:latin typeface="Bell MT" pitchFamily="18" charset="0"/>
              </a:rPr>
              <a:t>bovis</a:t>
            </a:r>
            <a:r>
              <a:rPr lang="en-AU" b="1" dirty="0" smtClean="0">
                <a:latin typeface="Bell MT" pitchFamily="18" charset="0"/>
              </a:rPr>
              <a:t> </a:t>
            </a:r>
            <a:r>
              <a:rPr lang="en-AU" b="1" dirty="0">
                <a:latin typeface="Bell MT" pitchFamily="18" charset="0"/>
              </a:rPr>
              <a:t>group) also share these properties</a:t>
            </a:r>
            <a:r>
              <a:rPr lang="en-AU" b="1" dirty="0" smtClean="0">
                <a:latin typeface="Bell MT" pitchFamily="18" charset="0"/>
              </a:rPr>
              <a:t>,</a:t>
            </a:r>
            <a:r>
              <a:rPr lang="en-AU" b="1" dirty="0">
                <a:latin typeface="Bell MT" pitchFamily="18" charset="0"/>
              </a:rPr>
              <a:t> differentiation is achieved by the fact that </a:t>
            </a:r>
            <a:r>
              <a:rPr lang="en-AU" b="1" dirty="0" smtClean="0">
                <a:latin typeface="Bell MT" pitchFamily="18" charset="0"/>
              </a:rPr>
              <a:t>group D </a:t>
            </a:r>
            <a:r>
              <a:rPr lang="en-AU" b="1" dirty="0">
                <a:latin typeface="Bell MT" pitchFamily="18" charset="0"/>
              </a:rPr>
              <a:t>streptococci, unlike </a:t>
            </a:r>
            <a:r>
              <a:rPr lang="en-AU" b="1" dirty="0" err="1">
                <a:latin typeface="Bell MT" pitchFamily="18" charset="0"/>
              </a:rPr>
              <a:t>enterococci</a:t>
            </a:r>
            <a:r>
              <a:rPr lang="en-AU" b="1" dirty="0">
                <a:latin typeface="Bell MT" pitchFamily="18" charset="0"/>
              </a:rPr>
              <a:t>, are unable </a:t>
            </a:r>
            <a:r>
              <a:rPr lang="en-AU" b="1" dirty="0" smtClean="0">
                <a:latin typeface="Bell MT" pitchFamily="18" charset="0"/>
              </a:rPr>
              <a:t>to hydrolyse </a:t>
            </a:r>
            <a:r>
              <a:rPr lang="en-AU" b="1" dirty="0" err="1">
                <a:latin typeface="Bell MT" pitchFamily="18" charset="0"/>
              </a:rPr>
              <a:t>pyrrolidonyl</a:t>
            </a:r>
            <a:r>
              <a:rPr lang="en-AU" b="1" dirty="0">
                <a:latin typeface="Bell MT" pitchFamily="18" charset="0"/>
              </a:rPr>
              <a:t>-b-</a:t>
            </a:r>
            <a:r>
              <a:rPr lang="en-AU" b="1" dirty="0" err="1">
                <a:latin typeface="Bell MT" pitchFamily="18" charset="0"/>
              </a:rPr>
              <a:t>naphthylamide</a:t>
            </a:r>
            <a:r>
              <a:rPr lang="en-AU" b="1" dirty="0">
                <a:latin typeface="Bell MT" pitchFamily="18" charset="0"/>
              </a:rPr>
              <a:t> (</a:t>
            </a:r>
            <a:r>
              <a:rPr lang="en-AU" b="1" dirty="0" smtClean="0">
                <a:latin typeface="Bell MT" pitchFamily="18" charset="0"/>
              </a:rPr>
              <a:t>PYR) and </a:t>
            </a:r>
            <a:r>
              <a:rPr lang="en-AU" b="1" dirty="0">
                <a:latin typeface="Bell MT" pitchFamily="18" charset="0"/>
              </a:rPr>
              <a:t>arginine and are not heat </a:t>
            </a:r>
            <a:r>
              <a:rPr lang="en-AU" b="1" dirty="0" smtClean="0">
                <a:latin typeface="Bell MT" pitchFamily="18" charset="0"/>
              </a:rPr>
              <a:t>resistant.</a:t>
            </a:r>
            <a:endParaRPr lang="en-AU" b="1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Pathogenicity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b="1" dirty="0" err="1">
                <a:latin typeface="Bell MT" pitchFamily="18" charset="0"/>
              </a:rPr>
              <a:t>Enterococcal</a:t>
            </a:r>
            <a:r>
              <a:rPr lang="en-AU" b="1" dirty="0">
                <a:latin typeface="Bell MT" pitchFamily="18" charset="0"/>
              </a:rPr>
              <a:t> strains can produce </a:t>
            </a:r>
            <a:r>
              <a:rPr lang="en-AU" b="1" dirty="0" err="1">
                <a:latin typeface="Bell MT" pitchFamily="18" charset="0"/>
              </a:rPr>
              <a:t>cytolysin</a:t>
            </a:r>
            <a:r>
              <a:rPr lang="en-AU" b="1" dirty="0">
                <a:latin typeface="Bell MT" pitchFamily="18" charset="0"/>
              </a:rPr>
              <a:t>, </a:t>
            </a:r>
            <a:r>
              <a:rPr lang="en-AU" b="1" dirty="0" smtClean="0">
                <a:latin typeface="Bell MT" pitchFamily="18" charset="0"/>
              </a:rPr>
              <a:t>which causes </a:t>
            </a:r>
            <a:r>
              <a:rPr lang="en-AU" b="1" dirty="0" err="1">
                <a:latin typeface="Bell MT" pitchFamily="18" charset="0"/>
              </a:rPr>
              <a:t>lysis</a:t>
            </a:r>
            <a:r>
              <a:rPr lang="en-AU" b="1" dirty="0">
                <a:latin typeface="Bell MT" pitchFamily="18" charset="0"/>
              </a:rPr>
              <a:t> of a variety of cells, including </a:t>
            </a:r>
            <a:r>
              <a:rPr lang="en-AU" b="1" dirty="0" smtClean="0">
                <a:latin typeface="Bell MT" pitchFamily="18" charset="0"/>
              </a:rPr>
              <a:t>erythrocytes and </a:t>
            </a:r>
            <a:r>
              <a:rPr lang="en-AU" b="1" dirty="0">
                <a:latin typeface="Bell MT" pitchFamily="18" charset="0"/>
              </a:rPr>
              <a:t>other mammalian cells. Other </a:t>
            </a:r>
            <a:r>
              <a:rPr lang="en-AU" b="1" dirty="0" smtClean="0">
                <a:latin typeface="Bell MT" pitchFamily="18" charset="0"/>
              </a:rPr>
              <a:t>virulence factors </a:t>
            </a:r>
            <a:r>
              <a:rPr lang="en-AU" b="1" dirty="0">
                <a:latin typeface="Bell MT" pitchFamily="18" charset="0"/>
              </a:rPr>
              <a:t>include </a:t>
            </a:r>
            <a:r>
              <a:rPr lang="en-AU" b="1" dirty="0" err="1">
                <a:latin typeface="Bell MT" pitchFamily="18" charset="0"/>
              </a:rPr>
              <a:t>gelatinase</a:t>
            </a:r>
            <a:r>
              <a:rPr lang="en-AU" b="1" dirty="0">
                <a:latin typeface="Bell MT" pitchFamily="18" charset="0"/>
              </a:rPr>
              <a:t>, </a:t>
            </a:r>
            <a:r>
              <a:rPr lang="en-AU" b="1" dirty="0" err="1">
                <a:latin typeface="Bell MT" pitchFamily="18" charset="0"/>
              </a:rPr>
              <a:t>hyaluronidase</a:t>
            </a:r>
            <a:r>
              <a:rPr lang="en-AU" b="1" dirty="0">
                <a:latin typeface="Bell MT" pitchFamily="18" charset="0"/>
              </a:rPr>
              <a:t>, </a:t>
            </a:r>
            <a:r>
              <a:rPr lang="en-AU" b="1" dirty="0" smtClean="0">
                <a:latin typeface="Bell MT" pitchFamily="18" charset="0"/>
              </a:rPr>
              <a:t>aggregation substance</a:t>
            </a:r>
            <a:r>
              <a:rPr lang="en-AU" b="1" dirty="0">
                <a:latin typeface="Bell MT" pitchFamily="18" charset="0"/>
              </a:rPr>
              <a:t>, </a:t>
            </a:r>
            <a:r>
              <a:rPr lang="en-AU" b="1" dirty="0" err="1">
                <a:latin typeface="Bell MT" pitchFamily="18" charset="0"/>
              </a:rPr>
              <a:t>Enterococcal</a:t>
            </a:r>
            <a:r>
              <a:rPr lang="en-AU" b="1" dirty="0">
                <a:latin typeface="Bell MT" pitchFamily="18" charset="0"/>
              </a:rPr>
              <a:t> Surface </a:t>
            </a:r>
            <a:r>
              <a:rPr lang="en-AU" b="1" dirty="0" smtClean="0">
                <a:latin typeface="Bell MT" pitchFamily="18" charset="0"/>
              </a:rPr>
              <a:t>Protein (a </a:t>
            </a:r>
            <a:r>
              <a:rPr lang="en-AU" b="1" dirty="0">
                <a:latin typeface="Bell MT" pitchFamily="18" charset="0"/>
              </a:rPr>
              <a:t>surface </a:t>
            </a:r>
            <a:r>
              <a:rPr lang="en-AU" b="1" dirty="0" err="1">
                <a:latin typeface="Bell MT" pitchFamily="18" charset="0"/>
              </a:rPr>
              <a:t>adhesin</a:t>
            </a:r>
            <a:r>
              <a:rPr lang="en-AU" b="1" dirty="0">
                <a:latin typeface="Bell MT" pitchFamily="18" charset="0"/>
              </a:rPr>
              <a:t>) and extracellular </a:t>
            </a:r>
            <a:r>
              <a:rPr lang="en-AU" b="1" dirty="0" smtClean="0">
                <a:latin typeface="Bell MT" pitchFamily="18" charset="0"/>
              </a:rPr>
              <a:t>superoxide production</a:t>
            </a:r>
            <a:r>
              <a:rPr lang="en-AU" b="1" dirty="0">
                <a:latin typeface="Bell MT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Associated infections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latin typeface="Bell MT" pitchFamily="18" charset="0"/>
              </a:rPr>
              <a:t>They cause a number of (mainly </a:t>
            </a:r>
            <a:r>
              <a:rPr lang="en-AU" b="1" dirty="0" smtClean="0">
                <a:latin typeface="Bell MT" pitchFamily="18" charset="0"/>
              </a:rPr>
              <a:t>healthcare associated) infections. Include: </a:t>
            </a:r>
          </a:p>
          <a:p>
            <a:r>
              <a:rPr lang="en-AU" b="1" dirty="0">
                <a:latin typeface="Bell MT" pitchFamily="18" charset="0"/>
              </a:rPr>
              <a:t>Gastrointestinal: </a:t>
            </a:r>
            <a:r>
              <a:rPr lang="en-AU" b="1" dirty="0" smtClean="0">
                <a:latin typeface="Bell MT" pitchFamily="18" charset="0"/>
              </a:rPr>
              <a:t>peritonitis</a:t>
            </a:r>
            <a:endParaRPr lang="en-AU" b="1" dirty="0">
              <a:latin typeface="Bell MT" pitchFamily="18" charset="0"/>
            </a:endParaRPr>
          </a:p>
          <a:p>
            <a:r>
              <a:rPr lang="en-AU" b="1" dirty="0" smtClean="0">
                <a:latin typeface="Bell MT" pitchFamily="18" charset="0"/>
              </a:rPr>
              <a:t>Genitourinary</a:t>
            </a:r>
            <a:r>
              <a:rPr lang="en-AU" b="1" dirty="0">
                <a:latin typeface="Bell MT" pitchFamily="18" charset="0"/>
              </a:rPr>
              <a:t>: urinary tract </a:t>
            </a:r>
            <a:r>
              <a:rPr lang="en-AU" b="1" dirty="0" smtClean="0">
                <a:latin typeface="Bell MT" pitchFamily="18" charset="0"/>
              </a:rPr>
              <a:t>infection</a:t>
            </a:r>
            <a:endParaRPr lang="en-AU" b="1" dirty="0">
              <a:latin typeface="Bell MT" pitchFamily="18" charset="0"/>
            </a:endParaRPr>
          </a:p>
          <a:p>
            <a:r>
              <a:rPr lang="en-AU" b="1" dirty="0">
                <a:latin typeface="Bell MT" pitchFamily="18" charset="0"/>
              </a:rPr>
              <a:t>. Cardiovascular: infections associated with </a:t>
            </a:r>
            <a:r>
              <a:rPr lang="en-AU" b="1" dirty="0" smtClean="0">
                <a:latin typeface="Bell MT" pitchFamily="18" charset="0"/>
              </a:rPr>
              <a:t>indwelling catheters</a:t>
            </a:r>
            <a:r>
              <a:rPr lang="en-AU" b="1" dirty="0">
                <a:latin typeface="Bell MT" pitchFamily="18" charset="0"/>
              </a:rPr>
              <a:t>, infective </a:t>
            </a:r>
            <a:r>
              <a:rPr lang="en-AU" b="1" dirty="0" err="1">
                <a:latin typeface="Bell MT" pitchFamily="18" charset="0"/>
              </a:rPr>
              <a:t>endocarditis</a:t>
            </a:r>
            <a:endParaRPr lang="en-AU" b="1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266</Words>
  <Application>Microsoft Office PowerPoint</Application>
  <PresentationFormat>عرض على الشاشة (3:4)‏</PresentationFormat>
  <Paragraphs>22</Paragraphs>
  <Slides>11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سمة Office</vt:lpstr>
      <vt:lpstr>Enterococci</vt:lpstr>
      <vt:lpstr>الشريحة 2</vt:lpstr>
      <vt:lpstr>Definition</vt:lpstr>
      <vt:lpstr>الشريحة 4</vt:lpstr>
      <vt:lpstr>Epidemiology</vt:lpstr>
      <vt:lpstr>Morphology and identification</vt:lpstr>
      <vt:lpstr>الشريحة 7</vt:lpstr>
      <vt:lpstr>Pathogenicity</vt:lpstr>
      <vt:lpstr>Associated infections</vt:lpstr>
      <vt:lpstr>Laboratory diagnosis</vt:lpstr>
      <vt:lpstr>Treatment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Enterococci</dc:title>
  <dc:creator>Mosab Nouraldein</dc:creator>
  <cp:lastModifiedBy>Mosab Nouraldein</cp:lastModifiedBy>
  <cp:revision>3</cp:revision>
  <dcterms:created xsi:type="dcterms:W3CDTF">2023-02-10T20:10:38Z</dcterms:created>
  <dcterms:modified xsi:type="dcterms:W3CDTF">2023-03-11T19:01:46Z</dcterms:modified>
</cp:coreProperties>
</file>